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notesMasterIdLst>
    <p:notesMasterId r:id="rId51"/>
  </p:notesMasterIdLst>
  <p:handoutMasterIdLst>
    <p:handoutMasterId r:id="rId52"/>
  </p:handoutMasterIdLst>
  <p:sldIdLst>
    <p:sldId id="256" r:id="rId2"/>
    <p:sldId id="356" r:id="rId3"/>
    <p:sldId id="415" r:id="rId4"/>
    <p:sldId id="416" r:id="rId5"/>
    <p:sldId id="417" r:id="rId6"/>
    <p:sldId id="418" r:id="rId7"/>
    <p:sldId id="419" r:id="rId8"/>
    <p:sldId id="420" r:id="rId9"/>
    <p:sldId id="421" r:id="rId10"/>
    <p:sldId id="422" r:id="rId11"/>
    <p:sldId id="423" r:id="rId12"/>
    <p:sldId id="424" r:id="rId13"/>
    <p:sldId id="425" r:id="rId14"/>
    <p:sldId id="426" r:id="rId15"/>
    <p:sldId id="427" r:id="rId16"/>
    <p:sldId id="428" r:id="rId17"/>
    <p:sldId id="429" r:id="rId18"/>
    <p:sldId id="431" r:id="rId19"/>
    <p:sldId id="432" r:id="rId20"/>
    <p:sldId id="433" r:id="rId21"/>
    <p:sldId id="434" r:id="rId22"/>
    <p:sldId id="435" r:id="rId23"/>
    <p:sldId id="436" r:id="rId24"/>
    <p:sldId id="437" r:id="rId25"/>
    <p:sldId id="438" r:id="rId26"/>
    <p:sldId id="439" r:id="rId27"/>
    <p:sldId id="440" r:id="rId28"/>
    <p:sldId id="441" r:id="rId29"/>
    <p:sldId id="442" r:id="rId30"/>
    <p:sldId id="443" r:id="rId31"/>
    <p:sldId id="444" r:id="rId32"/>
    <p:sldId id="445" r:id="rId33"/>
    <p:sldId id="447" r:id="rId34"/>
    <p:sldId id="448" r:id="rId35"/>
    <p:sldId id="446" r:id="rId36"/>
    <p:sldId id="403" r:id="rId37"/>
    <p:sldId id="404" r:id="rId38"/>
    <p:sldId id="405" r:id="rId39"/>
    <p:sldId id="406" r:id="rId40"/>
    <p:sldId id="407" r:id="rId41"/>
    <p:sldId id="408" r:id="rId42"/>
    <p:sldId id="409" r:id="rId43"/>
    <p:sldId id="410" r:id="rId44"/>
    <p:sldId id="411" r:id="rId45"/>
    <p:sldId id="412" r:id="rId46"/>
    <p:sldId id="430" r:id="rId47"/>
    <p:sldId id="414" r:id="rId48"/>
    <p:sldId id="413" r:id="rId49"/>
    <p:sldId id="349" r:id="rId5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D23D"/>
    <a:srgbClr val="80CAAE"/>
    <a:srgbClr val="B0C8C4"/>
    <a:srgbClr val="B4C3C4"/>
    <a:srgbClr val="FF9999"/>
    <a:srgbClr val="FF6600"/>
    <a:srgbClr val="FFFF00"/>
    <a:srgbClr val="CCCC00"/>
    <a:srgbClr val="668182"/>
    <a:srgbClr val="21FFE1"/>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544" autoAdjust="0"/>
    <p:restoredTop sz="94660"/>
  </p:normalViewPr>
  <p:slideViewPr>
    <p:cSldViewPr>
      <p:cViewPr varScale="1">
        <p:scale>
          <a:sx n="83" d="100"/>
          <a:sy n="83" d="100"/>
        </p:scale>
        <p:origin x="-135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image" Target="../media/image10.png"/></Relationships>
</file>

<file path=ppt/diagrams/_rels/data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image" Target="../media/image12.png"/></Relationships>
</file>

<file path=ppt/diagrams/_rels/data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1.png"/><Relationship Id="rId1" Type="http://schemas.openxmlformats.org/officeDocument/2006/relationships/image" Target="../media/image7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111.png"/><Relationship Id="rId1" Type="http://schemas.openxmlformats.org/officeDocument/2006/relationships/image" Target="../media/image10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111.png"/><Relationship Id="rId1" Type="http://schemas.openxmlformats.org/officeDocument/2006/relationships/image" Target="../media/image121.png"/></Relationships>
</file>

<file path=ppt/diagrams/_rels/drawing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111.png"/><Relationship Id="rId1" Type="http://schemas.openxmlformats.org/officeDocument/2006/relationships/image" Target="../media/image12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9E16AA-82D5-4C9E-9D29-3CAF1F3C8056}" type="doc">
      <dgm:prSet loTypeId="urn:microsoft.com/office/officeart/2005/8/layout/list1" loCatId="list" qsTypeId="urn:microsoft.com/office/officeart/2005/8/quickstyle/3d2" qsCatId="3D" csTypeId="urn:microsoft.com/office/officeart/2005/8/colors/colorful2" csCatId="colorful" phldr="1"/>
      <dgm:spPr/>
      <dgm:t>
        <a:bodyPr/>
        <a:lstStyle/>
        <a:p>
          <a:endParaRPr lang="zh-CN" altLang="en-US"/>
        </a:p>
      </dgm:t>
    </dgm:pt>
    <dgm:pt modelId="{F23C2E53-41E8-44C5-89F3-64E64A0235CC}">
      <dgm:prSet phldrT="[文本]" custT="1"/>
      <dgm:spPr/>
      <dgm:t>
        <a:bodyPr/>
        <a:lstStyle/>
        <a:p>
          <a:r>
            <a:rPr lang="zh-CN" altLang="en-US" sz="2400" b="1" dirty="0" smtClean="0">
              <a:latin typeface="+mj-ea"/>
              <a:ea typeface="+mj-ea"/>
            </a:rPr>
            <a:t>成绩管理办法</a:t>
          </a:r>
          <a:endParaRPr lang="zh-CN" altLang="en-US" sz="2400" b="1" dirty="0">
            <a:latin typeface="+mj-ea"/>
            <a:ea typeface="+mj-ea"/>
          </a:endParaRPr>
        </a:p>
      </dgm:t>
    </dgm:pt>
    <dgm:pt modelId="{05AFFF4D-DE2D-4852-8301-585D22E880F7}" type="parTrans" cxnId="{F392B423-5189-4B53-8798-41E15723D376}">
      <dgm:prSet/>
      <dgm:spPr/>
      <dgm:t>
        <a:bodyPr/>
        <a:lstStyle/>
        <a:p>
          <a:endParaRPr lang="zh-CN" altLang="en-US"/>
        </a:p>
      </dgm:t>
    </dgm:pt>
    <dgm:pt modelId="{F27BC754-7709-4794-A0B9-E9A253FC1F7B}" type="sibTrans" cxnId="{F392B423-5189-4B53-8798-41E15723D376}">
      <dgm:prSet/>
      <dgm:spPr/>
      <dgm:t>
        <a:bodyPr/>
        <a:lstStyle/>
        <a:p>
          <a:endParaRPr lang="zh-CN" altLang="en-US"/>
        </a:p>
      </dgm:t>
    </dgm:pt>
    <dgm:pt modelId="{19767329-F46F-4777-9FE7-4D02E4C5AC33}">
      <dgm:prSet phldrT="[文本]" custT="1"/>
      <dgm:spPr/>
      <dgm:t>
        <a:bodyPr/>
        <a:lstStyle/>
        <a:p>
          <a:r>
            <a:rPr lang="zh-CN" altLang="en-US" sz="2400" b="1" dirty="0" smtClean="0">
              <a:latin typeface="+mj-ea"/>
              <a:ea typeface="+mj-ea"/>
            </a:rPr>
            <a:t>赛项赛题管理办法</a:t>
          </a:r>
          <a:endParaRPr lang="zh-CN" altLang="en-US" sz="2400" b="1" dirty="0">
            <a:latin typeface="+mj-ea"/>
            <a:ea typeface="+mj-ea"/>
          </a:endParaRPr>
        </a:p>
      </dgm:t>
    </dgm:pt>
    <dgm:pt modelId="{3B61DB7C-732A-4009-AEDD-985ED030856E}" type="parTrans" cxnId="{24E45F29-E8A3-4987-B7E0-D5DD513253CF}">
      <dgm:prSet/>
      <dgm:spPr/>
      <dgm:t>
        <a:bodyPr/>
        <a:lstStyle/>
        <a:p>
          <a:endParaRPr lang="zh-CN" altLang="en-US"/>
        </a:p>
      </dgm:t>
    </dgm:pt>
    <dgm:pt modelId="{9A98DC34-508A-4B81-8F5E-906590CB67BF}" type="sibTrans" cxnId="{24E45F29-E8A3-4987-B7E0-D5DD513253CF}">
      <dgm:prSet/>
      <dgm:spPr/>
      <dgm:t>
        <a:bodyPr/>
        <a:lstStyle/>
        <a:p>
          <a:endParaRPr lang="zh-CN" altLang="en-US"/>
        </a:p>
      </dgm:t>
    </dgm:pt>
    <dgm:pt modelId="{50F2B97B-942C-4980-9E33-986242FF06C7}">
      <dgm:prSet phldrT="[文本]" custT="1"/>
      <dgm:spPr/>
      <dgm:t>
        <a:bodyPr/>
        <a:lstStyle/>
        <a:p>
          <a:r>
            <a:rPr lang="zh-CN" altLang="en-US" sz="2400" b="1" dirty="0" smtClean="0">
              <a:latin typeface="+mj-ea"/>
              <a:ea typeface="+mj-ea"/>
            </a:rPr>
            <a:t>企业合作管理办法</a:t>
          </a:r>
          <a:endParaRPr lang="zh-CN" altLang="en-US" sz="2400" b="1" dirty="0">
            <a:latin typeface="+mj-ea"/>
            <a:ea typeface="+mj-ea"/>
          </a:endParaRPr>
        </a:p>
      </dgm:t>
    </dgm:pt>
    <dgm:pt modelId="{6C05478A-A929-4497-99D2-8E5187BAEFF6}" type="parTrans" cxnId="{A40E3451-E348-4A7A-BBD3-A03C1889C058}">
      <dgm:prSet/>
      <dgm:spPr/>
      <dgm:t>
        <a:bodyPr/>
        <a:lstStyle/>
        <a:p>
          <a:endParaRPr lang="zh-CN" altLang="en-US"/>
        </a:p>
      </dgm:t>
    </dgm:pt>
    <dgm:pt modelId="{2337B3FE-3CEB-4B5E-943F-50FA70B0D458}" type="sibTrans" cxnId="{A40E3451-E348-4A7A-BBD3-A03C1889C058}">
      <dgm:prSet/>
      <dgm:spPr/>
      <dgm:t>
        <a:bodyPr/>
        <a:lstStyle/>
        <a:p>
          <a:endParaRPr lang="zh-CN" altLang="en-US"/>
        </a:p>
      </dgm:t>
    </dgm:pt>
    <dgm:pt modelId="{289F73C7-6452-4128-AAB4-A1658C5D0E9C}">
      <dgm:prSet phldrT="[文本]" custT="1"/>
      <dgm:spPr/>
      <dgm:t>
        <a:bodyPr/>
        <a:lstStyle/>
        <a:p>
          <a:r>
            <a:rPr lang="zh-CN" altLang="en-US" sz="2400" b="1" dirty="0" smtClean="0">
              <a:latin typeface="+mj-ea"/>
              <a:ea typeface="+mj-ea"/>
            </a:rPr>
            <a:t>安全管理规定</a:t>
          </a:r>
          <a:endParaRPr lang="zh-CN" altLang="en-US" sz="2400" b="1" dirty="0">
            <a:latin typeface="+mj-ea"/>
            <a:ea typeface="+mj-ea"/>
          </a:endParaRPr>
        </a:p>
      </dgm:t>
    </dgm:pt>
    <dgm:pt modelId="{5A4B162A-3CCF-47ED-8E5B-646D2968C309}" type="parTrans" cxnId="{086FF15D-511B-4D46-9B1B-1E9504CFB98D}">
      <dgm:prSet/>
      <dgm:spPr/>
      <dgm:t>
        <a:bodyPr/>
        <a:lstStyle/>
        <a:p>
          <a:endParaRPr lang="zh-CN" altLang="en-US"/>
        </a:p>
      </dgm:t>
    </dgm:pt>
    <dgm:pt modelId="{366E998E-2EC6-4F30-B99D-D46673655983}" type="sibTrans" cxnId="{086FF15D-511B-4D46-9B1B-1E9504CFB98D}">
      <dgm:prSet/>
      <dgm:spPr/>
      <dgm:t>
        <a:bodyPr/>
        <a:lstStyle/>
        <a:p>
          <a:endParaRPr lang="zh-CN" altLang="en-US"/>
        </a:p>
      </dgm:t>
    </dgm:pt>
    <dgm:pt modelId="{A4AA36E6-C6C8-4203-A321-0780EDB2D27D}">
      <dgm:prSet phldrT="[文本]" custT="1"/>
      <dgm:spPr/>
      <dgm:t>
        <a:bodyPr/>
        <a:lstStyle/>
        <a:p>
          <a:r>
            <a:rPr lang="zh-CN" altLang="en-US" sz="2400" b="1" dirty="0" smtClean="0">
              <a:latin typeface="+mj-ea"/>
              <a:ea typeface="+mj-ea"/>
            </a:rPr>
            <a:t>赛项设备与设施管理办法</a:t>
          </a:r>
          <a:endParaRPr lang="zh-CN" altLang="en-US" sz="2400" b="1" dirty="0">
            <a:latin typeface="+mj-ea"/>
            <a:ea typeface="+mj-ea"/>
          </a:endParaRPr>
        </a:p>
      </dgm:t>
    </dgm:pt>
    <dgm:pt modelId="{C96BC90D-B88A-456E-AC26-E006BC95A0C3}" type="parTrans" cxnId="{4A31F19A-8DE6-40AC-8BB9-DD95237954EB}">
      <dgm:prSet/>
      <dgm:spPr/>
      <dgm:t>
        <a:bodyPr/>
        <a:lstStyle/>
        <a:p>
          <a:endParaRPr lang="zh-CN" altLang="en-US"/>
        </a:p>
      </dgm:t>
    </dgm:pt>
    <dgm:pt modelId="{F16387F5-E460-42AA-A47F-3831C7493001}" type="sibTrans" cxnId="{4A31F19A-8DE6-40AC-8BB9-DD95237954EB}">
      <dgm:prSet/>
      <dgm:spPr/>
      <dgm:t>
        <a:bodyPr/>
        <a:lstStyle/>
        <a:p>
          <a:endParaRPr lang="zh-CN" altLang="en-US"/>
        </a:p>
      </dgm:t>
    </dgm:pt>
    <dgm:pt modelId="{156E788C-8612-4F34-BBE5-82E1C832569A}" type="pres">
      <dgm:prSet presAssocID="{C19E16AA-82D5-4C9E-9D29-3CAF1F3C8056}" presName="linear" presStyleCnt="0">
        <dgm:presLayoutVars>
          <dgm:dir/>
          <dgm:animLvl val="lvl"/>
          <dgm:resizeHandles val="exact"/>
        </dgm:presLayoutVars>
      </dgm:prSet>
      <dgm:spPr/>
      <dgm:t>
        <a:bodyPr/>
        <a:lstStyle/>
        <a:p>
          <a:endParaRPr lang="zh-CN" altLang="en-US"/>
        </a:p>
      </dgm:t>
    </dgm:pt>
    <dgm:pt modelId="{D37ADD13-6406-47A2-AB85-C710B9554FA0}" type="pres">
      <dgm:prSet presAssocID="{F23C2E53-41E8-44C5-89F3-64E64A0235CC}" presName="parentLin" presStyleCnt="0"/>
      <dgm:spPr/>
    </dgm:pt>
    <dgm:pt modelId="{4AFAE617-A1B5-4224-90CA-38C9144D4043}" type="pres">
      <dgm:prSet presAssocID="{F23C2E53-41E8-44C5-89F3-64E64A0235CC}" presName="parentLeftMargin" presStyleLbl="node1" presStyleIdx="0" presStyleCnt="5"/>
      <dgm:spPr/>
      <dgm:t>
        <a:bodyPr/>
        <a:lstStyle/>
        <a:p>
          <a:endParaRPr lang="zh-CN" altLang="en-US"/>
        </a:p>
      </dgm:t>
    </dgm:pt>
    <dgm:pt modelId="{5CBD1B97-A238-4CE8-BC8E-18B48446A7F4}" type="pres">
      <dgm:prSet presAssocID="{F23C2E53-41E8-44C5-89F3-64E64A0235CC}" presName="parentText" presStyleLbl="node1" presStyleIdx="0" presStyleCnt="5">
        <dgm:presLayoutVars>
          <dgm:chMax val="0"/>
          <dgm:bulletEnabled val="1"/>
        </dgm:presLayoutVars>
      </dgm:prSet>
      <dgm:spPr/>
      <dgm:t>
        <a:bodyPr/>
        <a:lstStyle/>
        <a:p>
          <a:endParaRPr lang="zh-CN" altLang="en-US"/>
        </a:p>
      </dgm:t>
    </dgm:pt>
    <dgm:pt modelId="{C1CAC3CA-D1DA-4476-A9E9-D97E3F4F6EE8}" type="pres">
      <dgm:prSet presAssocID="{F23C2E53-41E8-44C5-89F3-64E64A0235CC}" presName="negativeSpace" presStyleCnt="0"/>
      <dgm:spPr/>
    </dgm:pt>
    <dgm:pt modelId="{8C0C17DE-A5CB-4DE3-AA66-B8A3A5D5EF8F}" type="pres">
      <dgm:prSet presAssocID="{F23C2E53-41E8-44C5-89F3-64E64A0235CC}" presName="childText" presStyleLbl="conFgAcc1" presStyleIdx="0" presStyleCnt="5">
        <dgm:presLayoutVars>
          <dgm:bulletEnabled val="1"/>
        </dgm:presLayoutVars>
      </dgm:prSet>
      <dgm:spPr/>
    </dgm:pt>
    <dgm:pt modelId="{35E69935-07AC-49DC-8B53-E363DF301EED}" type="pres">
      <dgm:prSet presAssocID="{F27BC754-7709-4794-A0B9-E9A253FC1F7B}" presName="spaceBetweenRectangles" presStyleCnt="0"/>
      <dgm:spPr/>
    </dgm:pt>
    <dgm:pt modelId="{241B1360-CE55-40CA-BAE9-123804D3B462}" type="pres">
      <dgm:prSet presAssocID="{19767329-F46F-4777-9FE7-4D02E4C5AC33}" presName="parentLin" presStyleCnt="0"/>
      <dgm:spPr/>
    </dgm:pt>
    <dgm:pt modelId="{ADB05AD1-73B9-4D1E-9234-529353B4E211}" type="pres">
      <dgm:prSet presAssocID="{19767329-F46F-4777-9FE7-4D02E4C5AC33}" presName="parentLeftMargin" presStyleLbl="node1" presStyleIdx="0" presStyleCnt="5"/>
      <dgm:spPr/>
      <dgm:t>
        <a:bodyPr/>
        <a:lstStyle/>
        <a:p>
          <a:endParaRPr lang="zh-CN" altLang="en-US"/>
        </a:p>
      </dgm:t>
    </dgm:pt>
    <dgm:pt modelId="{202E2B6A-331D-4EBC-A5A0-1B1C51340830}" type="pres">
      <dgm:prSet presAssocID="{19767329-F46F-4777-9FE7-4D02E4C5AC33}" presName="parentText" presStyleLbl="node1" presStyleIdx="1" presStyleCnt="5">
        <dgm:presLayoutVars>
          <dgm:chMax val="0"/>
          <dgm:bulletEnabled val="1"/>
        </dgm:presLayoutVars>
      </dgm:prSet>
      <dgm:spPr/>
      <dgm:t>
        <a:bodyPr/>
        <a:lstStyle/>
        <a:p>
          <a:endParaRPr lang="zh-CN" altLang="en-US"/>
        </a:p>
      </dgm:t>
    </dgm:pt>
    <dgm:pt modelId="{F04AAE91-FDD7-4855-B2D5-97C05689B809}" type="pres">
      <dgm:prSet presAssocID="{19767329-F46F-4777-9FE7-4D02E4C5AC33}" presName="negativeSpace" presStyleCnt="0"/>
      <dgm:spPr/>
    </dgm:pt>
    <dgm:pt modelId="{5863CBE2-9CAD-4BAD-9937-2323EDBE290A}" type="pres">
      <dgm:prSet presAssocID="{19767329-F46F-4777-9FE7-4D02E4C5AC33}" presName="childText" presStyleLbl="conFgAcc1" presStyleIdx="1" presStyleCnt="5">
        <dgm:presLayoutVars>
          <dgm:bulletEnabled val="1"/>
        </dgm:presLayoutVars>
      </dgm:prSet>
      <dgm:spPr/>
    </dgm:pt>
    <dgm:pt modelId="{6FBC01AA-1EEB-449E-A384-1B5668CECADF}" type="pres">
      <dgm:prSet presAssocID="{9A98DC34-508A-4B81-8F5E-906590CB67BF}" presName="spaceBetweenRectangles" presStyleCnt="0"/>
      <dgm:spPr/>
    </dgm:pt>
    <dgm:pt modelId="{AE50F14C-02C7-4D59-94B3-F3F6BC342134}" type="pres">
      <dgm:prSet presAssocID="{50F2B97B-942C-4980-9E33-986242FF06C7}" presName="parentLin" presStyleCnt="0"/>
      <dgm:spPr/>
    </dgm:pt>
    <dgm:pt modelId="{5C316B7A-A2A6-497D-A8FB-DBADAECDA42B}" type="pres">
      <dgm:prSet presAssocID="{50F2B97B-942C-4980-9E33-986242FF06C7}" presName="parentLeftMargin" presStyleLbl="node1" presStyleIdx="1" presStyleCnt="5"/>
      <dgm:spPr/>
      <dgm:t>
        <a:bodyPr/>
        <a:lstStyle/>
        <a:p>
          <a:endParaRPr lang="zh-CN" altLang="en-US"/>
        </a:p>
      </dgm:t>
    </dgm:pt>
    <dgm:pt modelId="{3E5D2CBF-6A79-494E-851E-3F72FA8A5DDE}" type="pres">
      <dgm:prSet presAssocID="{50F2B97B-942C-4980-9E33-986242FF06C7}" presName="parentText" presStyleLbl="node1" presStyleIdx="2" presStyleCnt="5">
        <dgm:presLayoutVars>
          <dgm:chMax val="0"/>
          <dgm:bulletEnabled val="1"/>
        </dgm:presLayoutVars>
      </dgm:prSet>
      <dgm:spPr/>
      <dgm:t>
        <a:bodyPr/>
        <a:lstStyle/>
        <a:p>
          <a:endParaRPr lang="zh-CN" altLang="en-US"/>
        </a:p>
      </dgm:t>
    </dgm:pt>
    <dgm:pt modelId="{CF0E4D74-EFDF-4C0F-9ACA-D4724DC31ABB}" type="pres">
      <dgm:prSet presAssocID="{50F2B97B-942C-4980-9E33-986242FF06C7}" presName="negativeSpace" presStyleCnt="0"/>
      <dgm:spPr/>
    </dgm:pt>
    <dgm:pt modelId="{A0C4360F-2514-4831-990C-77840146FCE9}" type="pres">
      <dgm:prSet presAssocID="{50F2B97B-942C-4980-9E33-986242FF06C7}" presName="childText" presStyleLbl="conFgAcc1" presStyleIdx="2" presStyleCnt="5">
        <dgm:presLayoutVars>
          <dgm:bulletEnabled val="1"/>
        </dgm:presLayoutVars>
      </dgm:prSet>
      <dgm:spPr/>
    </dgm:pt>
    <dgm:pt modelId="{81797759-7FB1-4873-852A-3873D7D214ED}" type="pres">
      <dgm:prSet presAssocID="{2337B3FE-3CEB-4B5E-943F-50FA70B0D458}" presName="spaceBetweenRectangles" presStyleCnt="0"/>
      <dgm:spPr/>
    </dgm:pt>
    <dgm:pt modelId="{26F9AEBA-162E-4134-B8C1-6175E55B77DA}" type="pres">
      <dgm:prSet presAssocID="{289F73C7-6452-4128-AAB4-A1658C5D0E9C}" presName="parentLin" presStyleCnt="0"/>
      <dgm:spPr/>
    </dgm:pt>
    <dgm:pt modelId="{84C65EB3-2C0B-455C-9A54-F470BCA19168}" type="pres">
      <dgm:prSet presAssocID="{289F73C7-6452-4128-AAB4-A1658C5D0E9C}" presName="parentLeftMargin" presStyleLbl="node1" presStyleIdx="2" presStyleCnt="5"/>
      <dgm:spPr/>
      <dgm:t>
        <a:bodyPr/>
        <a:lstStyle/>
        <a:p>
          <a:endParaRPr lang="zh-CN" altLang="en-US"/>
        </a:p>
      </dgm:t>
    </dgm:pt>
    <dgm:pt modelId="{0EC9F02E-DC09-45E2-8142-528E46D1603E}" type="pres">
      <dgm:prSet presAssocID="{289F73C7-6452-4128-AAB4-A1658C5D0E9C}" presName="parentText" presStyleLbl="node1" presStyleIdx="3" presStyleCnt="5">
        <dgm:presLayoutVars>
          <dgm:chMax val="0"/>
          <dgm:bulletEnabled val="1"/>
        </dgm:presLayoutVars>
      </dgm:prSet>
      <dgm:spPr/>
      <dgm:t>
        <a:bodyPr/>
        <a:lstStyle/>
        <a:p>
          <a:endParaRPr lang="zh-CN" altLang="en-US"/>
        </a:p>
      </dgm:t>
    </dgm:pt>
    <dgm:pt modelId="{9ECC3637-7708-471F-88DE-ACC5A85DBE5F}" type="pres">
      <dgm:prSet presAssocID="{289F73C7-6452-4128-AAB4-A1658C5D0E9C}" presName="negativeSpace" presStyleCnt="0"/>
      <dgm:spPr/>
    </dgm:pt>
    <dgm:pt modelId="{168D381E-168D-4041-828C-F898A487629A}" type="pres">
      <dgm:prSet presAssocID="{289F73C7-6452-4128-AAB4-A1658C5D0E9C}" presName="childText" presStyleLbl="conFgAcc1" presStyleIdx="3" presStyleCnt="5">
        <dgm:presLayoutVars>
          <dgm:bulletEnabled val="1"/>
        </dgm:presLayoutVars>
      </dgm:prSet>
      <dgm:spPr/>
    </dgm:pt>
    <dgm:pt modelId="{451ED804-F783-4ECC-AF27-A7E3E42AE3C2}" type="pres">
      <dgm:prSet presAssocID="{366E998E-2EC6-4F30-B99D-D46673655983}" presName="spaceBetweenRectangles" presStyleCnt="0"/>
      <dgm:spPr/>
    </dgm:pt>
    <dgm:pt modelId="{DD52CBB0-3C79-474F-A1C8-6A2FE127E574}" type="pres">
      <dgm:prSet presAssocID="{A4AA36E6-C6C8-4203-A321-0780EDB2D27D}" presName="parentLin" presStyleCnt="0"/>
      <dgm:spPr/>
    </dgm:pt>
    <dgm:pt modelId="{964F2501-C5E5-49FA-B455-2337346B4C05}" type="pres">
      <dgm:prSet presAssocID="{A4AA36E6-C6C8-4203-A321-0780EDB2D27D}" presName="parentLeftMargin" presStyleLbl="node1" presStyleIdx="3" presStyleCnt="5"/>
      <dgm:spPr/>
      <dgm:t>
        <a:bodyPr/>
        <a:lstStyle/>
        <a:p>
          <a:endParaRPr lang="zh-CN" altLang="en-US"/>
        </a:p>
      </dgm:t>
    </dgm:pt>
    <dgm:pt modelId="{6235D6DE-9D7A-46FB-B41C-C59FF4AB2AA4}" type="pres">
      <dgm:prSet presAssocID="{A4AA36E6-C6C8-4203-A321-0780EDB2D27D}" presName="parentText" presStyleLbl="node1" presStyleIdx="4" presStyleCnt="5">
        <dgm:presLayoutVars>
          <dgm:chMax val="0"/>
          <dgm:bulletEnabled val="1"/>
        </dgm:presLayoutVars>
      </dgm:prSet>
      <dgm:spPr/>
      <dgm:t>
        <a:bodyPr/>
        <a:lstStyle/>
        <a:p>
          <a:endParaRPr lang="zh-CN" altLang="en-US"/>
        </a:p>
      </dgm:t>
    </dgm:pt>
    <dgm:pt modelId="{E1230A62-E29A-4286-955A-BD4CFEB41CE5}" type="pres">
      <dgm:prSet presAssocID="{A4AA36E6-C6C8-4203-A321-0780EDB2D27D}" presName="negativeSpace" presStyleCnt="0"/>
      <dgm:spPr/>
    </dgm:pt>
    <dgm:pt modelId="{D1490165-9617-4E4A-A14A-67B1669EA7E9}" type="pres">
      <dgm:prSet presAssocID="{A4AA36E6-C6C8-4203-A321-0780EDB2D27D}" presName="childText" presStyleLbl="conFgAcc1" presStyleIdx="4" presStyleCnt="5">
        <dgm:presLayoutVars>
          <dgm:bulletEnabled val="1"/>
        </dgm:presLayoutVars>
      </dgm:prSet>
      <dgm:spPr/>
    </dgm:pt>
  </dgm:ptLst>
  <dgm:cxnLst>
    <dgm:cxn modelId="{24E45F29-E8A3-4987-B7E0-D5DD513253CF}" srcId="{C19E16AA-82D5-4C9E-9D29-3CAF1F3C8056}" destId="{19767329-F46F-4777-9FE7-4D02E4C5AC33}" srcOrd="1" destOrd="0" parTransId="{3B61DB7C-732A-4009-AEDD-985ED030856E}" sibTransId="{9A98DC34-508A-4B81-8F5E-906590CB67BF}"/>
    <dgm:cxn modelId="{0AD46910-588A-4D3A-8686-0CB9BB7760B1}" type="presOf" srcId="{C19E16AA-82D5-4C9E-9D29-3CAF1F3C8056}" destId="{156E788C-8612-4F34-BBE5-82E1C832569A}" srcOrd="0" destOrd="0" presId="urn:microsoft.com/office/officeart/2005/8/layout/list1"/>
    <dgm:cxn modelId="{53BD244E-15EB-4B7C-A98B-E9D4E07886ED}" type="presOf" srcId="{50F2B97B-942C-4980-9E33-986242FF06C7}" destId="{5C316B7A-A2A6-497D-A8FB-DBADAECDA42B}" srcOrd="0" destOrd="0" presId="urn:microsoft.com/office/officeart/2005/8/layout/list1"/>
    <dgm:cxn modelId="{51AB1563-0DA5-4261-9918-5475E0DD0C1C}" type="presOf" srcId="{19767329-F46F-4777-9FE7-4D02E4C5AC33}" destId="{202E2B6A-331D-4EBC-A5A0-1B1C51340830}" srcOrd="1" destOrd="0" presId="urn:microsoft.com/office/officeart/2005/8/layout/list1"/>
    <dgm:cxn modelId="{A40E3451-E348-4A7A-BBD3-A03C1889C058}" srcId="{C19E16AA-82D5-4C9E-9D29-3CAF1F3C8056}" destId="{50F2B97B-942C-4980-9E33-986242FF06C7}" srcOrd="2" destOrd="0" parTransId="{6C05478A-A929-4497-99D2-8E5187BAEFF6}" sibTransId="{2337B3FE-3CEB-4B5E-943F-50FA70B0D458}"/>
    <dgm:cxn modelId="{7F5005E7-2280-42E2-939E-2E7FAF9269FB}" type="presOf" srcId="{289F73C7-6452-4128-AAB4-A1658C5D0E9C}" destId="{0EC9F02E-DC09-45E2-8142-528E46D1603E}" srcOrd="1" destOrd="0" presId="urn:microsoft.com/office/officeart/2005/8/layout/list1"/>
    <dgm:cxn modelId="{EDEBC8A4-F21E-4C42-B34F-4C3AF85F0E94}" type="presOf" srcId="{A4AA36E6-C6C8-4203-A321-0780EDB2D27D}" destId="{6235D6DE-9D7A-46FB-B41C-C59FF4AB2AA4}" srcOrd="1" destOrd="0" presId="urn:microsoft.com/office/officeart/2005/8/layout/list1"/>
    <dgm:cxn modelId="{4A31F19A-8DE6-40AC-8BB9-DD95237954EB}" srcId="{C19E16AA-82D5-4C9E-9D29-3CAF1F3C8056}" destId="{A4AA36E6-C6C8-4203-A321-0780EDB2D27D}" srcOrd="4" destOrd="0" parTransId="{C96BC90D-B88A-456E-AC26-E006BC95A0C3}" sibTransId="{F16387F5-E460-42AA-A47F-3831C7493001}"/>
    <dgm:cxn modelId="{6459E9A3-DD38-464D-810A-F75FA0C5EB71}" type="presOf" srcId="{19767329-F46F-4777-9FE7-4D02E4C5AC33}" destId="{ADB05AD1-73B9-4D1E-9234-529353B4E211}" srcOrd="0" destOrd="0" presId="urn:microsoft.com/office/officeart/2005/8/layout/list1"/>
    <dgm:cxn modelId="{086FF15D-511B-4D46-9B1B-1E9504CFB98D}" srcId="{C19E16AA-82D5-4C9E-9D29-3CAF1F3C8056}" destId="{289F73C7-6452-4128-AAB4-A1658C5D0E9C}" srcOrd="3" destOrd="0" parTransId="{5A4B162A-3CCF-47ED-8E5B-646D2968C309}" sibTransId="{366E998E-2EC6-4F30-B99D-D46673655983}"/>
    <dgm:cxn modelId="{F392B423-5189-4B53-8798-41E15723D376}" srcId="{C19E16AA-82D5-4C9E-9D29-3CAF1F3C8056}" destId="{F23C2E53-41E8-44C5-89F3-64E64A0235CC}" srcOrd="0" destOrd="0" parTransId="{05AFFF4D-DE2D-4852-8301-585D22E880F7}" sibTransId="{F27BC754-7709-4794-A0B9-E9A253FC1F7B}"/>
    <dgm:cxn modelId="{682C484D-204C-4A69-84F2-8FBB16317BAA}" type="presOf" srcId="{F23C2E53-41E8-44C5-89F3-64E64A0235CC}" destId="{5CBD1B97-A238-4CE8-BC8E-18B48446A7F4}" srcOrd="1" destOrd="0" presId="urn:microsoft.com/office/officeart/2005/8/layout/list1"/>
    <dgm:cxn modelId="{9A877E53-E9F8-4237-9C17-56203FC69BDA}" type="presOf" srcId="{F23C2E53-41E8-44C5-89F3-64E64A0235CC}" destId="{4AFAE617-A1B5-4224-90CA-38C9144D4043}" srcOrd="0" destOrd="0" presId="urn:microsoft.com/office/officeart/2005/8/layout/list1"/>
    <dgm:cxn modelId="{7D26DB2E-0EDF-4B04-8949-D89B81AEFE0C}" type="presOf" srcId="{A4AA36E6-C6C8-4203-A321-0780EDB2D27D}" destId="{964F2501-C5E5-49FA-B455-2337346B4C05}" srcOrd="0" destOrd="0" presId="urn:microsoft.com/office/officeart/2005/8/layout/list1"/>
    <dgm:cxn modelId="{AC9AF98D-267D-44AA-8BED-4858B82D2FB4}" type="presOf" srcId="{289F73C7-6452-4128-AAB4-A1658C5D0E9C}" destId="{84C65EB3-2C0B-455C-9A54-F470BCA19168}" srcOrd="0" destOrd="0" presId="urn:microsoft.com/office/officeart/2005/8/layout/list1"/>
    <dgm:cxn modelId="{2DB9AE3D-021A-40C3-A4DC-CCC969196B09}" type="presOf" srcId="{50F2B97B-942C-4980-9E33-986242FF06C7}" destId="{3E5D2CBF-6A79-494E-851E-3F72FA8A5DDE}" srcOrd="1" destOrd="0" presId="urn:microsoft.com/office/officeart/2005/8/layout/list1"/>
    <dgm:cxn modelId="{8123F903-B26F-41AB-9D1F-4607A395C3FA}" type="presParOf" srcId="{156E788C-8612-4F34-BBE5-82E1C832569A}" destId="{D37ADD13-6406-47A2-AB85-C710B9554FA0}" srcOrd="0" destOrd="0" presId="urn:microsoft.com/office/officeart/2005/8/layout/list1"/>
    <dgm:cxn modelId="{CFE3D0C5-BB7B-410C-985F-AFA1528F7B98}" type="presParOf" srcId="{D37ADD13-6406-47A2-AB85-C710B9554FA0}" destId="{4AFAE617-A1B5-4224-90CA-38C9144D4043}" srcOrd="0" destOrd="0" presId="urn:microsoft.com/office/officeart/2005/8/layout/list1"/>
    <dgm:cxn modelId="{3CC65F49-3AC6-4C87-B5C5-DA5D18F1775D}" type="presParOf" srcId="{D37ADD13-6406-47A2-AB85-C710B9554FA0}" destId="{5CBD1B97-A238-4CE8-BC8E-18B48446A7F4}" srcOrd="1" destOrd="0" presId="urn:microsoft.com/office/officeart/2005/8/layout/list1"/>
    <dgm:cxn modelId="{302B05F8-4F05-46EA-9C83-2E921F80956A}" type="presParOf" srcId="{156E788C-8612-4F34-BBE5-82E1C832569A}" destId="{C1CAC3CA-D1DA-4476-A9E9-D97E3F4F6EE8}" srcOrd="1" destOrd="0" presId="urn:microsoft.com/office/officeart/2005/8/layout/list1"/>
    <dgm:cxn modelId="{ABF316D5-E42E-48CD-AC65-E1195FC38FBC}" type="presParOf" srcId="{156E788C-8612-4F34-BBE5-82E1C832569A}" destId="{8C0C17DE-A5CB-4DE3-AA66-B8A3A5D5EF8F}" srcOrd="2" destOrd="0" presId="urn:microsoft.com/office/officeart/2005/8/layout/list1"/>
    <dgm:cxn modelId="{C7A97F19-2E9E-4C98-BADD-D57DB2D255E8}" type="presParOf" srcId="{156E788C-8612-4F34-BBE5-82E1C832569A}" destId="{35E69935-07AC-49DC-8B53-E363DF301EED}" srcOrd="3" destOrd="0" presId="urn:microsoft.com/office/officeart/2005/8/layout/list1"/>
    <dgm:cxn modelId="{0F1E2F98-7035-49A5-9C15-98E05C57119C}" type="presParOf" srcId="{156E788C-8612-4F34-BBE5-82E1C832569A}" destId="{241B1360-CE55-40CA-BAE9-123804D3B462}" srcOrd="4" destOrd="0" presId="urn:microsoft.com/office/officeart/2005/8/layout/list1"/>
    <dgm:cxn modelId="{334CFD09-A6E3-41C5-A99F-C3F8EFDC0E45}" type="presParOf" srcId="{241B1360-CE55-40CA-BAE9-123804D3B462}" destId="{ADB05AD1-73B9-4D1E-9234-529353B4E211}" srcOrd="0" destOrd="0" presId="urn:microsoft.com/office/officeart/2005/8/layout/list1"/>
    <dgm:cxn modelId="{B8BA4BF9-BF21-4685-B541-17D36D0E88F6}" type="presParOf" srcId="{241B1360-CE55-40CA-BAE9-123804D3B462}" destId="{202E2B6A-331D-4EBC-A5A0-1B1C51340830}" srcOrd="1" destOrd="0" presId="urn:microsoft.com/office/officeart/2005/8/layout/list1"/>
    <dgm:cxn modelId="{3B9690FA-A918-4429-9C55-BA0712657B3B}" type="presParOf" srcId="{156E788C-8612-4F34-BBE5-82E1C832569A}" destId="{F04AAE91-FDD7-4855-B2D5-97C05689B809}" srcOrd="5" destOrd="0" presId="urn:microsoft.com/office/officeart/2005/8/layout/list1"/>
    <dgm:cxn modelId="{B0C8ADB3-F092-49A2-8B68-5B6AF64EFF11}" type="presParOf" srcId="{156E788C-8612-4F34-BBE5-82E1C832569A}" destId="{5863CBE2-9CAD-4BAD-9937-2323EDBE290A}" srcOrd="6" destOrd="0" presId="urn:microsoft.com/office/officeart/2005/8/layout/list1"/>
    <dgm:cxn modelId="{B980DB91-D233-4A11-B710-97C93B9F7678}" type="presParOf" srcId="{156E788C-8612-4F34-BBE5-82E1C832569A}" destId="{6FBC01AA-1EEB-449E-A384-1B5668CECADF}" srcOrd="7" destOrd="0" presId="urn:microsoft.com/office/officeart/2005/8/layout/list1"/>
    <dgm:cxn modelId="{241F7B0C-B2CF-4C70-9C90-B4578719D62D}" type="presParOf" srcId="{156E788C-8612-4F34-BBE5-82E1C832569A}" destId="{AE50F14C-02C7-4D59-94B3-F3F6BC342134}" srcOrd="8" destOrd="0" presId="urn:microsoft.com/office/officeart/2005/8/layout/list1"/>
    <dgm:cxn modelId="{4D3DD838-9C8C-48D2-8456-C9BBBA4D6CCA}" type="presParOf" srcId="{AE50F14C-02C7-4D59-94B3-F3F6BC342134}" destId="{5C316B7A-A2A6-497D-A8FB-DBADAECDA42B}" srcOrd="0" destOrd="0" presId="urn:microsoft.com/office/officeart/2005/8/layout/list1"/>
    <dgm:cxn modelId="{5B214927-DE34-4628-A2FB-77E4028471F3}" type="presParOf" srcId="{AE50F14C-02C7-4D59-94B3-F3F6BC342134}" destId="{3E5D2CBF-6A79-494E-851E-3F72FA8A5DDE}" srcOrd="1" destOrd="0" presId="urn:microsoft.com/office/officeart/2005/8/layout/list1"/>
    <dgm:cxn modelId="{7620AA92-0EB8-45D4-8D7F-7EA717D48C42}" type="presParOf" srcId="{156E788C-8612-4F34-BBE5-82E1C832569A}" destId="{CF0E4D74-EFDF-4C0F-9ACA-D4724DC31ABB}" srcOrd="9" destOrd="0" presId="urn:microsoft.com/office/officeart/2005/8/layout/list1"/>
    <dgm:cxn modelId="{BEA1917C-0D31-4DDE-9259-535C8A1AEFC5}" type="presParOf" srcId="{156E788C-8612-4F34-BBE5-82E1C832569A}" destId="{A0C4360F-2514-4831-990C-77840146FCE9}" srcOrd="10" destOrd="0" presId="urn:microsoft.com/office/officeart/2005/8/layout/list1"/>
    <dgm:cxn modelId="{C32E8DD6-9EBF-42B6-99D4-12429DF89951}" type="presParOf" srcId="{156E788C-8612-4F34-BBE5-82E1C832569A}" destId="{81797759-7FB1-4873-852A-3873D7D214ED}" srcOrd="11" destOrd="0" presId="urn:microsoft.com/office/officeart/2005/8/layout/list1"/>
    <dgm:cxn modelId="{BA8221AB-EBEE-423A-9910-1DB2C5A0F124}" type="presParOf" srcId="{156E788C-8612-4F34-BBE5-82E1C832569A}" destId="{26F9AEBA-162E-4134-B8C1-6175E55B77DA}" srcOrd="12" destOrd="0" presId="urn:microsoft.com/office/officeart/2005/8/layout/list1"/>
    <dgm:cxn modelId="{7B45B104-2084-4B8D-927D-48DD9DC266E5}" type="presParOf" srcId="{26F9AEBA-162E-4134-B8C1-6175E55B77DA}" destId="{84C65EB3-2C0B-455C-9A54-F470BCA19168}" srcOrd="0" destOrd="0" presId="urn:microsoft.com/office/officeart/2005/8/layout/list1"/>
    <dgm:cxn modelId="{D6EDE278-11C2-4422-B862-8483C8355FAC}" type="presParOf" srcId="{26F9AEBA-162E-4134-B8C1-6175E55B77DA}" destId="{0EC9F02E-DC09-45E2-8142-528E46D1603E}" srcOrd="1" destOrd="0" presId="urn:microsoft.com/office/officeart/2005/8/layout/list1"/>
    <dgm:cxn modelId="{B4D185BC-5900-44CC-97EA-07E545992DBF}" type="presParOf" srcId="{156E788C-8612-4F34-BBE5-82E1C832569A}" destId="{9ECC3637-7708-471F-88DE-ACC5A85DBE5F}" srcOrd="13" destOrd="0" presId="urn:microsoft.com/office/officeart/2005/8/layout/list1"/>
    <dgm:cxn modelId="{2D2264C0-7EAD-497B-AE4C-137BC1D5C2B6}" type="presParOf" srcId="{156E788C-8612-4F34-BBE5-82E1C832569A}" destId="{168D381E-168D-4041-828C-F898A487629A}" srcOrd="14" destOrd="0" presId="urn:microsoft.com/office/officeart/2005/8/layout/list1"/>
    <dgm:cxn modelId="{18CD2065-119F-4A6B-92DD-12425DD02223}" type="presParOf" srcId="{156E788C-8612-4F34-BBE5-82E1C832569A}" destId="{451ED804-F783-4ECC-AF27-A7E3E42AE3C2}" srcOrd="15" destOrd="0" presId="urn:microsoft.com/office/officeart/2005/8/layout/list1"/>
    <dgm:cxn modelId="{38AE7AFE-D7B9-494F-807D-CB3F25B8BE80}" type="presParOf" srcId="{156E788C-8612-4F34-BBE5-82E1C832569A}" destId="{DD52CBB0-3C79-474F-A1C8-6A2FE127E574}" srcOrd="16" destOrd="0" presId="urn:microsoft.com/office/officeart/2005/8/layout/list1"/>
    <dgm:cxn modelId="{C9FB7951-3BD2-40EC-AE2A-BA0528624A28}" type="presParOf" srcId="{DD52CBB0-3C79-474F-A1C8-6A2FE127E574}" destId="{964F2501-C5E5-49FA-B455-2337346B4C05}" srcOrd="0" destOrd="0" presId="urn:microsoft.com/office/officeart/2005/8/layout/list1"/>
    <dgm:cxn modelId="{D3B1DFB2-6892-40F5-8C85-CA4B5CF08649}" type="presParOf" srcId="{DD52CBB0-3C79-474F-A1C8-6A2FE127E574}" destId="{6235D6DE-9D7A-46FB-B41C-C59FF4AB2AA4}" srcOrd="1" destOrd="0" presId="urn:microsoft.com/office/officeart/2005/8/layout/list1"/>
    <dgm:cxn modelId="{C9EC32C7-473A-425C-90FB-710AED7CFB00}" type="presParOf" srcId="{156E788C-8612-4F34-BBE5-82E1C832569A}" destId="{E1230A62-E29A-4286-955A-BD4CFEB41CE5}" srcOrd="17" destOrd="0" presId="urn:microsoft.com/office/officeart/2005/8/layout/list1"/>
    <dgm:cxn modelId="{40F8B4AB-66F1-4417-93EA-E5B7A8F83A80}" type="presParOf" srcId="{156E788C-8612-4F34-BBE5-82E1C832569A}" destId="{D1490165-9617-4E4A-A14A-67B1669EA7E9}"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B96ED5-5071-4837-B796-C5020DC3CFC3}" type="doc">
      <dgm:prSet loTypeId="urn:microsoft.com/office/officeart/2005/8/layout/vList5" loCatId="list" qsTypeId="urn:microsoft.com/office/officeart/2005/8/quickstyle/simple1#2" qsCatId="simple" csTypeId="urn:microsoft.com/office/officeart/2005/8/colors/colorful1#1" csCatId="colorful" phldr="1"/>
      <dgm:spPr/>
      <dgm:t>
        <a:bodyPr/>
        <a:lstStyle/>
        <a:p>
          <a:endParaRPr lang="zh-CN" altLang="en-US"/>
        </a:p>
      </dgm:t>
    </dgm:pt>
    <dgm:pt modelId="{DE1CD6B3-C654-4CD6-BD8F-DD4C5B472228}">
      <dgm:prSet phldrT="[文本]"/>
      <dgm:spPr/>
      <dgm:t>
        <a:bodyPr/>
        <a:lstStyle/>
        <a:p>
          <a:r>
            <a:rPr lang="zh-CN" altLang="en-US" dirty="0" smtClean="0">
              <a:latin typeface="华文新魏" pitchFamily="2" charset="-122"/>
              <a:ea typeface="华文新魏" pitchFamily="2" charset="-122"/>
            </a:rPr>
            <a:t>机考评分</a:t>
          </a:r>
          <a:endParaRPr lang="zh-CN" altLang="en-US" dirty="0">
            <a:latin typeface="华文新魏" pitchFamily="2" charset="-122"/>
            <a:ea typeface="华文新魏" pitchFamily="2" charset="-122"/>
          </a:endParaRPr>
        </a:p>
      </dgm:t>
    </dgm:pt>
    <dgm:pt modelId="{04DA01E8-71BB-4703-9254-C7AE8D676150}" type="parTrans" cxnId="{7BEC1EB0-1B84-48E7-9D96-819FA096A328}">
      <dgm:prSet/>
      <dgm:spPr/>
      <dgm:t>
        <a:bodyPr/>
        <a:lstStyle/>
        <a:p>
          <a:endParaRPr lang="zh-CN" altLang="en-US"/>
        </a:p>
      </dgm:t>
    </dgm:pt>
    <dgm:pt modelId="{6044A1F5-5EFC-4FFB-8879-F31F42E3AFAF}" type="sibTrans" cxnId="{7BEC1EB0-1B84-48E7-9D96-819FA096A328}">
      <dgm:prSet/>
      <dgm:spPr/>
      <dgm:t>
        <a:bodyPr/>
        <a:lstStyle/>
        <a:p>
          <a:endParaRPr lang="zh-CN" altLang="en-US"/>
        </a:p>
      </dgm:t>
    </dgm:pt>
    <dgm:pt modelId="{D0F04FDC-4AB7-47A4-AE92-D1E52099607B}">
      <dgm:prSet phldrT="[文本]"/>
      <dgm:spPr/>
      <dgm:t>
        <a:bodyPr/>
        <a:lstStyle/>
        <a:p>
          <a:r>
            <a:rPr lang="zh-CN" altLang="en-US" dirty="0" smtClean="0">
              <a:latin typeface="+mj-ea"/>
              <a:ea typeface="+mj-ea"/>
            </a:rPr>
            <a:t>现场评分</a:t>
          </a:r>
          <a:endParaRPr lang="zh-CN" altLang="en-US" dirty="0">
            <a:latin typeface="+mj-ea"/>
            <a:ea typeface="+mj-ea"/>
          </a:endParaRPr>
        </a:p>
      </dgm:t>
    </dgm:pt>
    <dgm:pt modelId="{9B24BB6B-60ED-42B2-A04C-98F906799A4B}" type="parTrans" cxnId="{916FA164-3814-4670-B71D-EDC6C9AE8B09}">
      <dgm:prSet/>
      <dgm:spPr/>
      <dgm:t>
        <a:bodyPr/>
        <a:lstStyle/>
        <a:p>
          <a:endParaRPr lang="zh-CN" altLang="en-US"/>
        </a:p>
      </dgm:t>
    </dgm:pt>
    <dgm:pt modelId="{29AA4F32-CBE9-4B77-A661-9D7A325C42AC}" type="sibTrans" cxnId="{916FA164-3814-4670-B71D-EDC6C9AE8B09}">
      <dgm:prSet/>
      <dgm:spPr/>
      <dgm:t>
        <a:bodyPr/>
        <a:lstStyle/>
        <a:p>
          <a:endParaRPr lang="zh-CN" altLang="en-US"/>
        </a:p>
      </dgm:t>
    </dgm:pt>
    <dgm:pt modelId="{B7B18380-BBE3-453A-92F5-243446F34B89}">
      <dgm:prSet phldrT="[文本]"/>
      <dgm:spPr/>
      <dgm:t>
        <a:bodyPr/>
        <a:lstStyle/>
        <a:p>
          <a:r>
            <a:rPr lang="zh-CN" altLang="en-US" dirty="0" smtClean="0">
              <a:latin typeface="+mj-ea"/>
              <a:ea typeface="+mj-ea"/>
            </a:rPr>
            <a:t>过程评分</a:t>
          </a:r>
          <a:endParaRPr lang="zh-CN" altLang="en-US" dirty="0">
            <a:latin typeface="+mj-ea"/>
            <a:ea typeface="+mj-ea"/>
          </a:endParaRPr>
        </a:p>
      </dgm:t>
    </dgm:pt>
    <dgm:pt modelId="{3A636F11-9C75-472B-9EA5-07F32A327778}" type="parTrans" cxnId="{1C05E4C5-69E7-4ADF-A028-29FBF2D6F476}">
      <dgm:prSet/>
      <dgm:spPr/>
      <dgm:t>
        <a:bodyPr/>
        <a:lstStyle/>
        <a:p>
          <a:endParaRPr lang="zh-CN" altLang="en-US"/>
        </a:p>
      </dgm:t>
    </dgm:pt>
    <dgm:pt modelId="{E7E3DC31-7894-4251-8CE4-D6866D8F818E}" type="sibTrans" cxnId="{1C05E4C5-69E7-4ADF-A028-29FBF2D6F476}">
      <dgm:prSet/>
      <dgm:spPr/>
      <dgm:t>
        <a:bodyPr/>
        <a:lstStyle/>
        <a:p>
          <a:endParaRPr lang="zh-CN" altLang="en-US"/>
        </a:p>
      </dgm:t>
    </dgm:pt>
    <dgm:pt modelId="{4F5E4102-3942-440D-8156-96931B2D1742}">
      <dgm:prSet phldrT="[文本]"/>
      <dgm:spPr/>
      <dgm:t>
        <a:bodyPr/>
        <a:lstStyle/>
        <a:p>
          <a:r>
            <a:rPr lang="zh-CN" altLang="en-US" dirty="0" smtClean="0">
              <a:latin typeface="华文新魏" pitchFamily="2" charset="-122"/>
              <a:ea typeface="华文新魏" pitchFamily="2" charset="-122"/>
            </a:rPr>
            <a:t>结果评分</a:t>
          </a:r>
          <a:endParaRPr lang="zh-CN" altLang="en-US" dirty="0">
            <a:latin typeface="华文新魏" pitchFamily="2" charset="-122"/>
            <a:ea typeface="华文新魏" pitchFamily="2" charset="-122"/>
          </a:endParaRPr>
        </a:p>
      </dgm:t>
    </dgm:pt>
    <dgm:pt modelId="{663ABC53-B0BF-4306-84F9-C3FDB5911343}" type="parTrans" cxnId="{A5CBD1EB-51CF-45AF-B53F-3CCF2B4A71EB}">
      <dgm:prSet/>
      <dgm:spPr/>
      <dgm:t>
        <a:bodyPr/>
        <a:lstStyle/>
        <a:p>
          <a:endParaRPr lang="zh-CN" altLang="en-US"/>
        </a:p>
      </dgm:t>
    </dgm:pt>
    <dgm:pt modelId="{0DEA3DF7-B297-486C-9197-12AF6E0640E8}" type="sibTrans" cxnId="{A5CBD1EB-51CF-45AF-B53F-3CCF2B4A71EB}">
      <dgm:prSet/>
      <dgm:spPr/>
      <dgm:t>
        <a:bodyPr/>
        <a:lstStyle/>
        <a:p>
          <a:endParaRPr lang="zh-CN" altLang="en-US"/>
        </a:p>
      </dgm:t>
    </dgm:pt>
    <dgm:pt modelId="{D9A7FA85-D5B3-7045-B9F0-69284D5C8225}">
      <dgm:prSet phldrT="[文本]"/>
      <dgm:spPr/>
      <dgm:t>
        <a:bodyPr/>
        <a:lstStyle/>
        <a:p>
          <a:r>
            <a:rPr lang="zh-CN" altLang="en-US" dirty="0" smtClean="0">
              <a:latin typeface="+mj-ea"/>
              <a:ea typeface="+mj-ea"/>
            </a:rPr>
            <a:t>机考评分是指参赛队伍（选手）在计算机上完成竞赛项目内容后，由答题系统自动判分的评分方法。</a:t>
          </a:r>
          <a:endParaRPr lang="zh-CN" altLang="en-US" dirty="0">
            <a:latin typeface="+mj-ea"/>
            <a:ea typeface="+mj-ea"/>
          </a:endParaRPr>
        </a:p>
      </dgm:t>
    </dgm:pt>
    <dgm:pt modelId="{CD5DD9F5-F05C-524E-9FA0-38DC010FCE3E}" type="parTrans" cxnId="{91C2E063-74B2-0042-9624-F11394AA55F5}">
      <dgm:prSet/>
      <dgm:spPr/>
      <dgm:t>
        <a:bodyPr/>
        <a:lstStyle/>
        <a:p>
          <a:endParaRPr lang="en-US"/>
        </a:p>
      </dgm:t>
    </dgm:pt>
    <dgm:pt modelId="{63B2F461-6706-7048-ABFB-6E8757F58462}" type="sibTrans" cxnId="{91C2E063-74B2-0042-9624-F11394AA55F5}">
      <dgm:prSet/>
      <dgm:spPr/>
      <dgm:t>
        <a:bodyPr/>
        <a:lstStyle/>
        <a:p>
          <a:endParaRPr lang="en-US"/>
        </a:p>
      </dgm:t>
    </dgm:pt>
    <dgm:pt modelId="{7EA38F57-30BA-4740-A88A-BEDBB166FD48}">
      <dgm:prSet phldrT="[文本]"/>
      <dgm:spPr/>
      <dgm:t>
        <a:bodyPr/>
        <a:lstStyle/>
        <a:p>
          <a:r>
            <a:rPr lang="zh-CN" altLang="en-US" dirty="0" smtClean="0">
              <a:latin typeface="+mj-ea"/>
              <a:ea typeface="+mj-ea"/>
            </a:rPr>
            <a:t>过程评分是指根据参赛队伍（选手）在分步操作过程中的规范性、合理性以及完成质量等，评分裁判依据评分标准按步给分并加权汇总的评分方法。</a:t>
          </a:r>
          <a:endParaRPr lang="zh-CN" altLang="en-US" dirty="0">
            <a:latin typeface="+mj-ea"/>
            <a:ea typeface="+mj-ea"/>
          </a:endParaRPr>
        </a:p>
      </dgm:t>
    </dgm:pt>
    <dgm:pt modelId="{F98710ED-89AF-9642-8CD7-8ADC19148415}" type="parTrans" cxnId="{DD26E68A-3A2C-1B47-B914-327109344A44}">
      <dgm:prSet/>
      <dgm:spPr/>
      <dgm:t>
        <a:bodyPr/>
        <a:lstStyle/>
        <a:p>
          <a:endParaRPr lang="en-US"/>
        </a:p>
      </dgm:t>
    </dgm:pt>
    <dgm:pt modelId="{09610BEA-F2ED-1C4E-A2BF-2A992552A83A}" type="sibTrans" cxnId="{DD26E68A-3A2C-1B47-B914-327109344A44}">
      <dgm:prSet/>
      <dgm:spPr/>
      <dgm:t>
        <a:bodyPr/>
        <a:lstStyle/>
        <a:p>
          <a:endParaRPr lang="en-US"/>
        </a:p>
      </dgm:t>
    </dgm:pt>
    <dgm:pt modelId="{1DC25DE2-586F-364A-BE9B-91F239E09526}">
      <dgm:prSet phldrT="[文本]"/>
      <dgm:spPr/>
      <dgm:t>
        <a:bodyPr/>
        <a:lstStyle/>
        <a:p>
          <a:r>
            <a:rPr lang="zh-CN" altLang="en-US" dirty="0" smtClean="0">
              <a:latin typeface="+mj-ea"/>
              <a:ea typeface="+mj-ea"/>
            </a:rPr>
            <a:t>结果评分是指评分裁判对参赛队伍（选手）提交的竞赛作品，依据赛项评价标准判分的评分方法。</a:t>
          </a:r>
          <a:endParaRPr lang="zh-CN" altLang="en-US" dirty="0">
            <a:latin typeface="+mj-ea"/>
            <a:ea typeface="+mj-ea"/>
          </a:endParaRPr>
        </a:p>
      </dgm:t>
    </dgm:pt>
    <dgm:pt modelId="{03F8897C-28AD-D24B-A88D-0FE76F776D47}" type="parTrans" cxnId="{32656A0B-EFEC-204C-B229-6CE106E2B884}">
      <dgm:prSet/>
      <dgm:spPr/>
      <dgm:t>
        <a:bodyPr/>
        <a:lstStyle/>
        <a:p>
          <a:endParaRPr lang="en-US"/>
        </a:p>
      </dgm:t>
    </dgm:pt>
    <dgm:pt modelId="{B2A6DA1F-A1DA-774B-9E0A-8CAD6AB867D8}" type="sibTrans" cxnId="{32656A0B-EFEC-204C-B229-6CE106E2B884}">
      <dgm:prSet/>
      <dgm:spPr/>
      <dgm:t>
        <a:bodyPr/>
        <a:lstStyle/>
        <a:p>
          <a:endParaRPr lang="en-US"/>
        </a:p>
      </dgm:t>
    </dgm:pt>
    <dgm:pt modelId="{E31EF03F-65AC-FB4C-A488-B7D6CCC1B62E}">
      <dgm:prSet/>
      <dgm:spPr/>
      <dgm:t>
        <a:bodyPr/>
        <a:lstStyle/>
        <a:p>
          <a:r>
            <a:rPr lang="zh-CN" altLang="en-US" dirty="0" smtClean="0">
              <a:latin typeface="+mj-ea"/>
              <a:ea typeface="+mj-ea"/>
            </a:rPr>
            <a:t>现场评分是指依据评分标准对参赛队伍（选手）的现场技能展示</a:t>
          </a:r>
          <a:r>
            <a:rPr lang="zh-CN" altLang="en-US" dirty="0" smtClean="0">
              <a:solidFill>
                <a:srgbClr val="C00000"/>
              </a:solidFill>
              <a:latin typeface="+mj-ea"/>
              <a:ea typeface="+mj-ea"/>
            </a:rPr>
            <a:t>独立判分、同步亮分并现场公布得分</a:t>
          </a:r>
          <a:r>
            <a:rPr lang="zh-CN" altLang="en-US" dirty="0" smtClean="0">
              <a:latin typeface="+mj-ea"/>
              <a:ea typeface="+mj-ea"/>
            </a:rPr>
            <a:t>的评分方法。</a:t>
          </a:r>
          <a:endParaRPr lang="en-US" altLang="zh-CN" dirty="0" smtClean="0">
            <a:latin typeface="+mj-ea"/>
            <a:ea typeface="+mj-ea"/>
          </a:endParaRPr>
        </a:p>
      </dgm:t>
    </dgm:pt>
    <dgm:pt modelId="{F1C9CC34-F559-ED4A-A94D-1066AC339EDB}" type="parTrans" cxnId="{DFE60799-9E7E-3B47-94F9-C25FF8FC1444}">
      <dgm:prSet/>
      <dgm:spPr/>
      <dgm:t>
        <a:bodyPr/>
        <a:lstStyle/>
        <a:p>
          <a:endParaRPr lang="en-US"/>
        </a:p>
      </dgm:t>
    </dgm:pt>
    <dgm:pt modelId="{94F9593C-8D2E-3C4C-AA33-DE4772AEDE5C}" type="sibTrans" cxnId="{DFE60799-9E7E-3B47-94F9-C25FF8FC1444}">
      <dgm:prSet/>
      <dgm:spPr/>
      <dgm:t>
        <a:bodyPr/>
        <a:lstStyle/>
        <a:p>
          <a:endParaRPr lang="en-US"/>
        </a:p>
      </dgm:t>
    </dgm:pt>
    <dgm:pt modelId="{7ADD950C-5A75-2E4E-BE04-1796AD1A2C06}" type="pres">
      <dgm:prSet presAssocID="{97B96ED5-5071-4837-B796-C5020DC3CFC3}" presName="Name0" presStyleCnt="0">
        <dgm:presLayoutVars>
          <dgm:dir/>
          <dgm:animLvl val="lvl"/>
          <dgm:resizeHandles val="exact"/>
        </dgm:presLayoutVars>
      </dgm:prSet>
      <dgm:spPr/>
      <dgm:t>
        <a:bodyPr/>
        <a:lstStyle/>
        <a:p>
          <a:endParaRPr lang="en-US"/>
        </a:p>
      </dgm:t>
    </dgm:pt>
    <dgm:pt modelId="{14B26BF2-6637-C24B-85F1-DFB2A093D82A}" type="pres">
      <dgm:prSet presAssocID="{DE1CD6B3-C654-4CD6-BD8F-DD4C5B472228}" presName="linNode" presStyleCnt="0"/>
      <dgm:spPr/>
    </dgm:pt>
    <dgm:pt modelId="{0DAB420D-88CB-6841-A96D-9CEB03781693}" type="pres">
      <dgm:prSet presAssocID="{DE1CD6B3-C654-4CD6-BD8F-DD4C5B472228}" presName="parentText" presStyleLbl="node1" presStyleIdx="0" presStyleCnt="4">
        <dgm:presLayoutVars>
          <dgm:chMax val="1"/>
          <dgm:bulletEnabled val="1"/>
        </dgm:presLayoutVars>
      </dgm:prSet>
      <dgm:spPr/>
      <dgm:t>
        <a:bodyPr/>
        <a:lstStyle/>
        <a:p>
          <a:endParaRPr lang="en-US"/>
        </a:p>
      </dgm:t>
    </dgm:pt>
    <dgm:pt modelId="{736428F2-4944-C646-9C9B-87D9471B1186}" type="pres">
      <dgm:prSet presAssocID="{DE1CD6B3-C654-4CD6-BD8F-DD4C5B472228}" presName="descendantText" presStyleLbl="alignAccFollowNode1" presStyleIdx="0" presStyleCnt="4">
        <dgm:presLayoutVars>
          <dgm:bulletEnabled val="1"/>
        </dgm:presLayoutVars>
      </dgm:prSet>
      <dgm:spPr/>
      <dgm:t>
        <a:bodyPr/>
        <a:lstStyle/>
        <a:p>
          <a:endParaRPr lang="en-US"/>
        </a:p>
      </dgm:t>
    </dgm:pt>
    <dgm:pt modelId="{809402CC-1D7F-4245-B400-2CF9556AF949}" type="pres">
      <dgm:prSet presAssocID="{6044A1F5-5EFC-4FFB-8879-F31F42E3AFAF}" presName="sp" presStyleCnt="0"/>
      <dgm:spPr/>
    </dgm:pt>
    <dgm:pt modelId="{4CD02084-F1A9-3848-A7BA-75D5B052F673}" type="pres">
      <dgm:prSet presAssocID="{D0F04FDC-4AB7-47A4-AE92-D1E52099607B}" presName="linNode" presStyleCnt="0"/>
      <dgm:spPr/>
    </dgm:pt>
    <dgm:pt modelId="{80FAADD7-11F8-134A-88C9-9AD873D11B68}" type="pres">
      <dgm:prSet presAssocID="{D0F04FDC-4AB7-47A4-AE92-D1E52099607B}" presName="parentText" presStyleLbl="node1" presStyleIdx="1" presStyleCnt="4">
        <dgm:presLayoutVars>
          <dgm:chMax val="1"/>
          <dgm:bulletEnabled val="1"/>
        </dgm:presLayoutVars>
      </dgm:prSet>
      <dgm:spPr/>
      <dgm:t>
        <a:bodyPr/>
        <a:lstStyle/>
        <a:p>
          <a:endParaRPr lang="en-US"/>
        </a:p>
      </dgm:t>
    </dgm:pt>
    <dgm:pt modelId="{5F7E0DEA-2582-1F49-85E9-102550F71532}" type="pres">
      <dgm:prSet presAssocID="{D0F04FDC-4AB7-47A4-AE92-D1E52099607B}" presName="descendantText" presStyleLbl="alignAccFollowNode1" presStyleIdx="1" presStyleCnt="4">
        <dgm:presLayoutVars>
          <dgm:bulletEnabled val="1"/>
        </dgm:presLayoutVars>
      </dgm:prSet>
      <dgm:spPr/>
      <dgm:t>
        <a:bodyPr/>
        <a:lstStyle/>
        <a:p>
          <a:endParaRPr lang="en-US"/>
        </a:p>
      </dgm:t>
    </dgm:pt>
    <dgm:pt modelId="{96BCA667-EB2A-184B-A0FF-07A88DD3F7FF}" type="pres">
      <dgm:prSet presAssocID="{29AA4F32-CBE9-4B77-A661-9D7A325C42AC}" presName="sp" presStyleCnt="0"/>
      <dgm:spPr/>
    </dgm:pt>
    <dgm:pt modelId="{11C8BB66-4E4A-7744-BB14-025113D6A259}" type="pres">
      <dgm:prSet presAssocID="{B7B18380-BBE3-453A-92F5-243446F34B89}" presName="linNode" presStyleCnt="0"/>
      <dgm:spPr/>
    </dgm:pt>
    <dgm:pt modelId="{E943D18F-5C85-374C-9F54-F1CE350C658F}" type="pres">
      <dgm:prSet presAssocID="{B7B18380-BBE3-453A-92F5-243446F34B89}" presName="parentText" presStyleLbl="node1" presStyleIdx="2" presStyleCnt="4">
        <dgm:presLayoutVars>
          <dgm:chMax val="1"/>
          <dgm:bulletEnabled val="1"/>
        </dgm:presLayoutVars>
      </dgm:prSet>
      <dgm:spPr/>
      <dgm:t>
        <a:bodyPr/>
        <a:lstStyle/>
        <a:p>
          <a:endParaRPr lang="en-US"/>
        </a:p>
      </dgm:t>
    </dgm:pt>
    <dgm:pt modelId="{B50AC25B-AD03-C44E-B11C-7E22FEBC0F3D}" type="pres">
      <dgm:prSet presAssocID="{B7B18380-BBE3-453A-92F5-243446F34B89}" presName="descendantText" presStyleLbl="alignAccFollowNode1" presStyleIdx="2" presStyleCnt="4">
        <dgm:presLayoutVars>
          <dgm:bulletEnabled val="1"/>
        </dgm:presLayoutVars>
      </dgm:prSet>
      <dgm:spPr/>
      <dgm:t>
        <a:bodyPr/>
        <a:lstStyle/>
        <a:p>
          <a:endParaRPr lang="en-US"/>
        </a:p>
      </dgm:t>
    </dgm:pt>
    <dgm:pt modelId="{08A80BF7-E016-8845-95F4-D50F35AF8520}" type="pres">
      <dgm:prSet presAssocID="{E7E3DC31-7894-4251-8CE4-D6866D8F818E}" presName="sp" presStyleCnt="0"/>
      <dgm:spPr/>
    </dgm:pt>
    <dgm:pt modelId="{94C88973-D194-C548-A232-C4E4A16DE609}" type="pres">
      <dgm:prSet presAssocID="{4F5E4102-3942-440D-8156-96931B2D1742}" presName="linNode" presStyleCnt="0"/>
      <dgm:spPr/>
    </dgm:pt>
    <dgm:pt modelId="{39094040-0B66-1848-999E-84968965E637}" type="pres">
      <dgm:prSet presAssocID="{4F5E4102-3942-440D-8156-96931B2D1742}" presName="parentText" presStyleLbl="node1" presStyleIdx="3" presStyleCnt="4">
        <dgm:presLayoutVars>
          <dgm:chMax val="1"/>
          <dgm:bulletEnabled val="1"/>
        </dgm:presLayoutVars>
      </dgm:prSet>
      <dgm:spPr/>
      <dgm:t>
        <a:bodyPr/>
        <a:lstStyle/>
        <a:p>
          <a:endParaRPr lang="en-US"/>
        </a:p>
      </dgm:t>
    </dgm:pt>
    <dgm:pt modelId="{9EAB05D8-2C21-E44B-8FAB-25AAB3A9A5C9}" type="pres">
      <dgm:prSet presAssocID="{4F5E4102-3942-440D-8156-96931B2D1742}" presName="descendantText" presStyleLbl="alignAccFollowNode1" presStyleIdx="3" presStyleCnt="4">
        <dgm:presLayoutVars>
          <dgm:bulletEnabled val="1"/>
        </dgm:presLayoutVars>
      </dgm:prSet>
      <dgm:spPr/>
      <dgm:t>
        <a:bodyPr/>
        <a:lstStyle/>
        <a:p>
          <a:endParaRPr lang="en-US"/>
        </a:p>
      </dgm:t>
    </dgm:pt>
  </dgm:ptLst>
  <dgm:cxnLst>
    <dgm:cxn modelId="{916FA164-3814-4670-B71D-EDC6C9AE8B09}" srcId="{97B96ED5-5071-4837-B796-C5020DC3CFC3}" destId="{D0F04FDC-4AB7-47A4-AE92-D1E52099607B}" srcOrd="1" destOrd="0" parTransId="{9B24BB6B-60ED-42B2-A04C-98F906799A4B}" sibTransId="{29AA4F32-CBE9-4B77-A661-9D7A325C42AC}"/>
    <dgm:cxn modelId="{7BEC1EB0-1B84-48E7-9D96-819FA096A328}" srcId="{97B96ED5-5071-4837-B796-C5020DC3CFC3}" destId="{DE1CD6B3-C654-4CD6-BD8F-DD4C5B472228}" srcOrd="0" destOrd="0" parTransId="{04DA01E8-71BB-4703-9254-C7AE8D676150}" sibTransId="{6044A1F5-5EFC-4FFB-8879-F31F42E3AFAF}"/>
    <dgm:cxn modelId="{35E562D1-33A0-4726-8121-6E3BAFA41C32}" type="presOf" srcId="{7EA38F57-30BA-4740-A88A-BEDBB166FD48}" destId="{B50AC25B-AD03-C44E-B11C-7E22FEBC0F3D}" srcOrd="0" destOrd="0" presId="urn:microsoft.com/office/officeart/2005/8/layout/vList5"/>
    <dgm:cxn modelId="{A5CBD1EB-51CF-45AF-B53F-3CCF2B4A71EB}" srcId="{97B96ED5-5071-4837-B796-C5020DC3CFC3}" destId="{4F5E4102-3942-440D-8156-96931B2D1742}" srcOrd="3" destOrd="0" parTransId="{663ABC53-B0BF-4306-84F9-C3FDB5911343}" sibTransId="{0DEA3DF7-B297-486C-9197-12AF6E0640E8}"/>
    <dgm:cxn modelId="{76DD66B0-2ED9-4FF1-AC47-C4FE817F5FBD}" type="presOf" srcId="{E31EF03F-65AC-FB4C-A488-B7D6CCC1B62E}" destId="{5F7E0DEA-2582-1F49-85E9-102550F71532}" srcOrd="0" destOrd="0" presId="urn:microsoft.com/office/officeart/2005/8/layout/vList5"/>
    <dgm:cxn modelId="{CCC12833-7CB8-4F28-A7B0-70B1F43CBA26}" type="presOf" srcId="{D9A7FA85-D5B3-7045-B9F0-69284D5C8225}" destId="{736428F2-4944-C646-9C9B-87D9471B1186}" srcOrd="0" destOrd="0" presId="urn:microsoft.com/office/officeart/2005/8/layout/vList5"/>
    <dgm:cxn modelId="{DD26E68A-3A2C-1B47-B914-327109344A44}" srcId="{B7B18380-BBE3-453A-92F5-243446F34B89}" destId="{7EA38F57-30BA-4740-A88A-BEDBB166FD48}" srcOrd="0" destOrd="0" parTransId="{F98710ED-89AF-9642-8CD7-8ADC19148415}" sibTransId="{09610BEA-F2ED-1C4E-A2BF-2A992552A83A}"/>
    <dgm:cxn modelId="{D47A4091-FE25-473F-8AAE-4AA85377E7D0}" type="presOf" srcId="{97B96ED5-5071-4837-B796-C5020DC3CFC3}" destId="{7ADD950C-5A75-2E4E-BE04-1796AD1A2C06}" srcOrd="0" destOrd="0" presId="urn:microsoft.com/office/officeart/2005/8/layout/vList5"/>
    <dgm:cxn modelId="{9BEC413D-CB86-43BE-8733-28845AAD3EEA}" type="presOf" srcId="{1DC25DE2-586F-364A-BE9B-91F239E09526}" destId="{9EAB05D8-2C21-E44B-8FAB-25AAB3A9A5C9}" srcOrd="0" destOrd="0" presId="urn:microsoft.com/office/officeart/2005/8/layout/vList5"/>
    <dgm:cxn modelId="{DFE60799-9E7E-3B47-94F9-C25FF8FC1444}" srcId="{D0F04FDC-4AB7-47A4-AE92-D1E52099607B}" destId="{E31EF03F-65AC-FB4C-A488-B7D6CCC1B62E}" srcOrd="0" destOrd="0" parTransId="{F1C9CC34-F559-ED4A-A94D-1066AC339EDB}" sibTransId="{94F9593C-8D2E-3C4C-AA33-DE4772AEDE5C}"/>
    <dgm:cxn modelId="{1C05E4C5-69E7-4ADF-A028-29FBF2D6F476}" srcId="{97B96ED5-5071-4837-B796-C5020DC3CFC3}" destId="{B7B18380-BBE3-453A-92F5-243446F34B89}" srcOrd="2" destOrd="0" parTransId="{3A636F11-9C75-472B-9EA5-07F32A327778}" sibTransId="{E7E3DC31-7894-4251-8CE4-D6866D8F818E}"/>
    <dgm:cxn modelId="{EA5B30E5-FFBC-4D77-A46D-A2980FD62DBC}" type="presOf" srcId="{4F5E4102-3942-440D-8156-96931B2D1742}" destId="{39094040-0B66-1848-999E-84968965E637}" srcOrd="0" destOrd="0" presId="urn:microsoft.com/office/officeart/2005/8/layout/vList5"/>
    <dgm:cxn modelId="{0C7C6E44-D203-45EC-B1EB-2BE165AACF7C}" type="presOf" srcId="{B7B18380-BBE3-453A-92F5-243446F34B89}" destId="{E943D18F-5C85-374C-9F54-F1CE350C658F}" srcOrd="0" destOrd="0" presId="urn:microsoft.com/office/officeart/2005/8/layout/vList5"/>
    <dgm:cxn modelId="{370304A5-5C67-4143-AA62-DF5DE114D0C4}" type="presOf" srcId="{D0F04FDC-4AB7-47A4-AE92-D1E52099607B}" destId="{80FAADD7-11F8-134A-88C9-9AD873D11B68}" srcOrd="0" destOrd="0" presId="urn:microsoft.com/office/officeart/2005/8/layout/vList5"/>
    <dgm:cxn modelId="{91C2E063-74B2-0042-9624-F11394AA55F5}" srcId="{DE1CD6B3-C654-4CD6-BD8F-DD4C5B472228}" destId="{D9A7FA85-D5B3-7045-B9F0-69284D5C8225}" srcOrd="0" destOrd="0" parTransId="{CD5DD9F5-F05C-524E-9FA0-38DC010FCE3E}" sibTransId="{63B2F461-6706-7048-ABFB-6E8757F58462}"/>
    <dgm:cxn modelId="{9A5F20D9-CE12-43AE-83A2-1B5378C263A9}" type="presOf" srcId="{DE1CD6B3-C654-4CD6-BD8F-DD4C5B472228}" destId="{0DAB420D-88CB-6841-A96D-9CEB03781693}" srcOrd="0" destOrd="0" presId="urn:microsoft.com/office/officeart/2005/8/layout/vList5"/>
    <dgm:cxn modelId="{32656A0B-EFEC-204C-B229-6CE106E2B884}" srcId="{4F5E4102-3942-440D-8156-96931B2D1742}" destId="{1DC25DE2-586F-364A-BE9B-91F239E09526}" srcOrd="0" destOrd="0" parTransId="{03F8897C-28AD-D24B-A88D-0FE76F776D47}" sibTransId="{B2A6DA1F-A1DA-774B-9E0A-8CAD6AB867D8}"/>
    <dgm:cxn modelId="{51B98391-EBB4-4A2E-AB79-D63289A7E651}" type="presParOf" srcId="{7ADD950C-5A75-2E4E-BE04-1796AD1A2C06}" destId="{14B26BF2-6637-C24B-85F1-DFB2A093D82A}" srcOrd="0" destOrd="0" presId="urn:microsoft.com/office/officeart/2005/8/layout/vList5"/>
    <dgm:cxn modelId="{6AAB0FC9-6A5A-4CA5-9E1C-68719CFD6494}" type="presParOf" srcId="{14B26BF2-6637-C24B-85F1-DFB2A093D82A}" destId="{0DAB420D-88CB-6841-A96D-9CEB03781693}" srcOrd="0" destOrd="0" presId="urn:microsoft.com/office/officeart/2005/8/layout/vList5"/>
    <dgm:cxn modelId="{010D0FB8-269F-4C9B-A521-6C10735D5580}" type="presParOf" srcId="{14B26BF2-6637-C24B-85F1-DFB2A093D82A}" destId="{736428F2-4944-C646-9C9B-87D9471B1186}" srcOrd="1" destOrd="0" presId="urn:microsoft.com/office/officeart/2005/8/layout/vList5"/>
    <dgm:cxn modelId="{CBC8DA1B-4023-4EC7-913F-C5E7FE154727}" type="presParOf" srcId="{7ADD950C-5A75-2E4E-BE04-1796AD1A2C06}" destId="{809402CC-1D7F-4245-B400-2CF9556AF949}" srcOrd="1" destOrd="0" presId="urn:microsoft.com/office/officeart/2005/8/layout/vList5"/>
    <dgm:cxn modelId="{ADAF1CBB-533A-4EE0-B650-AA4A55483984}" type="presParOf" srcId="{7ADD950C-5A75-2E4E-BE04-1796AD1A2C06}" destId="{4CD02084-F1A9-3848-A7BA-75D5B052F673}" srcOrd="2" destOrd="0" presId="urn:microsoft.com/office/officeart/2005/8/layout/vList5"/>
    <dgm:cxn modelId="{C9CADA98-FE94-4844-A8AC-F219A6F94496}" type="presParOf" srcId="{4CD02084-F1A9-3848-A7BA-75D5B052F673}" destId="{80FAADD7-11F8-134A-88C9-9AD873D11B68}" srcOrd="0" destOrd="0" presId="urn:microsoft.com/office/officeart/2005/8/layout/vList5"/>
    <dgm:cxn modelId="{893C3E3C-5052-48FA-A893-DCFE85E2525D}" type="presParOf" srcId="{4CD02084-F1A9-3848-A7BA-75D5B052F673}" destId="{5F7E0DEA-2582-1F49-85E9-102550F71532}" srcOrd="1" destOrd="0" presId="urn:microsoft.com/office/officeart/2005/8/layout/vList5"/>
    <dgm:cxn modelId="{B9E0FF18-50EE-4D91-84E5-93558665DBE6}" type="presParOf" srcId="{7ADD950C-5A75-2E4E-BE04-1796AD1A2C06}" destId="{96BCA667-EB2A-184B-A0FF-07A88DD3F7FF}" srcOrd="3" destOrd="0" presId="urn:microsoft.com/office/officeart/2005/8/layout/vList5"/>
    <dgm:cxn modelId="{64CE6AC9-8E76-43DA-B11B-D0E1242C6A1A}" type="presParOf" srcId="{7ADD950C-5A75-2E4E-BE04-1796AD1A2C06}" destId="{11C8BB66-4E4A-7744-BB14-025113D6A259}" srcOrd="4" destOrd="0" presId="urn:microsoft.com/office/officeart/2005/8/layout/vList5"/>
    <dgm:cxn modelId="{8C04B6E6-870C-4C82-A5F5-6E15F0D585A1}" type="presParOf" srcId="{11C8BB66-4E4A-7744-BB14-025113D6A259}" destId="{E943D18F-5C85-374C-9F54-F1CE350C658F}" srcOrd="0" destOrd="0" presId="urn:microsoft.com/office/officeart/2005/8/layout/vList5"/>
    <dgm:cxn modelId="{E67E6131-51E1-4406-9F9F-3D08C742516B}" type="presParOf" srcId="{11C8BB66-4E4A-7744-BB14-025113D6A259}" destId="{B50AC25B-AD03-C44E-B11C-7E22FEBC0F3D}" srcOrd="1" destOrd="0" presId="urn:microsoft.com/office/officeart/2005/8/layout/vList5"/>
    <dgm:cxn modelId="{44ABE1C1-8587-4AF0-94F8-38B529E7E5F7}" type="presParOf" srcId="{7ADD950C-5A75-2E4E-BE04-1796AD1A2C06}" destId="{08A80BF7-E016-8845-95F4-D50F35AF8520}" srcOrd="5" destOrd="0" presId="urn:microsoft.com/office/officeart/2005/8/layout/vList5"/>
    <dgm:cxn modelId="{BAEEA984-3CD3-4847-9F2F-6D6688DEC181}" type="presParOf" srcId="{7ADD950C-5A75-2E4E-BE04-1796AD1A2C06}" destId="{94C88973-D194-C548-A232-C4E4A16DE609}" srcOrd="6" destOrd="0" presId="urn:microsoft.com/office/officeart/2005/8/layout/vList5"/>
    <dgm:cxn modelId="{B5A8FDB2-A82F-4689-8DE7-C791F04D7C6F}" type="presParOf" srcId="{94C88973-D194-C548-A232-C4E4A16DE609}" destId="{39094040-0B66-1848-999E-84968965E637}" srcOrd="0" destOrd="0" presId="urn:microsoft.com/office/officeart/2005/8/layout/vList5"/>
    <dgm:cxn modelId="{5567D1B5-3909-4121-8BB1-6F49A18C8252}" type="presParOf" srcId="{94C88973-D194-C548-A232-C4E4A16DE609}" destId="{9EAB05D8-2C21-E44B-8FAB-25AAB3A9A5C9}"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DD9670-3F68-4A42-B298-96AA39C12FD8}" type="doc">
      <dgm:prSet loTypeId="urn:microsoft.com/office/officeart/2005/8/layout/hProcess10#1" loCatId="process" qsTypeId="urn:microsoft.com/office/officeart/2005/8/quickstyle/simple1#3" qsCatId="simple" csTypeId="urn:microsoft.com/office/officeart/2005/8/colors/accent1_2#2" csCatId="accent1" phldr="1"/>
      <dgm:spPr/>
      <dgm:t>
        <a:bodyPr/>
        <a:lstStyle/>
        <a:p>
          <a:endParaRPr lang="zh-CN" altLang="en-US"/>
        </a:p>
      </dgm:t>
    </dgm:pt>
    <dgm:pt modelId="{916DED4C-B92B-4368-90FE-A99CB13FD63D}">
      <dgm:prSet phldrT="[文本]" custT="1"/>
      <dgm:spPr/>
      <dgm:t>
        <a:bodyPr/>
        <a:lstStyle/>
        <a:p>
          <a:r>
            <a:rPr lang="zh-CN" altLang="en-US" sz="1400" dirty="0" smtClean="0"/>
            <a:t>参赛队伍（选手）登录答题系统，核实团队或个人信息后限时答题，竞赛结束前保存成果并提交</a:t>
          </a:r>
          <a:endParaRPr lang="zh-CN" altLang="en-US" sz="1400" dirty="0"/>
        </a:p>
      </dgm:t>
    </dgm:pt>
    <dgm:pt modelId="{DE7113C7-08F5-424C-91A1-541D140C0966}" type="parTrans" cxnId="{CB379D48-4C8D-4610-8331-6D4A1C334AA9}">
      <dgm:prSet/>
      <dgm:spPr/>
      <dgm:t>
        <a:bodyPr/>
        <a:lstStyle/>
        <a:p>
          <a:endParaRPr lang="zh-CN" altLang="en-US"/>
        </a:p>
      </dgm:t>
    </dgm:pt>
    <dgm:pt modelId="{82D71589-E5D0-405F-968E-F93C7A773BBD}" type="sibTrans" cxnId="{CB379D48-4C8D-4610-8331-6D4A1C334AA9}">
      <dgm:prSet/>
      <dgm:spPr/>
      <dgm:t>
        <a:bodyPr/>
        <a:lstStyle/>
        <a:p>
          <a:endParaRPr lang="zh-CN" altLang="en-US"/>
        </a:p>
      </dgm:t>
    </dgm:pt>
    <dgm:pt modelId="{BBCC831E-CC6F-42FE-9D43-160026710D42}">
      <dgm:prSet phldrT="[文本]" custT="1"/>
      <dgm:spPr/>
      <dgm:t>
        <a:bodyPr/>
        <a:lstStyle/>
        <a:p>
          <a:r>
            <a:rPr lang="zh-CN" altLang="en-US" sz="1400" dirty="0" smtClean="0"/>
            <a:t>答题系统自动判分，显示成绩</a:t>
          </a:r>
          <a:endParaRPr lang="zh-CN" altLang="en-US" sz="1400" dirty="0"/>
        </a:p>
      </dgm:t>
    </dgm:pt>
    <dgm:pt modelId="{30FBC127-61D6-465B-89CF-072AA017C021}" type="parTrans" cxnId="{EF3DB612-F67F-4682-8176-A081EB9BCE7D}">
      <dgm:prSet/>
      <dgm:spPr/>
      <dgm:t>
        <a:bodyPr/>
        <a:lstStyle/>
        <a:p>
          <a:endParaRPr lang="zh-CN" altLang="en-US"/>
        </a:p>
      </dgm:t>
    </dgm:pt>
    <dgm:pt modelId="{F84FA5E7-32F9-424D-BA68-FDAD15840823}" type="sibTrans" cxnId="{EF3DB612-F67F-4682-8176-A081EB9BCE7D}">
      <dgm:prSet/>
      <dgm:spPr/>
      <dgm:t>
        <a:bodyPr/>
        <a:lstStyle/>
        <a:p>
          <a:endParaRPr lang="zh-CN" altLang="en-US"/>
        </a:p>
      </dgm:t>
    </dgm:pt>
    <dgm:pt modelId="{75559028-112C-4087-92FA-F9145D965E83}">
      <dgm:prSet phldrT="[文本]" custT="1"/>
      <dgm:spPr/>
      <dgm:t>
        <a:bodyPr/>
        <a:lstStyle/>
        <a:p>
          <a:r>
            <a:rPr lang="zh-CN" altLang="en-US" sz="1400" dirty="0" smtClean="0"/>
            <a:t>裁判组实时汇总各参赛队伍（选手）的成绩，并由裁判长、监督人员和仲裁人员签字确认后公布</a:t>
          </a:r>
          <a:endParaRPr lang="zh-CN" altLang="en-US" sz="1400" dirty="0"/>
        </a:p>
      </dgm:t>
    </dgm:pt>
    <dgm:pt modelId="{AB28F310-83A0-47FB-A41B-0B7835603859}" type="parTrans" cxnId="{C7257F54-742B-43B1-9268-7013046452E3}">
      <dgm:prSet/>
      <dgm:spPr/>
      <dgm:t>
        <a:bodyPr/>
        <a:lstStyle/>
        <a:p>
          <a:endParaRPr lang="zh-CN" altLang="en-US"/>
        </a:p>
      </dgm:t>
    </dgm:pt>
    <dgm:pt modelId="{4F93754E-A7A5-4556-B9C3-31DA515B7911}" type="sibTrans" cxnId="{C7257F54-742B-43B1-9268-7013046452E3}">
      <dgm:prSet/>
      <dgm:spPr/>
      <dgm:t>
        <a:bodyPr/>
        <a:lstStyle/>
        <a:p>
          <a:endParaRPr lang="zh-CN" altLang="en-US"/>
        </a:p>
      </dgm:t>
    </dgm:pt>
    <dgm:pt modelId="{75063AE9-B3DC-444C-B66D-1EEF3FE519D9}" type="pres">
      <dgm:prSet presAssocID="{95DD9670-3F68-4A42-B298-96AA39C12FD8}" presName="Name0" presStyleCnt="0">
        <dgm:presLayoutVars>
          <dgm:dir/>
          <dgm:resizeHandles val="exact"/>
        </dgm:presLayoutVars>
      </dgm:prSet>
      <dgm:spPr/>
      <dgm:t>
        <a:bodyPr/>
        <a:lstStyle/>
        <a:p>
          <a:endParaRPr lang="en-US"/>
        </a:p>
      </dgm:t>
    </dgm:pt>
    <dgm:pt modelId="{1DA82FD9-144F-408C-A286-DC9D18882EFF}" type="pres">
      <dgm:prSet presAssocID="{916DED4C-B92B-4368-90FE-A99CB13FD63D}" presName="composite" presStyleCnt="0"/>
      <dgm:spPr/>
    </dgm:pt>
    <dgm:pt modelId="{BE1E924C-581D-4738-AEF7-9E0C037CBA80}" type="pres">
      <dgm:prSet presAssocID="{916DED4C-B92B-4368-90FE-A99CB13FD63D}" presName="imagSh" presStyleLbl="bgImgPlace1" presStyleIdx="0" presStyleCnt="3" custScaleX="80729" custScaleY="85071" custLinFactNeighborY="-7542"/>
      <dgm:spPr>
        <a:blipFill rotWithShape="0">
          <a:blip xmlns:r="http://schemas.openxmlformats.org/officeDocument/2006/relationships" r:embed="rId1"/>
          <a:stretch>
            <a:fillRect/>
          </a:stretch>
        </a:blipFill>
      </dgm:spPr>
    </dgm:pt>
    <dgm:pt modelId="{6EC9E938-840A-48AC-82EE-A24375FEEDEE}" type="pres">
      <dgm:prSet presAssocID="{916DED4C-B92B-4368-90FE-A99CB13FD63D}" presName="txNode" presStyleLbl="node1" presStyleIdx="0" presStyleCnt="3" custScaleY="85101" custLinFactNeighborY="23732">
        <dgm:presLayoutVars>
          <dgm:bulletEnabled val="1"/>
        </dgm:presLayoutVars>
      </dgm:prSet>
      <dgm:spPr/>
      <dgm:t>
        <a:bodyPr/>
        <a:lstStyle/>
        <a:p>
          <a:endParaRPr lang="zh-CN" altLang="en-US"/>
        </a:p>
      </dgm:t>
    </dgm:pt>
    <dgm:pt modelId="{F4CA213D-FE57-4561-97CC-E85B40D11E4D}" type="pres">
      <dgm:prSet presAssocID="{82D71589-E5D0-405F-968E-F93C7A773BBD}" presName="sibTrans" presStyleLbl="sibTrans2D1" presStyleIdx="0" presStyleCnt="2"/>
      <dgm:spPr/>
      <dgm:t>
        <a:bodyPr/>
        <a:lstStyle/>
        <a:p>
          <a:endParaRPr lang="en-US"/>
        </a:p>
      </dgm:t>
    </dgm:pt>
    <dgm:pt modelId="{D73EF085-D4D7-492A-B6CB-6B3D335647F0}" type="pres">
      <dgm:prSet presAssocID="{82D71589-E5D0-405F-968E-F93C7A773BBD}" presName="connTx" presStyleLbl="sibTrans2D1" presStyleIdx="0" presStyleCnt="2"/>
      <dgm:spPr/>
      <dgm:t>
        <a:bodyPr/>
        <a:lstStyle/>
        <a:p>
          <a:endParaRPr lang="en-US"/>
        </a:p>
      </dgm:t>
    </dgm:pt>
    <dgm:pt modelId="{2BDEC8F1-CBA6-4A83-9F26-E1F81DA02193}" type="pres">
      <dgm:prSet presAssocID="{BBCC831E-CC6F-42FE-9D43-160026710D42}" presName="composite" presStyleCnt="0"/>
      <dgm:spPr/>
    </dgm:pt>
    <dgm:pt modelId="{8F93125D-5813-4660-A780-2518141ED087}" type="pres">
      <dgm:prSet presAssocID="{BBCC831E-CC6F-42FE-9D43-160026710D42}" presName="imagSh" presStyleLbl="bgImgPlace1" presStyleIdx="1" presStyleCnt="3" custScaleX="83227" custScaleY="83159" custLinFactNeighborY="-8020"/>
      <dgm:spPr>
        <a:blipFill rotWithShape="0">
          <a:blip xmlns:r="http://schemas.openxmlformats.org/officeDocument/2006/relationships" r:embed="rId2"/>
          <a:stretch>
            <a:fillRect/>
          </a:stretch>
        </a:blipFill>
      </dgm:spPr>
    </dgm:pt>
    <dgm:pt modelId="{2721725B-6119-4C67-8582-BF5DBAF5E265}" type="pres">
      <dgm:prSet presAssocID="{BBCC831E-CC6F-42FE-9D43-160026710D42}" presName="txNode" presStyleLbl="node1" presStyleIdx="1" presStyleCnt="3" custScaleY="86233" custLinFactNeighborY="24210">
        <dgm:presLayoutVars>
          <dgm:bulletEnabled val="1"/>
        </dgm:presLayoutVars>
      </dgm:prSet>
      <dgm:spPr/>
      <dgm:t>
        <a:bodyPr/>
        <a:lstStyle/>
        <a:p>
          <a:endParaRPr lang="zh-CN" altLang="en-US"/>
        </a:p>
      </dgm:t>
    </dgm:pt>
    <dgm:pt modelId="{35847081-D876-47EE-BBBC-C4A2E8A4F740}" type="pres">
      <dgm:prSet presAssocID="{F84FA5E7-32F9-424D-BA68-FDAD15840823}" presName="sibTrans" presStyleLbl="sibTrans2D1" presStyleIdx="1" presStyleCnt="2"/>
      <dgm:spPr/>
      <dgm:t>
        <a:bodyPr/>
        <a:lstStyle/>
        <a:p>
          <a:endParaRPr lang="en-US"/>
        </a:p>
      </dgm:t>
    </dgm:pt>
    <dgm:pt modelId="{FEE43419-1C52-425F-ACE4-08F84245B79D}" type="pres">
      <dgm:prSet presAssocID="{F84FA5E7-32F9-424D-BA68-FDAD15840823}" presName="connTx" presStyleLbl="sibTrans2D1" presStyleIdx="1" presStyleCnt="2"/>
      <dgm:spPr/>
      <dgm:t>
        <a:bodyPr/>
        <a:lstStyle/>
        <a:p>
          <a:endParaRPr lang="en-US"/>
        </a:p>
      </dgm:t>
    </dgm:pt>
    <dgm:pt modelId="{00456AB0-B654-4BEE-84FC-9D6E954F3BBC}" type="pres">
      <dgm:prSet presAssocID="{75559028-112C-4087-92FA-F9145D965E83}" presName="composite" presStyleCnt="0"/>
      <dgm:spPr/>
    </dgm:pt>
    <dgm:pt modelId="{A212DB1C-C90A-406E-9229-BD1FA4E1A3B5}" type="pres">
      <dgm:prSet presAssocID="{75559028-112C-4087-92FA-F9145D965E83}" presName="imagSh" presStyleLbl="bgImgPlace1" presStyleIdx="2" presStyleCnt="3" custScaleX="87510" custScaleY="85314" custLinFactNeighborY="-9339"/>
      <dgm:spPr>
        <a:blipFill rotWithShape="0">
          <a:blip xmlns:r="http://schemas.openxmlformats.org/officeDocument/2006/relationships" r:embed="rId3"/>
          <a:stretch>
            <a:fillRect/>
          </a:stretch>
        </a:blipFill>
      </dgm:spPr>
    </dgm:pt>
    <dgm:pt modelId="{FD165E23-1521-4654-A71D-129827886C5D}" type="pres">
      <dgm:prSet presAssocID="{75559028-112C-4087-92FA-F9145D965E83}" presName="txNode" presStyleLbl="node1" presStyleIdx="2" presStyleCnt="3" custScaleY="86233" custLinFactNeighborY="23672">
        <dgm:presLayoutVars>
          <dgm:bulletEnabled val="1"/>
        </dgm:presLayoutVars>
      </dgm:prSet>
      <dgm:spPr/>
      <dgm:t>
        <a:bodyPr/>
        <a:lstStyle/>
        <a:p>
          <a:endParaRPr lang="zh-CN" altLang="en-US"/>
        </a:p>
      </dgm:t>
    </dgm:pt>
  </dgm:ptLst>
  <dgm:cxnLst>
    <dgm:cxn modelId="{52499067-1F57-4DC3-AAC0-C4571036DD94}" type="presOf" srcId="{95DD9670-3F68-4A42-B298-96AA39C12FD8}" destId="{75063AE9-B3DC-444C-B66D-1EEF3FE519D9}" srcOrd="0" destOrd="0" presId="urn:microsoft.com/office/officeart/2005/8/layout/hProcess10#1"/>
    <dgm:cxn modelId="{74267F0E-52CE-4633-809E-146F4B80ED5B}" type="presOf" srcId="{F84FA5E7-32F9-424D-BA68-FDAD15840823}" destId="{35847081-D876-47EE-BBBC-C4A2E8A4F740}" srcOrd="0" destOrd="0" presId="urn:microsoft.com/office/officeart/2005/8/layout/hProcess10#1"/>
    <dgm:cxn modelId="{C7257F54-742B-43B1-9268-7013046452E3}" srcId="{95DD9670-3F68-4A42-B298-96AA39C12FD8}" destId="{75559028-112C-4087-92FA-F9145D965E83}" srcOrd="2" destOrd="0" parTransId="{AB28F310-83A0-47FB-A41B-0B7835603859}" sibTransId="{4F93754E-A7A5-4556-B9C3-31DA515B7911}"/>
    <dgm:cxn modelId="{CB379D48-4C8D-4610-8331-6D4A1C334AA9}" srcId="{95DD9670-3F68-4A42-B298-96AA39C12FD8}" destId="{916DED4C-B92B-4368-90FE-A99CB13FD63D}" srcOrd="0" destOrd="0" parTransId="{DE7113C7-08F5-424C-91A1-541D140C0966}" sibTransId="{82D71589-E5D0-405F-968E-F93C7A773BBD}"/>
    <dgm:cxn modelId="{E8D9E7A4-BFFF-4A7A-97A2-6E629514F533}" type="presOf" srcId="{82D71589-E5D0-405F-968E-F93C7A773BBD}" destId="{D73EF085-D4D7-492A-B6CB-6B3D335647F0}" srcOrd="1" destOrd="0" presId="urn:microsoft.com/office/officeart/2005/8/layout/hProcess10#1"/>
    <dgm:cxn modelId="{898A7454-38CB-4DE8-9F8C-9E21F18A140B}" type="presOf" srcId="{916DED4C-B92B-4368-90FE-A99CB13FD63D}" destId="{6EC9E938-840A-48AC-82EE-A24375FEEDEE}" srcOrd="0" destOrd="0" presId="urn:microsoft.com/office/officeart/2005/8/layout/hProcess10#1"/>
    <dgm:cxn modelId="{42569C60-C74E-4B9C-AE12-DAD69A8448AD}" type="presOf" srcId="{82D71589-E5D0-405F-968E-F93C7A773BBD}" destId="{F4CA213D-FE57-4561-97CC-E85B40D11E4D}" srcOrd="0" destOrd="0" presId="urn:microsoft.com/office/officeart/2005/8/layout/hProcess10#1"/>
    <dgm:cxn modelId="{A001F8EC-CD6D-4083-A06D-C6410FBC5FEA}" type="presOf" srcId="{75559028-112C-4087-92FA-F9145D965E83}" destId="{FD165E23-1521-4654-A71D-129827886C5D}" srcOrd="0" destOrd="0" presId="urn:microsoft.com/office/officeart/2005/8/layout/hProcess10#1"/>
    <dgm:cxn modelId="{FCBE7076-3BC0-4262-8621-404A35F74B5D}" type="presOf" srcId="{F84FA5E7-32F9-424D-BA68-FDAD15840823}" destId="{FEE43419-1C52-425F-ACE4-08F84245B79D}" srcOrd="1" destOrd="0" presId="urn:microsoft.com/office/officeart/2005/8/layout/hProcess10#1"/>
    <dgm:cxn modelId="{EF3DB612-F67F-4682-8176-A081EB9BCE7D}" srcId="{95DD9670-3F68-4A42-B298-96AA39C12FD8}" destId="{BBCC831E-CC6F-42FE-9D43-160026710D42}" srcOrd="1" destOrd="0" parTransId="{30FBC127-61D6-465B-89CF-072AA017C021}" sibTransId="{F84FA5E7-32F9-424D-BA68-FDAD15840823}"/>
    <dgm:cxn modelId="{55C6C41A-D123-4DD7-8FDD-A30B53B0EF51}" type="presOf" srcId="{BBCC831E-CC6F-42FE-9D43-160026710D42}" destId="{2721725B-6119-4C67-8582-BF5DBAF5E265}" srcOrd="0" destOrd="0" presId="urn:microsoft.com/office/officeart/2005/8/layout/hProcess10#1"/>
    <dgm:cxn modelId="{A587E9FE-EE01-41B6-A386-1707100CEAFA}" type="presParOf" srcId="{75063AE9-B3DC-444C-B66D-1EEF3FE519D9}" destId="{1DA82FD9-144F-408C-A286-DC9D18882EFF}" srcOrd="0" destOrd="0" presId="urn:microsoft.com/office/officeart/2005/8/layout/hProcess10#1"/>
    <dgm:cxn modelId="{D2FFAEA2-3DCD-4EA2-8A55-DC5E996560D2}" type="presParOf" srcId="{1DA82FD9-144F-408C-A286-DC9D18882EFF}" destId="{BE1E924C-581D-4738-AEF7-9E0C037CBA80}" srcOrd="0" destOrd="0" presId="urn:microsoft.com/office/officeart/2005/8/layout/hProcess10#1"/>
    <dgm:cxn modelId="{9ACFEE59-69E1-4F53-9A91-068927C0A473}" type="presParOf" srcId="{1DA82FD9-144F-408C-A286-DC9D18882EFF}" destId="{6EC9E938-840A-48AC-82EE-A24375FEEDEE}" srcOrd="1" destOrd="0" presId="urn:microsoft.com/office/officeart/2005/8/layout/hProcess10#1"/>
    <dgm:cxn modelId="{5CC78667-6D49-42CB-8BFB-584076E01BC5}" type="presParOf" srcId="{75063AE9-B3DC-444C-B66D-1EEF3FE519D9}" destId="{F4CA213D-FE57-4561-97CC-E85B40D11E4D}" srcOrd="1" destOrd="0" presId="urn:microsoft.com/office/officeart/2005/8/layout/hProcess10#1"/>
    <dgm:cxn modelId="{03816D35-2A1C-4678-B726-AA8E3C1D62F7}" type="presParOf" srcId="{F4CA213D-FE57-4561-97CC-E85B40D11E4D}" destId="{D73EF085-D4D7-492A-B6CB-6B3D335647F0}" srcOrd="0" destOrd="0" presId="urn:microsoft.com/office/officeart/2005/8/layout/hProcess10#1"/>
    <dgm:cxn modelId="{A8EF64BC-1612-4DCF-B78F-5A1CAECAA5D3}" type="presParOf" srcId="{75063AE9-B3DC-444C-B66D-1EEF3FE519D9}" destId="{2BDEC8F1-CBA6-4A83-9F26-E1F81DA02193}" srcOrd="2" destOrd="0" presId="urn:microsoft.com/office/officeart/2005/8/layout/hProcess10#1"/>
    <dgm:cxn modelId="{264234F5-7B72-4436-9E4C-8C9F6C4EC0EE}" type="presParOf" srcId="{2BDEC8F1-CBA6-4A83-9F26-E1F81DA02193}" destId="{8F93125D-5813-4660-A780-2518141ED087}" srcOrd="0" destOrd="0" presId="urn:microsoft.com/office/officeart/2005/8/layout/hProcess10#1"/>
    <dgm:cxn modelId="{0739AE79-2F9E-4D7A-9336-303C298641B2}" type="presParOf" srcId="{2BDEC8F1-CBA6-4A83-9F26-E1F81DA02193}" destId="{2721725B-6119-4C67-8582-BF5DBAF5E265}" srcOrd="1" destOrd="0" presId="urn:microsoft.com/office/officeart/2005/8/layout/hProcess10#1"/>
    <dgm:cxn modelId="{4D8B723E-83BF-4EE0-BA1E-574AC3270379}" type="presParOf" srcId="{75063AE9-B3DC-444C-B66D-1EEF3FE519D9}" destId="{35847081-D876-47EE-BBBC-C4A2E8A4F740}" srcOrd="3" destOrd="0" presId="urn:microsoft.com/office/officeart/2005/8/layout/hProcess10#1"/>
    <dgm:cxn modelId="{99D44847-1620-4374-A2F4-B31AB92AEAE1}" type="presParOf" srcId="{35847081-D876-47EE-BBBC-C4A2E8A4F740}" destId="{FEE43419-1C52-425F-ACE4-08F84245B79D}" srcOrd="0" destOrd="0" presId="urn:microsoft.com/office/officeart/2005/8/layout/hProcess10#1"/>
    <dgm:cxn modelId="{97163B8C-6D88-4448-84AF-3E2EA60BE01E}" type="presParOf" srcId="{75063AE9-B3DC-444C-B66D-1EEF3FE519D9}" destId="{00456AB0-B654-4BEE-84FC-9D6E954F3BBC}" srcOrd="4" destOrd="0" presId="urn:microsoft.com/office/officeart/2005/8/layout/hProcess10#1"/>
    <dgm:cxn modelId="{13319025-B398-48F6-A851-8F30F765942A}" type="presParOf" srcId="{00456AB0-B654-4BEE-84FC-9D6E954F3BBC}" destId="{A212DB1C-C90A-406E-9229-BD1FA4E1A3B5}" srcOrd="0" destOrd="0" presId="urn:microsoft.com/office/officeart/2005/8/layout/hProcess10#1"/>
    <dgm:cxn modelId="{702F382D-5AD1-412A-BF12-2F386A74CB4D}" type="presParOf" srcId="{00456AB0-B654-4BEE-84FC-9D6E954F3BBC}" destId="{FD165E23-1521-4654-A71D-129827886C5D}" srcOrd="1" destOrd="0" presId="urn:microsoft.com/office/officeart/2005/8/layout/hProcess10#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253F9D-DC2D-4414-96F4-8E04CC1971E4}" type="doc">
      <dgm:prSet loTypeId="urn:microsoft.com/office/officeart/2005/8/layout/hProcess10#2" loCatId="process" qsTypeId="urn:microsoft.com/office/officeart/2005/8/quickstyle/simple1#4" qsCatId="simple" csTypeId="urn:microsoft.com/office/officeart/2005/8/colors/accent1_2#3" csCatId="accent1" phldr="1"/>
      <dgm:spPr/>
      <dgm:t>
        <a:bodyPr/>
        <a:lstStyle/>
        <a:p>
          <a:endParaRPr lang="zh-CN" altLang="en-US"/>
        </a:p>
      </dgm:t>
    </dgm:pt>
    <dgm:pt modelId="{C77057F0-8463-4253-888A-781F1DFEB10D}">
      <dgm:prSet phldrT="[文本]" custT="1"/>
      <dgm:spPr/>
      <dgm:t>
        <a:bodyPr/>
        <a:lstStyle/>
        <a:p>
          <a:r>
            <a:rPr lang="zh-CN" altLang="en-US" sz="1400" dirty="0" smtClean="0"/>
            <a:t>参赛队伍（选手）展示完毕后，由裁判长和副裁判长下达亮分指令，评分裁判同步亮分（</a:t>
          </a:r>
          <a:r>
            <a:rPr lang="zh-CN" altLang="en-US" sz="1400" dirty="0" smtClean="0">
              <a:solidFill>
                <a:srgbClr val="FFFF00"/>
              </a:solidFill>
            </a:rPr>
            <a:t>原则上评分裁判不得少于</a:t>
          </a:r>
          <a:r>
            <a:rPr lang="en-US" altLang="zh-CN" sz="1400" dirty="0" smtClean="0">
              <a:solidFill>
                <a:srgbClr val="FFFF00"/>
              </a:solidFill>
            </a:rPr>
            <a:t>7</a:t>
          </a:r>
          <a:r>
            <a:rPr lang="zh-CN" altLang="en-US" sz="1400" dirty="0" smtClean="0">
              <a:solidFill>
                <a:srgbClr val="FFFF00"/>
              </a:solidFill>
            </a:rPr>
            <a:t>人</a:t>
          </a:r>
          <a:r>
            <a:rPr lang="zh-CN" altLang="en-US" sz="1400" dirty="0" smtClean="0"/>
            <a:t>）</a:t>
          </a:r>
          <a:endParaRPr lang="zh-CN" altLang="en-US" sz="1400" dirty="0"/>
        </a:p>
      </dgm:t>
    </dgm:pt>
    <dgm:pt modelId="{A4D3B51C-EB7F-49D1-9EEB-3B53574B01F4}" type="parTrans" cxnId="{8996555E-419A-4D04-8AC5-BCEC1EB9908A}">
      <dgm:prSet/>
      <dgm:spPr/>
      <dgm:t>
        <a:bodyPr/>
        <a:lstStyle/>
        <a:p>
          <a:endParaRPr lang="zh-CN" altLang="en-US"/>
        </a:p>
      </dgm:t>
    </dgm:pt>
    <dgm:pt modelId="{438B6F4A-333E-493D-8B3E-886CC2209F7F}" type="sibTrans" cxnId="{8996555E-419A-4D04-8AC5-BCEC1EB9908A}">
      <dgm:prSet/>
      <dgm:spPr/>
      <dgm:t>
        <a:bodyPr/>
        <a:lstStyle/>
        <a:p>
          <a:endParaRPr lang="zh-CN" altLang="en-US"/>
        </a:p>
      </dgm:t>
    </dgm:pt>
    <dgm:pt modelId="{630C8261-D7D3-4833-B27F-0D5B824DC0E6}">
      <dgm:prSet phldrT="[文本]" custT="1"/>
      <dgm:spPr/>
      <dgm:t>
        <a:bodyPr/>
        <a:lstStyle/>
        <a:p>
          <a:r>
            <a:rPr lang="zh-CN" altLang="en-US" sz="1400" dirty="0" smtClean="0"/>
            <a:t>两名记分员在监督人员的审核下负责现场计分，去掉一个最高分和一个最低分，其余得分的算术平均值作为参赛队伍（选手）的最后得分</a:t>
          </a:r>
          <a:endParaRPr lang="zh-CN" altLang="en-US" sz="1400" dirty="0"/>
        </a:p>
      </dgm:t>
    </dgm:pt>
    <dgm:pt modelId="{47391969-B826-4C05-9077-B9522FFFBC7D}" type="parTrans" cxnId="{FA59FFE5-5CC1-46AD-A334-EFB379947A7F}">
      <dgm:prSet/>
      <dgm:spPr/>
      <dgm:t>
        <a:bodyPr/>
        <a:lstStyle/>
        <a:p>
          <a:endParaRPr lang="zh-CN" altLang="en-US"/>
        </a:p>
      </dgm:t>
    </dgm:pt>
    <dgm:pt modelId="{741D5DDB-E69B-43EC-9471-D2509C3CAB4F}" type="sibTrans" cxnId="{FA59FFE5-5CC1-46AD-A334-EFB379947A7F}">
      <dgm:prSet/>
      <dgm:spPr/>
      <dgm:t>
        <a:bodyPr/>
        <a:lstStyle/>
        <a:p>
          <a:endParaRPr lang="zh-CN" altLang="en-US"/>
        </a:p>
      </dgm:t>
    </dgm:pt>
    <dgm:pt modelId="{81560CB0-9031-4911-903C-B28AEDBE8223}">
      <dgm:prSet phldrT="[文本]" custT="1"/>
      <dgm:spPr/>
      <dgm:t>
        <a:bodyPr/>
        <a:lstStyle/>
        <a:p>
          <a:r>
            <a:rPr lang="zh-CN" altLang="en-US" sz="1400" dirty="0" smtClean="0"/>
            <a:t>裁判长</a:t>
          </a:r>
          <a:r>
            <a:rPr lang="zh-CN" altLang="en-US" sz="1400" dirty="0" smtClean="0">
              <a:solidFill>
                <a:srgbClr val="FFFF00"/>
              </a:solidFill>
            </a:rPr>
            <a:t>现场宣布评分结果</a:t>
          </a:r>
          <a:r>
            <a:rPr lang="zh-CN" altLang="en-US" sz="1400" dirty="0" smtClean="0"/>
            <a:t>，并由裁判长、监督人员和仲裁人员签字后确认</a:t>
          </a:r>
          <a:endParaRPr lang="zh-CN" altLang="en-US" sz="1400" dirty="0"/>
        </a:p>
      </dgm:t>
    </dgm:pt>
    <dgm:pt modelId="{26640DE6-ED8B-476B-9075-22689DAE1709}" type="parTrans" cxnId="{A2190183-9BBF-46E7-A4F3-A059304B9F0C}">
      <dgm:prSet/>
      <dgm:spPr/>
      <dgm:t>
        <a:bodyPr/>
        <a:lstStyle/>
        <a:p>
          <a:endParaRPr lang="zh-CN" altLang="en-US"/>
        </a:p>
      </dgm:t>
    </dgm:pt>
    <dgm:pt modelId="{4023B702-2231-470C-A876-35849E466A09}" type="sibTrans" cxnId="{A2190183-9BBF-46E7-A4F3-A059304B9F0C}">
      <dgm:prSet/>
      <dgm:spPr/>
      <dgm:t>
        <a:bodyPr/>
        <a:lstStyle/>
        <a:p>
          <a:endParaRPr lang="zh-CN" altLang="en-US"/>
        </a:p>
      </dgm:t>
    </dgm:pt>
    <dgm:pt modelId="{7A609AD4-E463-47A1-B6B0-71DA7747D52F}" type="pres">
      <dgm:prSet presAssocID="{9A253F9D-DC2D-4414-96F4-8E04CC1971E4}" presName="Name0" presStyleCnt="0">
        <dgm:presLayoutVars>
          <dgm:dir/>
          <dgm:resizeHandles val="exact"/>
        </dgm:presLayoutVars>
      </dgm:prSet>
      <dgm:spPr/>
      <dgm:t>
        <a:bodyPr/>
        <a:lstStyle/>
        <a:p>
          <a:endParaRPr lang="en-US"/>
        </a:p>
      </dgm:t>
    </dgm:pt>
    <dgm:pt modelId="{60D65F82-5694-4C37-BE57-1906D8059F4E}" type="pres">
      <dgm:prSet presAssocID="{C77057F0-8463-4253-888A-781F1DFEB10D}" presName="composite" presStyleCnt="0"/>
      <dgm:spPr/>
    </dgm:pt>
    <dgm:pt modelId="{B3477AF0-797A-4F90-A278-69F131053E3B}" type="pres">
      <dgm:prSet presAssocID="{C77057F0-8463-4253-888A-781F1DFEB10D}" presName="imagSh" presStyleLbl="bgImgPlace1" presStyleIdx="0" presStyleCnt="3" custScaleX="87989" custScaleY="88159" custLinFactNeighborY="-7963"/>
      <dgm:spPr>
        <a:blipFill rotWithShape="0">
          <a:blip xmlns:r="http://schemas.openxmlformats.org/officeDocument/2006/relationships" r:embed="rId1"/>
          <a:stretch>
            <a:fillRect/>
          </a:stretch>
        </a:blipFill>
      </dgm:spPr>
    </dgm:pt>
    <dgm:pt modelId="{F35575B5-93C4-4191-BFEC-0D868F18E996}" type="pres">
      <dgm:prSet presAssocID="{C77057F0-8463-4253-888A-781F1DFEB10D}" presName="txNode" presStyleLbl="node1" presStyleIdx="0" presStyleCnt="3" custScaleY="92226" custLinFactNeighborY="40218">
        <dgm:presLayoutVars>
          <dgm:bulletEnabled val="1"/>
        </dgm:presLayoutVars>
      </dgm:prSet>
      <dgm:spPr/>
      <dgm:t>
        <a:bodyPr/>
        <a:lstStyle/>
        <a:p>
          <a:endParaRPr lang="zh-CN" altLang="en-US"/>
        </a:p>
      </dgm:t>
    </dgm:pt>
    <dgm:pt modelId="{C98AAF96-5EE5-4953-B46B-0C888D2138AC}" type="pres">
      <dgm:prSet presAssocID="{438B6F4A-333E-493D-8B3E-886CC2209F7F}" presName="sibTrans" presStyleLbl="sibTrans2D1" presStyleIdx="0" presStyleCnt="2"/>
      <dgm:spPr/>
      <dgm:t>
        <a:bodyPr/>
        <a:lstStyle/>
        <a:p>
          <a:endParaRPr lang="en-US"/>
        </a:p>
      </dgm:t>
    </dgm:pt>
    <dgm:pt modelId="{47CD501B-3E56-431F-BDFE-8FA83E9E419C}" type="pres">
      <dgm:prSet presAssocID="{438B6F4A-333E-493D-8B3E-886CC2209F7F}" presName="connTx" presStyleLbl="sibTrans2D1" presStyleIdx="0" presStyleCnt="2"/>
      <dgm:spPr/>
      <dgm:t>
        <a:bodyPr/>
        <a:lstStyle/>
        <a:p>
          <a:endParaRPr lang="en-US"/>
        </a:p>
      </dgm:t>
    </dgm:pt>
    <dgm:pt modelId="{50C2DE19-4236-40F3-90BB-41300784E0C2}" type="pres">
      <dgm:prSet presAssocID="{630C8261-D7D3-4833-B27F-0D5B824DC0E6}" presName="composite" presStyleCnt="0"/>
      <dgm:spPr/>
    </dgm:pt>
    <dgm:pt modelId="{7823B953-DBEA-461B-93D6-13AB419C1679}" type="pres">
      <dgm:prSet presAssocID="{630C8261-D7D3-4833-B27F-0D5B824DC0E6}" presName="imagSh" presStyleLbl="bgImgPlace1" presStyleIdx="1" presStyleCnt="3" custScaleX="81242" custScaleY="82124" custLinFactNeighborY="-6246"/>
      <dgm:spPr>
        <a:blipFill rotWithShape="0">
          <a:blip xmlns:r="http://schemas.openxmlformats.org/officeDocument/2006/relationships" r:embed="rId2"/>
          <a:stretch>
            <a:fillRect/>
          </a:stretch>
        </a:blipFill>
      </dgm:spPr>
    </dgm:pt>
    <dgm:pt modelId="{30E48D07-940A-4993-A74A-1C971967EFDE}" type="pres">
      <dgm:prSet presAssocID="{630C8261-D7D3-4833-B27F-0D5B824DC0E6}" presName="txNode" presStyleLbl="node1" presStyleIdx="1" presStyleCnt="3" custScaleY="89931" custLinFactNeighborY="41984">
        <dgm:presLayoutVars>
          <dgm:bulletEnabled val="1"/>
        </dgm:presLayoutVars>
      </dgm:prSet>
      <dgm:spPr/>
      <dgm:t>
        <a:bodyPr/>
        <a:lstStyle/>
        <a:p>
          <a:endParaRPr lang="zh-CN" altLang="en-US"/>
        </a:p>
      </dgm:t>
    </dgm:pt>
    <dgm:pt modelId="{FB805AEA-25B8-4902-96EB-DCDB3E24D635}" type="pres">
      <dgm:prSet presAssocID="{741D5DDB-E69B-43EC-9471-D2509C3CAB4F}" presName="sibTrans" presStyleLbl="sibTrans2D1" presStyleIdx="1" presStyleCnt="2"/>
      <dgm:spPr/>
      <dgm:t>
        <a:bodyPr/>
        <a:lstStyle/>
        <a:p>
          <a:endParaRPr lang="en-US"/>
        </a:p>
      </dgm:t>
    </dgm:pt>
    <dgm:pt modelId="{D9C6C7AB-22B8-486D-BD9F-51A82FE37F0F}" type="pres">
      <dgm:prSet presAssocID="{741D5DDB-E69B-43EC-9471-D2509C3CAB4F}" presName="connTx" presStyleLbl="sibTrans2D1" presStyleIdx="1" presStyleCnt="2"/>
      <dgm:spPr/>
      <dgm:t>
        <a:bodyPr/>
        <a:lstStyle/>
        <a:p>
          <a:endParaRPr lang="en-US"/>
        </a:p>
      </dgm:t>
    </dgm:pt>
    <dgm:pt modelId="{119456A0-90F4-4037-B220-EAE54A116482}" type="pres">
      <dgm:prSet presAssocID="{81560CB0-9031-4911-903C-B28AEDBE8223}" presName="composite" presStyleCnt="0"/>
      <dgm:spPr/>
    </dgm:pt>
    <dgm:pt modelId="{CA4C560C-04CD-4740-A31C-598FCA5D7134}" type="pres">
      <dgm:prSet presAssocID="{81560CB0-9031-4911-903C-B28AEDBE8223}" presName="imagSh" presStyleLbl="bgImgPlace1" presStyleIdx="2" presStyleCnt="3" custScaleX="91826" custScaleY="90835" custLinFactNeighborY="-8676"/>
      <dgm:spPr>
        <a:blipFill rotWithShape="0">
          <a:blip xmlns:r="http://schemas.openxmlformats.org/officeDocument/2006/relationships" r:embed="rId3"/>
          <a:stretch>
            <a:fillRect/>
          </a:stretch>
        </a:blipFill>
      </dgm:spPr>
    </dgm:pt>
    <dgm:pt modelId="{5ABC25F7-E646-474A-9080-79A333A512A6}" type="pres">
      <dgm:prSet presAssocID="{81560CB0-9031-4911-903C-B28AEDBE8223}" presName="txNode" presStyleLbl="node1" presStyleIdx="2" presStyleCnt="3" custScaleY="86698" custLinFactNeighborY="39549">
        <dgm:presLayoutVars>
          <dgm:bulletEnabled val="1"/>
        </dgm:presLayoutVars>
      </dgm:prSet>
      <dgm:spPr/>
      <dgm:t>
        <a:bodyPr/>
        <a:lstStyle/>
        <a:p>
          <a:endParaRPr lang="zh-CN" altLang="en-US"/>
        </a:p>
      </dgm:t>
    </dgm:pt>
  </dgm:ptLst>
  <dgm:cxnLst>
    <dgm:cxn modelId="{6D4C0FEF-EAA1-4F3D-9E9C-F436DEE7CA56}" type="presOf" srcId="{C77057F0-8463-4253-888A-781F1DFEB10D}" destId="{F35575B5-93C4-4191-BFEC-0D868F18E996}" srcOrd="0" destOrd="0" presId="urn:microsoft.com/office/officeart/2005/8/layout/hProcess10#2"/>
    <dgm:cxn modelId="{D6906DD6-042B-4B62-9516-6ADDB3552EB5}" type="presOf" srcId="{81560CB0-9031-4911-903C-B28AEDBE8223}" destId="{5ABC25F7-E646-474A-9080-79A333A512A6}" srcOrd="0" destOrd="0" presId="urn:microsoft.com/office/officeart/2005/8/layout/hProcess10#2"/>
    <dgm:cxn modelId="{CFF7F7D5-E5D6-47B3-B09B-06AA323A0459}" type="presOf" srcId="{438B6F4A-333E-493D-8B3E-886CC2209F7F}" destId="{C98AAF96-5EE5-4953-B46B-0C888D2138AC}" srcOrd="0" destOrd="0" presId="urn:microsoft.com/office/officeart/2005/8/layout/hProcess10#2"/>
    <dgm:cxn modelId="{FA59FFE5-5CC1-46AD-A334-EFB379947A7F}" srcId="{9A253F9D-DC2D-4414-96F4-8E04CC1971E4}" destId="{630C8261-D7D3-4833-B27F-0D5B824DC0E6}" srcOrd="1" destOrd="0" parTransId="{47391969-B826-4C05-9077-B9522FFFBC7D}" sibTransId="{741D5DDB-E69B-43EC-9471-D2509C3CAB4F}"/>
    <dgm:cxn modelId="{0476D612-31B1-47A8-821C-2C7A68D0E377}" type="presOf" srcId="{741D5DDB-E69B-43EC-9471-D2509C3CAB4F}" destId="{FB805AEA-25B8-4902-96EB-DCDB3E24D635}" srcOrd="0" destOrd="0" presId="urn:microsoft.com/office/officeart/2005/8/layout/hProcess10#2"/>
    <dgm:cxn modelId="{A35C5406-958A-4232-A1B4-6193EBD04DFF}" type="presOf" srcId="{438B6F4A-333E-493D-8B3E-886CC2209F7F}" destId="{47CD501B-3E56-431F-BDFE-8FA83E9E419C}" srcOrd="1" destOrd="0" presId="urn:microsoft.com/office/officeart/2005/8/layout/hProcess10#2"/>
    <dgm:cxn modelId="{8996555E-419A-4D04-8AC5-BCEC1EB9908A}" srcId="{9A253F9D-DC2D-4414-96F4-8E04CC1971E4}" destId="{C77057F0-8463-4253-888A-781F1DFEB10D}" srcOrd="0" destOrd="0" parTransId="{A4D3B51C-EB7F-49D1-9EEB-3B53574B01F4}" sibTransId="{438B6F4A-333E-493D-8B3E-886CC2209F7F}"/>
    <dgm:cxn modelId="{2036AD67-AD58-4878-AC03-29BAE393932E}" type="presOf" srcId="{741D5DDB-E69B-43EC-9471-D2509C3CAB4F}" destId="{D9C6C7AB-22B8-486D-BD9F-51A82FE37F0F}" srcOrd="1" destOrd="0" presId="urn:microsoft.com/office/officeart/2005/8/layout/hProcess10#2"/>
    <dgm:cxn modelId="{A2190183-9BBF-46E7-A4F3-A059304B9F0C}" srcId="{9A253F9D-DC2D-4414-96F4-8E04CC1971E4}" destId="{81560CB0-9031-4911-903C-B28AEDBE8223}" srcOrd="2" destOrd="0" parTransId="{26640DE6-ED8B-476B-9075-22689DAE1709}" sibTransId="{4023B702-2231-470C-A876-35849E466A09}"/>
    <dgm:cxn modelId="{83839844-F38C-4309-B729-544547EB757A}" type="presOf" srcId="{9A253F9D-DC2D-4414-96F4-8E04CC1971E4}" destId="{7A609AD4-E463-47A1-B6B0-71DA7747D52F}" srcOrd="0" destOrd="0" presId="urn:microsoft.com/office/officeart/2005/8/layout/hProcess10#2"/>
    <dgm:cxn modelId="{CE158AB5-D8E5-4CFC-B836-DBC77D89EE11}" type="presOf" srcId="{630C8261-D7D3-4833-B27F-0D5B824DC0E6}" destId="{30E48D07-940A-4993-A74A-1C971967EFDE}" srcOrd="0" destOrd="0" presId="urn:microsoft.com/office/officeart/2005/8/layout/hProcess10#2"/>
    <dgm:cxn modelId="{88C5FC89-7D2E-4E41-888F-CB6E3C1EA96C}" type="presParOf" srcId="{7A609AD4-E463-47A1-B6B0-71DA7747D52F}" destId="{60D65F82-5694-4C37-BE57-1906D8059F4E}" srcOrd="0" destOrd="0" presId="urn:microsoft.com/office/officeart/2005/8/layout/hProcess10#2"/>
    <dgm:cxn modelId="{F1D194A0-7480-45FD-A776-D14506D4A555}" type="presParOf" srcId="{60D65F82-5694-4C37-BE57-1906D8059F4E}" destId="{B3477AF0-797A-4F90-A278-69F131053E3B}" srcOrd="0" destOrd="0" presId="urn:microsoft.com/office/officeart/2005/8/layout/hProcess10#2"/>
    <dgm:cxn modelId="{8350AFDB-B1A6-481B-9C9D-A3ADA10A0E5A}" type="presParOf" srcId="{60D65F82-5694-4C37-BE57-1906D8059F4E}" destId="{F35575B5-93C4-4191-BFEC-0D868F18E996}" srcOrd="1" destOrd="0" presId="urn:microsoft.com/office/officeart/2005/8/layout/hProcess10#2"/>
    <dgm:cxn modelId="{51F4229B-067E-429C-8871-D71898FA6B2D}" type="presParOf" srcId="{7A609AD4-E463-47A1-B6B0-71DA7747D52F}" destId="{C98AAF96-5EE5-4953-B46B-0C888D2138AC}" srcOrd="1" destOrd="0" presId="urn:microsoft.com/office/officeart/2005/8/layout/hProcess10#2"/>
    <dgm:cxn modelId="{656DD602-3C8B-479B-A77B-CB5A1383B76A}" type="presParOf" srcId="{C98AAF96-5EE5-4953-B46B-0C888D2138AC}" destId="{47CD501B-3E56-431F-BDFE-8FA83E9E419C}" srcOrd="0" destOrd="0" presId="urn:microsoft.com/office/officeart/2005/8/layout/hProcess10#2"/>
    <dgm:cxn modelId="{4EBBB1ED-C695-4BA5-8ADD-D70001CA199B}" type="presParOf" srcId="{7A609AD4-E463-47A1-B6B0-71DA7747D52F}" destId="{50C2DE19-4236-40F3-90BB-41300784E0C2}" srcOrd="2" destOrd="0" presId="urn:microsoft.com/office/officeart/2005/8/layout/hProcess10#2"/>
    <dgm:cxn modelId="{6D39C1FF-88A6-4834-B360-D49185484C01}" type="presParOf" srcId="{50C2DE19-4236-40F3-90BB-41300784E0C2}" destId="{7823B953-DBEA-461B-93D6-13AB419C1679}" srcOrd="0" destOrd="0" presId="urn:microsoft.com/office/officeart/2005/8/layout/hProcess10#2"/>
    <dgm:cxn modelId="{2C1998F3-6486-4D57-8857-AD7C9B28F25A}" type="presParOf" srcId="{50C2DE19-4236-40F3-90BB-41300784E0C2}" destId="{30E48D07-940A-4993-A74A-1C971967EFDE}" srcOrd="1" destOrd="0" presId="urn:microsoft.com/office/officeart/2005/8/layout/hProcess10#2"/>
    <dgm:cxn modelId="{604320CF-5BC3-4D95-AAEC-D8D3481BC30A}" type="presParOf" srcId="{7A609AD4-E463-47A1-B6B0-71DA7747D52F}" destId="{FB805AEA-25B8-4902-96EB-DCDB3E24D635}" srcOrd="3" destOrd="0" presId="urn:microsoft.com/office/officeart/2005/8/layout/hProcess10#2"/>
    <dgm:cxn modelId="{FD490E29-7D26-4ACB-A159-5D9227568438}" type="presParOf" srcId="{FB805AEA-25B8-4902-96EB-DCDB3E24D635}" destId="{D9C6C7AB-22B8-486D-BD9F-51A82FE37F0F}" srcOrd="0" destOrd="0" presId="urn:microsoft.com/office/officeart/2005/8/layout/hProcess10#2"/>
    <dgm:cxn modelId="{3650F871-B392-45D1-88FE-C46E8E14AC23}" type="presParOf" srcId="{7A609AD4-E463-47A1-B6B0-71DA7747D52F}" destId="{119456A0-90F4-4037-B220-EAE54A116482}" srcOrd="4" destOrd="0" presId="urn:microsoft.com/office/officeart/2005/8/layout/hProcess10#2"/>
    <dgm:cxn modelId="{6086D7D8-8F9D-452E-A0DF-760AB85E31EB}" type="presParOf" srcId="{119456A0-90F4-4037-B220-EAE54A116482}" destId="{CA4C560C-04CD-4740-A31C-598FCA5D7134}" srcOrd="0" destOrd="0" presId="urn:microsoft.com/office/officeart/2005/8/layout/hProcess10#2"/>
    <dgm:cxn modelId="{60B4011B-E8EE-4684-9EDB-DE7C060A1E87}" type="presParOf" srcId="{119456A0-90F4-4037-B220-EAE54A116482}" destId="{5ABC25F7-E646-474A-9080-79A333A512A6}" srcOrd="1" destOrd="0" presId="urn:microsoft.com/office/officeart/2005/8/layout/hProcess10#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FE0B82-2EC9-469D-9EF9-414EC06327CE}" type="doc">
      <dgm:prSet loTypeId="urn:microsoft.com/office/officeart/2005/8/layout/hProcess10#3" loCatId="process" qsTypeId="urn:microsoft.com/office/officeart/2005/8/quickstyle/simple1#5" qsCatId="simple" csTypeId="urn:microsoft.com/office/officeart/2005/8/colors/accent1_2#4" csCatId="accent1" phldr="1"/>
      <dgm:spPr/>
      <dgm:t>
        <a:bodyPr/>
        <a:lstStyle/>
        <a:p>
          <a:endParaRPr lang="zh-CN" altLang="en-US"/>
        </a:p>
      </dgm:t>
    </dgm:pt>
    <dgm:pt modelId="{F10D7359-2728-4857-BF43-583CFCD1C714}">
      <dgm:prSet phldrT="[文本]" custT="1"/>
      <dgm:spPr/>
      <dgm:t>
        <a:bodyPr/>
        <a:lstStyle/>
        <a:p>
          <a:r>
            <a:rPr lang="zh-CN" altLang="en-US" sz="1400" dirty="0" smtClean="0"/>
            <a:t>参赛队伍（选手）按比赛要求进行操作，评分裁判对照评分表对选手表现的各个环节即时判分。</a:t>
          </a:r>
          <a:r>
            <a:rPr lang="zh-CN" altLang="en-US" sz="1400" dirty="0" smtClean="0">
              <a:solidFill>
                <a:srgbClr val="FFFF00"/>
              </a:solidFill>
            </a:rPr>
            <a:t>评分裁判不得少于</a:t>
          </a:r>
          <a:r>
            <a:rPr lang="en-US" altLang="zh-CN" sz="1400" dirty="0" smtClean="0">
              <a:solidFill>
                <a:srgbClr val="FFFF00"/>
              </a:solidFill>
            </a:rPr>
            <a:t>2</a:t>
          </a:r>
          <a:r>
            <a:rPr lang="zh-CN" altLang="en-US" sz="1400" dirty="0" smtClean="0">
              <a:solidFill>
                <a:srgbClr val="FFFF00"/>
              </a:solidFill>
            </a:rPr>
            <a:t>人</a:t>
          </a:r>
          <a:endParaRPr lang="zh-CN" altLang="en-US" sz="1400" dirty="0">
            <a:solidFill>
              <a:srgbClr val="FFFF00"/>
            </a:solidFill>
          </a:endParaRPr>
        </a:p>
      </dgm:t>
    </dgm:pt>
    <dgm:pt modelId="{E8F364A7-4C88-4662-B40C-EDC261F2FA2A}" type="parTrans" cxnId="{D03784D6-74DE-43B6-AC29-79994CD38298}">
      <dgm:prSet/>
      <dgm:spPr/>
      <dgm:t>
        <a:bodyPr/>
        <a:lstStyle/>
        <a:p>
          <a:endParaRPr lang="zh-CN" altLang="en-US"/>
        </a:p>
      </dgm:t>
    </dgm:pt>
    <dgm:pt modelId="{DE9A5DC8-6EB8-49EF-882C-88B786FAACDB}" type="sibTrans" cxnId="{D03784D6-74DE-43B6-AC29-79994CD38298}">
      <dgm:prSet/>
      <dgm:spPr/>
      <dgm:t>
        <a:bodyPr/>
        <a:lstStyle/>
        <a:p>
          <a:endParaRPr lang="zh-CN" altLang="en-US"/>
        </a:p>
      </dgm:t>
    </dgm:pt>
    <dgm:pt modelId="{0A07E82A-FBB6-4611-9F89-C9A7CE2231D4}">
      <dgm:prSet phldrT="[文本]" custT="1"/>
      <dgm:spPr/>
      <dgm:t>
        <a:bodyPr/>
        <a:lstStyle/>
        <a:p>
          <a:r>
            <a:rPr lang="zh-CN" altLang="en-US" sz="1400" dirty="0" smtClean="0"/>
            <a:t>两名记分员在监督人员的监督下，对评分结果进行分步汇总并计算平均分，所有步骤成绩的加权汇总值作为参赛队伍（选手）的最后得分</a:t>
          </a:r>
          <a:endParaRPr lang="zh-CN" altLang="en-US" sz="1400" dirty="0"/>
        </a:p>
      </dgm:t>
    </dgm:pt>
    <dgm:pt modelId="{14FA7C31-1884-4BC8-99FB-845C1973B243}" type="parTrans" cxnId="{59419D9D-6C06-4F9C-85B8-265DCD482F2D}">
      <dgm:prSet/>
      <dgm:spPr/>
      <dgm:t>
        <a:bodyPr/>
        <a:lstStyle/>
        <a:p>
          <a:endParaRPr lang="zh-CN" altLang="en-US"/>
        </a:p>
      </dgm:t>
    </dgm:pt>
    <dgm:pt modelId="{BDEE8E7B-D6B7-45FB-8ECC-7DDF3D23E1D1}" type="sibTrans" cxnId="{59419D9D-6C06-4F9C-85B8-265DCD482F2D}">
      <dgm:prSet/>
      <dgm:spPr/>
      <dgm:t>
        <a:bodyPr/>
        <a:lstStyle/>
        <a:p>
          <a:endParaRPr lang="zh-CN" altLang="en-US"/>
        </a:p>
      </dgm:t>
    </dgm:pt>
    <dgm:pt modelId="{2DCDB58E-04E6-417E-B9C9-AD8716D3F406}">
      <dgm:prSet phldrT="[文本]" custT="1"/>
      <dgm:spPr/>
      <dgm:t>
        <a:bodyPr/>
        <a:lstStyle/>
        <a:p>
          <a:r>
            <a:rPr lang="zh-CN" altLang="en-US" sz="1400" dirty="0" smtClean="0"/>
            <a:t>裁判长当天提交评分结果，并由裁判长、监督人员和仲裁人员签字确认后公布</a:t>
          </a:r>
          <a:endParaRPr lang="zh-CN" altLang="en-US" sz="1400" dirty="0"/>
        </a:p>
      </dgm:t>
    </dgm:pt>
    <dgm:pt modelId="{D616FB83-B969-4C8F-8388-3944654DF554}" type="parTrans" cxnId="{0BC63172-D286-474D-BF90-02DAB7CEDC55}">
      <dgm:prSet/>
      <dgm:spPr/>
      <dgm:t>
        <a:bodyPr/>
        <a:lstStyle/>
        <a:p>
          <a:endParaRPr lang="zh-CN" altLang="en-US"/>
        </a:p>
      </dgm:t>
    </dgm:pt>
    <dgm:pt modelId="{3BEEF785-7B0C-4B9D-A761-A621685B9D74}" type="sibTrans" cxnId="{0BC63172-D286-474D-BF90-02DAB7CEDC55}">
      <dgm:prSet/>
      <dgm:spPr/>
      <dgm:t>
        <a:bodyPr/>
        <a:lstStyle/>
        <a:p>
          <a:endParaRPr lang="zh-CN" altLang="en-US"/>
        </a:p>
      </dgm:t>
    </dgm:pt>
    <dgm:pt modelId="{DA2AC280-1FB9-4EB4-90BA-88528F35C706}" type="pres">
      <dgm:prSet presAssocID="{D4FE0B82-2EC9-469D-9EF9-414EC06327CE}" presName="Name0" presStyleCnt="0">
        <dgm:presLayoutVars>
          <dgm:dir/>
          <dgm:resizeHandles val="exact"/>
        </dgm:presLayoutVars>
      </dgm:prSet>
      <dgm:spPr/>
      <dgm:t>
        <a:bodyPr/>
        <a:lstStyle/>
        <a:p>
          <a:endParaRPr lang="en-US"/>
        </a:p>
      </dgm:t>
    </dgm:pt>
    <dgm:pt modelId="{F7C66A35-9084-4663-AEEF-E36DCC9B3B9A}" type="pres">
      <dgm:prSet presAssocID="{F10D7359-2728-4857-BF43-583CFCD1C714}" presName="composite" presStyleCnt="0"/>
      <dgm:spPr/>
    </dgm:pt>
    <dgm:pt modelId="{BE464528-71CD-484D-B31B-32026448AD45}" type="pres">
      <dgm:prSet presAssocID="{F10D7359-2728-4857-BF43-583CFCD1C714}" presName="imagSh" presStyleLbl="bgImgPlace1" presStyleIdx="0" presStyleCnt="3" custScaleX="85732" custScaleY="97513" custLinFactNeighborY="-16782"/>
      <dgm:spPr>
        <a:blipFill rotWithShape="0">
          <a:blip xmlns:r="http://schemas.openxmlformats.org/officeDocument/2006/relationships" r:embed="rId1"/>
          <a:stretch>
            <a:fillRect/>
          </a:stretch>
        </a:blipFill>
      </dgm:spPr>
    </dgm:pt>
    <dgm:pt modelId="{1A2E2C7B-BD41-4635-9983-FD61B3FD19F3}" type="pres">
      <dgm:prSet presAssocID="{F10D7359-2728-4857-BF43-583CFCD1C714}" presName="txNode" presStyleLbl="node1" presStyleIdx="0" presStyleCnt="3" custScaleX="145949" custScaleY="106862" custLinFactNeighborY="19290">
        <dgm:presLayoutVars>
          <dgm:bulletEnabled val="1"/>
        </dgm:presLayoutVars>
      </dgm:prSet>
      <dgm:spPr/>
      <dgm:t>
        <a:bodyPr/>
        <a:lstStyle/>
        <a:p>
          <a:endParaRPr lang="zh-CN" altLang="en-US"/>
        </a:p>
      </dgm:t>
    </dgm:pt>
    <dgm:pt modelId="{2E07E6AE-C8C2-414C-9980-8EE1A8DD57D1}" type="pres">
      <dgm:prSet presAssocID="{DE9A5DC8-6EB8-49EF-882C-88B786FAACDB}" presName="sibTrans" presStyleLbl="sibTrans2D1" presStyleIdx="0" presStyleCnt="2"/>
      <dgm:spPr/>
      <dgm:t>
        <a:bodyPr/>
        <a:lstStyle/>
        <a:p>
          <a:endParaRPr lang="en-US"/>
        </a:p>
      </dgm:t>
    </dgm:pt>
    <dgm:pt modelId="{62FE05D5-3E39-421F-B86A-9FC07C02A4CB}" type="pres">
      <dgm:prSet presAssocID="{DE9A5DC8-6EB8-49EF-882C-88B786FAACDB}" presName="connTx" presStyleLbl="sibTrans2D1" presStyleIdx="0" presStyleCnt="2"/>
      <dgm:spPr/>
      <dgm:t>
        <a:bodyPr/>
        <a:lstStyle/>
        <a:p>
          <a:endParaRPr lang="en-US"/>
        </a:p>
      </dgm:t>
    </dgm:pt>
    <dgm:pt modelId="{AF85E411-B18D-4B2B-A239-F580A7CD2425}" type="pres">
      <dgm:prSet presAssocID="{0A07E82A-FBB6-4611-9F89-C9A7CE2231D4}" presName="composite" presStyleCnt="0"/>
      <dgm:spPr/>
    </dgm:pt>
    <dgm:pt modelId="{11DC437A-60B1-42CC-B408-06E7EA1EB46E}" type="pres">
      <dgm:prSet presAssocID="{0A07E82A-FBB6-4611-9F89-C9A7CE2231D4}" presName="imagSh" presStyleLbl="bgImgPlace1" presStyleIdx="1" presStyleCnt="3" custScaleX="84923" custScaleY="89631" custLinFactNeighborY="-16540"/>
      <dgm:spPr>
        <a:blipFill rotWithShape="0">
          <a:blip xmlns:r="http://schemas.openxmlformats.org/officeDocument/2006/relationships" r:embed="rId2"/>
          <a:stretch>
            <a:fillRect/>
          </a:stretch>
        </a:blipFill>
      </dgm:spPr>
    </dgm:pt>
    <dgm:pt modelId="{ECD96736-F4E7-4B62-9492-77564E1309ED}" type="pres">
      <dgm:prSet presAssocID="{0A07E82A-FBB6-4611-9F89-C9A7CE2231D4}" presName="txNode" presStyleLbl="node1" presStyleIdx="1" presStyleCnt="3" custScaleX="136489" custScaleY="104918" custLinFactNeighborX="-1019" custLinFactNeighborY="22719">
        <dgm:presLayoutVars>
          <dgm:bulletEnabled val="1"/>
        </dgm:presLayoutVars>
      </dgm:prSet>
      <dgm:spPr/>
      <dgm:t>
        <a:bodyPr/>
        <a:lstStyle/>
        <a:p>
          <a:endParaRPr lang="zh-CN" altLang="en-US"/>
        </a:p>
      </dgm:t>
    </dgm:pt>
    <dgm:pt modelId="{2615D82A-76E7-43EA-BA7C-BC8B0B1132F3}" type="pres">
      <dgm:prSet presAssocID="{BDEE8E7B-D6B7-45FB-8ECC-7DDF3D23E1D1}" presName="sibTrans" presStyleLbl="sibTrans2D1" presStyleIdx="1" presStyleCnt="2"/>
      <dgm:spPr/>
      <dgm:t>
        <a:bodyPr/>
        <a:lstStyle/>
        <a:p>
          <a:endParaRPr lang="en-US"/>
        </a:p>
      </dgm:t>
    </dgm:pt>
    <dgm:pt modelId="{F618E781-B11E-4FCC-954A-1AFCC7A8A184}" type="pres">
      <dgm:prSet presAssocID="{BDEE8E7B-D6B7-45FB-8ECC-7DDF3D23E1D1}" presName="connTx" presStyleLbl="sibTrans2D1" presStyleIdx="1" presStyleCnt="2"/>
      <dgm:spPr/>
      <dgm:t>
        <a:bodyPr/>
        <a:lstStyle/>
        <a:p>
          <a:endParaRPr lang="en-US"/>
        </a:p>
      </dgm:t>
    </dgm:pt>
    <dgm:pt modelId="{4DCFE334-D97D-42D7-9DBE-91A353A4CCFE}" type="pres">
      <dgm:prSet presAssocID="{2DCDB58E-04E6-417E-B9C9-AD8716D3F406}" presName="composite" presStyleCnt="0"/>
      <dgm:spPr/>
    </dgm:pt>
    <dgm:pt modelId="{F1FD6EC2-2B2D-4873-BC31-5D7AAEC8136B}" type="pres">
      <dgm:prSet presAssocID="{2DCDB58E-04E6-417E-B9C9-AD8716D3F406}" presName="imagSh" presStyleLbl="bgImgPlace1" presStyleIdx="2" presStyleCnt="3" custScaleX="102638" custScaleY="86195" custLinFactNeighborY="-13241"/>
      <dgm:spPr>
        <a:blipFill rotWithShape="0">
          <a:blip xmlns:r="http://schemas.openxmlformats.org/officeDocument/2006/relationships" r:embed="rId3"/>
          <a:stretch>
            <a:fillRect/>
          </a:stretch>
        </a:blipFill>
      </dgm:spPr>
    </dgm:pt>
    <dgm:pt modelId="{BE2C8C9A-D0E0-4975-A1F7-DA07CA96C59C}" type="pres">
      <dgm:prSet presAssocID="{2DCDB58E-04E6-417E-B9C9-AD8716D3F406}" presName="txNode" presStyleLbl="node1" presStyleIdx="2" presStyleCnt="3" custScaleX="129936" custScaleY="105113" custLinFactNeighborX="-8842" custLinFactNeighborY="23431">
        <dgm:presLayoutVars>
          <dgm:bulletEnabled val="1"/>
        </dgm:presLayoutVars>
      </dgm:prSet>
      <dgm:spPr/>
      <dgm:t>
        <a:bodyPr/>
        <a:lstStyle/>
        <a:p>
          <a:endParaRPr lang="zh-CN" altLang="en-US"/>
        </a:p>
      </dgm:t>
    </dgm:pt>
  </dgm:ptLst>
  <dgm:cxnLst>
    <dgm:cxn modelId="{D6D77521-178E-4726-B1D7-EAC2066EDBA3}" type="presOf" srcId="{DE9A5DC8-6EB8-49EF-882C-88B786FAACDB}" destId="{2E07E6AE-C8C2-414C-9980-8EE1A8DD57D1}" srcOrd="0" destOrd="0" presId="urn:microsoft.com/office/officeart/2005/8/layout/hProcess10#3"/>
    <dgm:cxn modelId="{D0AF640B-C2A9-4E1C-920B-9168F8C00A5E}" type="presOf" srcId="{0A07E82A-FBB6-4611-9F89-C9A7CE2231D4}" destId="{ECD96736-F4E7-4B62-9492-77564E1309ED}" srcOrd="0" destOrd="0" presId="urn:microsoft.com/office/officeart/2005/8/layout/hProcess10#3"/>
    <dgm:cxn modelId="{F5E925AE-DDBF-4F8F-82A8-58D356AE79B5}" type="presOf" srcId="{2DCDB58E-04E6-417E-B9C9-AD8716D3F406}" destId="{BE2C8C9A-D0E0-4975-A1F7-DA07CA96C59C}" srcOrd="0" destOrd="0" presId="urn:microsoft.com/office/officeart/2005/8/layout/hProcess10#3"/>
    <dgm:cxn modelId="{D03784D6-74DE-43B6-AC29-79994CD38298}" srcId="{D4FE0B82-2EC9-469D-9EF9-414EC06327CE}" destId="{F10D7359-2728-4857-BF43-583CFCD1C714}" srcOrd="0" destOrd="0" parTransId="{E8F364A7-4C88-4662-B40C-EDC261F2FA2A}" sibTransId="{DE9A5DC8-6EB8-49EF-882C-88B786FAACDB}"/>
    <dgm:cxn modelId="{59419D9D-6C06-4F9C-85B8-265DCD482F2D}" srcId="{D4FE0B82-2EC9-469D-9EF9-414EC06327CE}" destId="{0A07E82A-FBB6-4611-9F89-C9A7CE2231D4}" srcOrd="1" destOrd="0" parTransId="{14FA7C31-1884-4BC8-99FB-845C1973B243}" sibTransId="{BDEE8E7B-D6B7-45FB-8ECC-7DDF3D23E1D1}"/>
    <dgm:cxn modelId="{D40B3C20-5264-43EF-8949-1436BAB38FD3}" type="presOf" srcId="{BDEE8E7B-D6B7-45FB-8ECC-7DDF3D23E1D1}" destId="{F618E781-B11E-4FCC-954A-1AFCC7A8A184}" srcOrd="1" destOrd="0" presId="urn:microsoft.com/office/officeart/2005/8/layout/hProcess10#3"/>
    <dgm:cxn modelId="{5D76A0BE-CA46-4F90-B96A-289BEDAFF836}" type="presOf" srcId="{D4FE0B82-2EC9-469D-9EF9-414EC06327CE}" destId="{DA2AC280-1FB9-4EB4-90BA-88528F35C706}" srcOrd="0" destOrd="0" presId="urn:microsoft.com/office/officeart/2005/8/layout/hProcess10#3"/>
    <dgm:cxn modelId="{4B6377C0-B8D8-4DC7-9ACF-F2AF17EA98BE}" type="presOf" srcId="{BDEE8E7B-D6B7-45FB-8ECC-7DDF3D23E1D1}" destId="{2615D82A-76E7-43EA-BA7C-BC8B0B1132F3}" srcOrd="0" destOrd="0" presId="urn:microsoft.com/office/officeart/2005/8/layout/hProcess10#3"/>
    <dgm:cxn modelId="{36878154-F591-4B89-8000-1966ACB41A3A}" type="presOf" srcId="{F10D7359-2728-4857-BF43-583CFCD1C714}" destId="{1A2E2C7B-BD41-4635-9983-FD61B3FD19F3}" srcOrd="0" destOrd="0" presId="urn:microsoft.com/office/officeart/2005/8/layout/hProcess10#3"/>
    <dgm:cxn modelId="{0BC63172-D286-474D-BF90-02DAB7CEDC55}" srcId="{D4FE0B82-2EC9-469D-9EF9-414EC06327CE}" destId="{2DCDB58E-04E6-417E-B9C9-AD8716D3F406}" srcOrd="2" destOrd="0" parTransId="{D616FB83-B969-4C8F-8388-3944654DF554}" sibTransId="{3BEEF785-7B0C-4B9D-A761-A621685B9D74}"/>
    <dgm:cxn modelId="{6E0AF8AA-FBA5-441D-B344-3E5B7A6C4923}" type="presOf" srcId="{DE9A5DC8-6EB8-49EF-882C-88B786FAACDB}" destId="{62FE05D5-3E39-421F-B86A-9FC07C02A4CB}" srcOrd="1" destOrd="0" presId="urn:microsoft.com/office/officeart/2005/8/layout/hProcess10#3"/>
    <dgm:cxn modelId="{C4DF4E59-E029-4C20-B6CB-41F5E265C0B9}" type="presParOf" srcId="{DA2AC280-1FB9-4EB4-90BA-88528F35C706}" destId="{F7C66A35-9084-4663-AEEF-E36DCC9B3B9A}" srcOrd="0" destOrd="0" presId="urn:microsoft.com/office/officeart/2005/8/layout/hProcess10#3"/>
    <dgm:cxn modelId="{94544D9D-B636-4F28-B8BA-024BD059A1B8}" type="presParOf" srcId="{F7C66A35-9084-4663-AEEF-E36DCC9B3B9A}" destId="{BE464528-71CD-484D-B31B-32026448AD45}" srcOrd="0" destOrd="0" presId="urn:microsoft.com/office/officeart/2005/8/layout/hProcess10#3"/>
    <dgm:cxn modelId="{A09894AC-4A23-4867-86E4-2D57A1A79A0C}" type="presParOf" srcId="{F7C66A35-9084-4663-AEEF-E36DCC9B3B9A}" destId="{1A2E2C7B-BD41-4635-9983-FD61B3FD19F3}" srcOrd="1" destOrd="0" presId="urn:microsoft.com/office/officeart/2005/8/layout/hProcess10#3"/>
    <dgm:cxn modelId="{14BE0C0A-BCB0-4663-807A-36D8E0B734A8}" type="presParOf" srcId="{DA2AC280-1FB9-4EB4-90BA-88528F35C706}" destId="{2E07E6AE-C8C2-414C-9980-8EE1A8DD57D1}" srcOrd="1" destOrd="0" presId="urn:microsoft.com/office/officeart/2005/8/layout/hProcess10#3"/>
    <dgm:cxn modelId="{0697949C-7EAB-46F3-AD27-7DF461C49DF8}" type="presParOf" srcId="{2E07E6AE-C8C2-414C-9980-8EE1A8DD57D1}" destId="{62FE05D5-3E39-421F-B86A-9FC07C02A4CB}" srcOrd="0" destOrd="0" presId="urn:microsoft.com/office/officeart/2005/8/layout/hProcess10#3"/>
    <dgm:cxn modelId="{DB6A4735-9DA4-44BC-98CD-2DC64F8A5F26}" type="presParOf" srcId="{DA2AC280-1FB9-4EB4-90BA-88528F35C706}" destId="{AF85E411-B18D-4B2B-A239-F580A7CD2425}" srcOrd="2" destOrd="0" presId="urn:microsoft.com/office/officeart/2005/8/layout/hProcess10#3"/>
    <dgm:cxn modelId="{6F2A09BF-6556-4960-BACF-3881436E9B2F}" type="presParOf" srcId="{AF85E411-B18D-4B2B-A239-F580A7CD2425}" destId="{11DC437A-60B1-42CC-B408-06E7EA1EB46E}" srcOrd="0" destOrd="0" presId="urn:microsoft.com/office/officeart/2005/8/layout/hProcess10#3"/>
    <dgm:cxn modelId="{229E2BFE-CD62-41D8-A0BF-B581AB7B7C9C}" type="presParOf" srcId="{AF85E411-B18D-4B2B-A239-F580A7CD2425}" destId="{ECD96736-F4E7-4B62-9492-77564E1309ED}" srcOrd="1" destOrd="0" presId="urn:microsoft.com/office/officeart/2005/8/layout/hProcess10#3"/>
    <dgm:cxn modelId="{E76229E0-410B-4A36-A865-5B64AFBE95C1}" type="presParOf" srcId="{DA2AC280-1FB9-4EB4-90BA-88528F35C706}" destId="{2615D82A-76E7-43EA-BA7C-BC8B0B1132F3}" srcOrd="3" destOrd="0" presId="urn:microsoft.com/office/officeart/2005/8/layout/hProcess10#3"/>
    <dgm:cxn modelId="{EAE5A8DF-F33C-4603-9D57-E25E0ADC56E5}" type="presParOf" srcId="{2615D82A-76E7-43EA-BA7C-BC8B0B1132F3}" destId="{F618E781-B11E-4FCC-954A-1AFCC7A8A184}" srcOrd="0" destOrd="0" presId="urn:microsoft.com/office/officeart/2005/8/layout/hProcess10#3"/>
    <dgm:cxn modelId="{26DCB3EF-F82F-4EDC-A448-466D8054917B}" type="presParOf" srcId="{DA2AC280-1FB9-4EB4-90BA-88528F35C706}" destId="{4DCFE334-D97D-42D7-9DBE-91A353A4CCFE}" srcOrd="4" destOrd="0" presId="urn:microsoft.com/office/officeart/2005/8/layout/hProcess10#3"/>
    <dgm:cxn modelId="{9FA3AE31-B088-47EB-B049-8CA735250CEC}" type="presParOf" srcId="{4DCFE334-D97D-42D7-9DBE-91A353A4CCFE}" destId="{F1FD6EC2-2B2D-4873-BC31-5D7AAEC8136B}" srcOrd="0" destOrd="0" presId="urn:microsoft.com/office/officeart/2005/8/layout/hProcess10#3"/>
    <dgm:cxn modelId="{DD729152-7D71-44CB-AF26-20CCF0CF578C}" type="presParOf" srcId="{4DCFE334-D97D-42D7-9DBE-91A353A4CCFE}" destId="{BE2C8C9A-D0E0-4975-A1F7-DA07CA96C59C}" srcOrd="1" destOrd="0" presId="urn:microsoft.com/office/officeart/2005/8/layout/hProcess10#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FE0B82-2EC9-469D-9EF9-414EC06327CE}" type="doc">
      <dgm:prSet loTypeId="urn:microsoft.com/office/officeart/2005/8/layout/hProcess10#3" loCatId="process" qsTypeId="urn:microsoft.com/office/officeart/2005/8/quickstyle/simple1#6" qsCatId="simple" csTypeId="urn:microsoft.com/office/officeart/2005/8/colors/accent1_2#5" csCatId="accent1" phldr="1"/>
      <dgm:spPr/>
      <dgm:t>
        <a:bodyPr/>
        <a:lstStyle/>
        <a:p>
          <a:endParaRPr lang="zh-CN" altLang="en-US"/>
        </a:p>
      </dgm:t>
    </dgm:pt>
    <dgm:pt modelId="{F10D7359-2728-4857-BF43-583CFCD1C714}">
      <dgm:prSet phldrT="[文本]" custT="1"/>
      <dgm:spPr/>
      <dgm:t>
        <a:bodyPr/>
        <a:lstStyle/>
        <a:p>
          <a:pPr algn="l"/>
          <a:r>
            <a:rPr lang="zh-CN" altLang="en-US" sz="1400" dirty="0" smtClean="0"/>
            <a:t>客观评分：</a:t>
          </a:r>
          <a:r>
            <a:rPr lang="zh-CN" altLang="en-US" sz="1400" dirty="0" smtClean="0">
              <a:solidFill>
                <a:srgbClr val="FFFF00"/>
              </a:solidFill>
            </a:rPr>
            <a:t>两名评分裁判</a:t>
          </a:r>
          <a:r>
            <a:rPr lang="zh-CN" altLang="en-US" sz="1400" dirty="0" smtClean="0"/>
            <a:t>独立判分或评分软件自动判分</a:t>
          </a:r>
          <a:endParaRPr lang="en-US" altLang="zh-CN" sz="1400" dirty="0" smtClean="0"/>
        </a:p>
        <a:p>
          <a:pPr algn="l"/>
          <a:r>
            <a:rPr lang="zh-CN" altLang="en-US" sz="1400" dirty="0" smtClean="0"/>
            <a:t>主观评分：至少由</a:t>
          </a:r>
          <a:r>
            <a:rPr lang="en-US" altLang="zh-CN" sz="1400" dirty="0" smtClean="0">
              <a:solidFill>
                <a:srgbClr val="FFFF00"/>
              </a:solidFill>
            </a:rPr>
            <a:t>5</a:t>
          </a:r>
          <a:r>
            <a:rPr lang="zh-CN" altLang="en-US" sz="1400" dirty="0" smtClean="0">
              <a:solidFill>
                <a:srgbClr val="FFFF00"/>
              </a:solidFill>
            </a:rPr>
            <a:t>名评分裁</a:t>
          </a:r>
          <a:r>
            <a:rPr lang="zh-CN" altLang="en-US" sz="1400" dirty="0" smtClean="0"/>
            <a:t>判独立判分</a:t>
          </a:r>
          <a:endParaRPr lang="zh-CN" altLang="en-US" sz="1400" dirty="0"/>
        </a:p>
      </dgm:t>
    </dgm:pt>
    <dgm:pt modelId="{E8F364A7-4C88-4662-B40C-EDC261F2FA2A}" type="parTrans" cxnId="{D03784D6-74DE-43B6-AC29-79994CD38298}">
      <dgm:prSet/>
      <dgm:spPr/>
      <dgm:t>
        <a:bodyPr/>
        <a:lstStyle/>
        <a:p>
          <a:endParaRPr lang="zh-CN" altLang="en-US"/>
        </a:p>
      </dgm:t>
    </dgm:pt>
    <dgm:pt modelId="{DE9A5DC8-6EB8-49EF-882C-88B786FAACDB}" type="sibTrans" cxnId="{D03784D6-74DE-43B6-AC29-79994CD38298}">
      <dgm:prSet/>
      <dgm:spPr/>
      <dgm:t>
        <a:bodyPr/>
        <a:lstStyle/>
        <a:p>
          <a:endParaRPr lang="zh-CN" altLang="en-US"/>
        </a:p>
      </dgm:t>
    </dgm:pt>
    <dgm:pt modelId="{0A07E82A-FBB6-4611-9F89-C9A7CE2231D4}">
      <dgm:prSet phldrT="[文本]" custT="1"/>
      <dgm:spPr/>
      <dgm:t>
        <a:bodyPr/>
        <a:lstStyle/>
        <a:p>
          <a:pPr algn="l"/>
          <a:r>
            <a:rPr lang="zh-CN" altLang="en-US" sz="1400" dirty="0" smtClean="0"/>
            <a:t>两名记分员在监督人员的现场监督下负责计分。</a:t>
          </a:r>
          <a:endParaRPr lang="en-US" altLang="zh-CN" sz="1400" dirty="0" smtClean="0"/>
        </a:p>
        <a:p>
          <a:pPr algn="l"/>
          <a:r>
            <a:rPr lang="zh-CN" altLang="en-US" sz="1400" dirty="0" smtClean="0"/>
            <a:t>客观评分：取两名评分裁判的平均分作为最后得分。</a:t>
          </a:r>
          <a:endParaRPr lang="en-US" altLang="zh-CN" sz="1400" dirty="0" smtClean="0"/>
        </a:p>
        <a:p>
          <a:pPr algn="l"/>
          <a:r>
            <a:rPr lang="zh-CN" altLang="en-US" sz="1400" dirty="0" smtClean="0"/>
            <a:t>主观评分：去掉一个最高分和一个最低分，其余得分的平均值作为最后得分。</a:t>
          </a:r>
          <a:endParaRPr lang="en-US" altLang="zh-CN" sz="1400" dirty="0" smtClean="0"/>
        </a:p>
      </dgm:t>
    </dgm:pt>
    <dgm:pt modelId="{14FA7C31-1884-4BC8-99FB-845C1973B243}" type="parTrans" cxnId="{59419D9D-6C06-4F9C-85B8-265DCD482F2D}">
      <dgm:prSet/>
      <dgm:spPr/>
      <dgm:t>
        <a:bodyPr/>
        <a:lstStyle/>
        <a:p>
          <a:endParaRPr lang="zh-CN" altLang="en-US"/>
        </a:p>
      </dgm:t>
    </dgm:pt>
    <dgm:pt modelId="{BDEE8E7B-D6B7-45FB-8ECC-7DDF3D23E1D1}" type="sibTrans" cxnId="{59419D9D-6C06-4F9C-85B8-265DCD482F2D}">
      <dgm:prSet/>
      <dgm:spPr/>
      <dgm:t>
        <a:bodyPr/>
        <a:lstStyle/>
        <a:p>
          <a:endParaRPr lang="zh-CN" altLang="en-US"/>
        </a:p>
      </dgm:t>
    </dgm:pt>
    <dgm:pt modelId="{2DCDB58E-04E6-417E-B9C9-AD8716D3F406}">
      <dgm:prSet phldrT="[文本]" custT="1"/>
      <dgm:spPr/>
      <dgm:t>
        <a:bodyPr/>
        <a:lstStyle/>
        <a:p>
          <a:pPr algn="l"/>
          <a:r>
            <a:rPr lang="zh-CN" altLang="en-US" sz="1400" dirty="0" smtClean="0"/>
            <a:t>裁判长在竞赛结束</a:t>
          </a:r>
          <a:r>
            <a:rPr lang="en-US" altLang="zh-CN" sz="1400" dirty="0" smtClean="0">
              <a:solidFill>
                <a:srgbClr val="FFFF00"/>
              </a:solidFill>
            </a:rPr>
            <a:t>18</a:t>
          </a:r>
          <a:r>
            <a:rPr lang="zh-CN" altLang="en-US" sz="1400" dirty="0" smtClean="0">
              <a:solidFill>
                <a:srgbClr val="FFFF00"/>
              </a:solidFill>
            </a:rPr>
            <a:t>小时内</a:t>
          </a:r>
          <a:r>
            <a:rPr lang="zh-CN" altLang="en-US" sz="1400" dirty="0" smtClean="0"/>
            <a:t>提交评分结果，并由裁判长、监督人员和仲裁人员签字确认后公布。</a:t>
          </a:r>
          <a:endParaRPr lang="zh-CN" altLang="en-US" sz="1400" dirty="0"/>
        </a:p>
      </dgm:t>
    </dgm:pt>
    <dgm:pt modelId="{D616FB83-B969-4C8F-8388-3944654DF554}" type="parTrans" cxnId="{0BC63172-D286-474D-BF90-02DAB7CEDC55}">
      <dgm:prSet/>
      <dgm:spPr/>
      <dgm:t>
        <a:bodyPr/>
        <a:lstStyle/>
        <a:p>
          <a:endParaRPr lang="zh-CN" altLang="en-US"/>
        </a:p>
      </dgm:t>
    </dgm:pt>
    <dgm:pt modelId="{3BEEF785-7B0C-4B9D-A761-A621685B9D74}" type="sibTrans" cxnId="{0BC63172-D286-474D-BF90-02DAB7CEDC55}">
      <dgm:prSet/>
      <dgm:spPr/>
      <dgm:t>
        <a:bodyPr/>
        <a:lstStyle/>
        <a:p>
          <a:endParaRPr lang="zh-CN" altLang="en-US"/>
        </a:p>
      </dgm:t>
    </dgm:pt>
    <dgm:pt modelId="{DA2AC280-1FB9-4EB4-90BA-88528F35C706}" type="pres">
      <dgm:prSet presAssocID="{D4FE0B82-2EC9-469D-9EF9-414EC06327CE}" presName="Name0" presStyleCnt="0">
        <dgm:presLayoutVars>
          <dgm:dir/>
          <dgm:resizeHandles val="exact"/>
        </dgm:presLayoutVars>
      </dgm:prSet>
      <dgm:spPr/>
      <dgm:t>
        <a:bodyPr/>
        <a:lstStyle/>
        <a:p>
          <a:endParaRPr lang="en-US"/>
        </a:p>
      </dgm:t>
    </dgm:pt>
    <dgm:pt modelId="{F7C66A35-9084-4663-AEEF-E36DCC9B3B9A}" type="pres">
      <dgm:prSet presAssocID="{F10D7359-2728-4857-BF43-583CFCD1C714}" presName="composite" presStyleCnt="0"/>
      <dgm:spPr/>
    </dgm:pt>
    <dgm:pt modelId="{BE464528-71CD-484D-B31B-32026448AD45}" type="pres">
      <dgm:prSet presAssocID="{F10D7359-2728-4857-BF43-583CFCD1C714}" presName="imagSh" presStyleLbl="bgImgPlace1" presStyleIdx="0" presStyleCnt="3" custScaleX="85732" custScaleY="97513" custLinFactNeighborY="-22432"/>
      <dgm:spPr>
        <a:blipFill rotWithShape="0">
          <a:blip xmlns:r="http://schemas.openxmlformats.org/officeDocument/2006/relationships" r:embed="rId1"/>
          <a:stretch>
            <a:fillRect/>
          </a:stretch>
        </a:blipFill>
      </dgm:spPr>
    </dgm:pt>
    <dgm:pt modelId="{1A2E2C7B-BD41-4635-9983-FD61B3FD19F3}" type="pres">
      <dgm:prSet presAssocID="{F10D7359-2728-4857-BF43-583CFCD1C714}" presName="txNode" presStyleLbl="node1" presStyleIdx="0" presStyleCnt="3" custScaleX="132941" custScaleY="126483" custLinFactNeighborY="19290">
        <dgm:presLayoutVars>
          <dgm:bulletEnabled val="1"/>
        </dgm:presLayoutVars>
      </dgm:prSet>
      <dgm:spPr/>
      <dgm:t>
        <a:bodyPr/>
        <a:lstStyle/>
        <a:p>
          <a:endParaRPr lang="zh-CN" altLang="en-US"/>
        </a:p>
      </dgm:t>
    </dgm:pt>
    <dgm:pt modelId="{2E07E6AE-C8C2-414C-9980-8EE1A8DD57D1}" type="pres">
      <dgm:prSet presAssocID="{DE9A5DC8-6EB8-49EF-882C-88B786FAACDB}" presName="sibTrans" presStyleLbl="sibTrans2D1" presStyleIdx="0" presStyleCnt="2"/>
      <dgm:spPr/>
      <dgm:t>
        <a:bodyPr/>
        <a:lstStyle/>
        <a:p>
          <a:endParaRPr lang="en-US"/>
        </a:p>
      </dgm:t>
    </dgm:pt>
    <dgm:pt modelId="{62FE05D5-3E39-421F-B86A-9FC07C02A4CB}" type="pres">
      <dgm:prSet presAssocID="{DE9A5DC8-6EB8-49EF-882C-88B786FAACDB}" presName="connTx" presStyleLbl="sibTrans2D1" presStyleIdx="0" presStyleCnt="2"/>
      <dgm:spPr/>
      <dgm:t>
        <a:bodyPr/>
        <a:lstStyle/>
        <a:p>
          <a:endParaRPr lang="en-US"/>
        </a:p>
      </dgm:t>
    </dgm:pt>
    <dgm:pt modelId="{AF85E411-B18D-4B2B-A239-F580A7CD2425}" type="pres">
      <dgm:prSet presAssocID="{0A07E82A-FBB6-4611-9F89-C9A7CE2231D4}" presName="composite" presStyleCnt="0"/>
      <dgm:spPr/>
    </dgm:pt>
    <dgm:pt modelId="{11DC437A-60B1-42CC-B408-06E7EA1EB46E}" type="pres">
      <dgm:prSet presAssocID="{0A07E82A-FBB6-4611-9F89-C9A7CE2231D4}" presName="imagSh" presStyleLbl="bgImgPlace1" presStyleIdx="1" presStyleCnt="3" custScaleX="84923" custScaleY="89631" custLinFactNeighborY="-22197"/>
      <dgm:spPr>
        <a:blipFill rotWithShape="0">
          <a:blip xmlns:r="http://schemas.openxmlformats.org/officeDocument/2006/relationships" r:embed="rId2"/>
          <a:stretch>
            <a:fillRect/>
          </a:stretch>
        </a:blipFill>
      </dgm:spPr>
    </dgm:pt>
    <dgm:pt modelId="{ECD96736-F4E7-4B62-9492-77564E1309ED}" type="pres">
      <dgm:prSet presAssocID="{0A07E82A-FBB6-4611-9F89-C9A7CE2231D4}" presName="txNode" presStyleLbl="node1" presStyleIdx="1" presStyleCnt="3" custScaleX="136489" custScaleY="128296" custLinFactNeighborX="-1019" custLinFactNeighborY="22719">
        <dgm:presLayoutVars>
          <dgm:bulletEnabled val="1"/>
        </dgm:presLayoutVars>
      </dgm:prSet>
      <dgm:spPr/>
      <dgm:t>
        <a:bodyPr/>
        <a:lstStyle/>
        <a:p>
          <a:endParaRPr lang="zh-CN" altLang="en-US"/>
        </a:p>
      </dgm:t>
    </dgm:pt>
    <dgm:pt modelId="{2615D82A-76E7-43EA-BA7C-BC8B0B1132F3}" type="pres">
      <dgm:prSet presAssocID="{BDEE8E7B-D6B7-45FB-8ECC-7DDF3D23E1D1}" presName="sibTrans" presStyleLbl="sibTrans2D1" presStyleIdx="1" presStyleCnt="2"/>
      <dgm:spPr/>
      <dgm:t>
        <a:bodyPr/>
        <a:lstStyle/>
        <a:p>
          <a:endParaRPr lang="en-US"/>
        </a:p>
      </dgm:t>
    </dgm:pt>
    <dgm:pt modelId="{F618E781-B11E-4FCC-954A-1AFCC7A8A184}" type="pres">
      <dgm:prSet presAssocID="{BDEE8E7B-D6B7-45FB-8ECC-7DDF3D23E1D1}" presName="connTx" presStyleLbl="sibTrans2D1" presStyleIdx="1" presStyleCnt="2"/>
      <dgm:spPr/>
      <dgm:t>
        <a:bodyPr/>
        <a:lstStyle/>
        <a:p>
          <a:endParaRPr lang="en-US"/>
        </a:p>
      </dgm:t>
    </dgm:pt>
    <dgm:pt modelId="{4DCFE334-D97D-42D7-9DBE-91A353A4CCFE}" type="pres">
      <dgm:prSet presAssocID="{2DCDB58E-04E6-417E-B9C9-AD8716D3F406}" presName="composite" presStyleCnt="0"/>
      <dgm:spPr/>
    </dgm:pt>
    <dgm:pt modelId="{F1FD6EC2-2B2D-4873-BC31-5D7AAEC8136B}" type="pres">
      <dgm:prSet presAssocID="{2DCDB58E-04E6-417E-B9C9-AD8716D3F406}" presName="imagSh" presStyleLbl="bgImgPlace1" presStyleIdx="2" presStyleCnt="3" custScaleX="102638" custScaleY="86195" custLinFactNeighborY="-18991"/>
      <dgm:spPr>
        <a:blipFill rotWithShape="0">
          <a:blip xmlns:r="http://schemas.openxmlformats.org/officeDocument/2006/relationships" r:embed="rId3"/>
          <a:stretch>
            <a:fillRect/>
          </a:stretch>
        </a:blipFill>
      </dgm:spPr>
    </dgm:pt>
    <dgm:pt modelId="{BE2C8C9A-D0E0-4975-A1F7-DA07CA96C59C}" type="pres">
      <dgm:prSet presAssocID="{2DCDB58E-04E6-417E-B9C9-AD8716D3F406}" presName="txNode" presStyleLbl="node1" presStyleIdx="2" presStyleCnt="3" custScaleX="129936" custScaleY="127904" custLinFactNeighborX="-8842" custLinFactNeighborY="23431">
        <dgm:presLayoutVars>
          <dgm:bulletEnabled val="1"/>
        </dgm:presLayoutVars>
      </dgm:prSet>
      <dgm:spPr/>
      <dgm:t>
        <a:bodyPr/>
        <a:lstStyle/>
        <a:p>
          <a:endParaRPr lang="zh-CN" altLang="en-US"/>
        </a:p>
      </dgm:t>
    </dgm:pt>
  </dgm:ptLst>
  <dgm:cxnLst>
    <dgm:cxn modelId="{AC97FDA5-D08B-4481-8C50-C01563A6519A}" type="presOf" srcId="{0A07E82A-FBB6-4611-9F89-C9A7CE2231D4}" destId="{ECD96736-F4E7-4B62-9492-77564E1309ED}" srcOrd="0" destOrd="0" presId="urn:microsoft.com/office/officeart/2005/8/layout/hProcess10#3"/>
    <dgm:cxn modelId="{659F2667-BE4A-4034-A3A2-34CFE95FCD3F}" type="presOf" srcId="{BDEE8E7B-D6B7-45FB-8ECC-7DDF3D23E1D1}" destId="{2615D82A-76E7-43EA-BA7C-BC8B0B1132F3}" srcOrd="0" destOrd="0" presId="urn:microsoft.com/office/officeart/2005/8/layout/hProcess10#3"/>
    <dgm:cxn modelId="{46473D35-38B4-426C-84BB-DC91AFB0A5FD}" type="presOf" srcId="{BDEE8E7B-D6B7-45FB-8ECC-7DDF3D23E1D1}" destId="{F618E781-B11E-4FCC-954A-1AFCC7A8A184}" srcOrd="1" destOrd="0" presId="urn:microsoft.com/office/officeart/2005/8/layout/hProcess10#3"/>
    <dgm:cxn modelId="{D03784D6-74DE-43B6-AC29-79994CD38298}" srcId="{D4FE0B82-2EC9-469D-9EF9-414EC06327CE}" destId="{F10D7359-2728-4857-BF43-583CFCD1C714}" srcOrd="0" destOrd="0" parTransId="{E8F364A7-4C88-4662-B40C-EDC261F2FA2A}" sibTransId="{DE9A5DC8-6EB8-49EF-882C-88B786FAACDB}"/>
    <dgm:cxn modelId="{59419D9D-6C06-4F9C-85B8-265DCD482F2D}" srcId="{D4FE0B82-2EC9-469D-9EF9-414EC06327CE}" destId="{0A07E82A-FBB6-4611-9F89-C9A7CE2231D4}" srcOrd="1" destOrd="0" parTransId="{14FA7C31-1884-4BC8-99FB-845C1973B243}" sibTransId="{BDEE8E7B-D6B7-45FB-8ECC-7DDF3D23E1D1}"/>
    <dgm:cxn modelId="{561C7E5E-39CD-40ED-8E96-AC35F133E2CF}" type="presOf" srcId="{DE9A5DC8-6EB8-49EF-882C-88B786FAACDB}" destId="{2E07E6AE-C8C2-414C-9980-8EE1A8DD57D1}" srcOrd="0" destOrd="0" presId="urn:microsoft.com/office/officeart/2005/8/layout/hProcess10#3"/>
    <dgm:cxn modelId="{25F906CC-A390-40B4-83DB-757C45E2E0A7}" type="presOf" srcId="{F10D7359-2728-4857-BF43-583CFCD1C714}" destId="{1A2E2C7B-BD41-4635-9983-FD61B3FD19F3}" srcOrd="0" destOrd="0" presId="urn:microsoft.com/office/officeart/2005/8/layout/hProcess10#3"/>
    <dgm:cxn modelId="{29C22655-F0E2-4751-A004-CE244AAAEE26}" type="presOf" srcId="{2DCDB58E-04E6-417E-B9C9-AD8716D3F406}" destId="{BE2C8C9A-D0E0-4975-A1F7-DA07CA96C59C}" srcOrd="0" destOrd="0" presId="urn:microsoft.com/office/officeart/2005/8/layout/hProcess10#3"/>
    <dgm:cxn modelId="{0BC63172-D286-474D-BF90-02DAB7CEDC55}" srcId="{D4FE0B82-2EC9-469D-9EF9-414EC06327CE}" destId="{2DCDB58E-04E6-417E-B9C9-AD8716D3F406}" srcOrd="2" destOrd="0" parTransId="{D616FB83-B969-4C8F-8388-3944654DF554}" sibTransId="{3BEEF785-7B0C-4B9D-A761-A621685B9D74}"/>
    <dgm:cxn modelId="{72F0DC09-5F23-41A7-88DE-32723A8E2DD7}" type="presOf" srcId="{DE9A5DC8-6EB8-49EF-882C-88B786FAACDB}" destId="{62FE05D5-3E39-421F-B86A-9FC07C02A4CB}" srcOrd="1" destOrd="0" presId="urn:microsoft.com/office/officeart/2005/8/layout/hProcess10#3"/>
    <dgm:cxn modelId="{4DDF56D0-A3DB-4A71-BBE8-10D1810C9C79}" type="presOf" srcId="{D4FE0B82-2EC9-469D-9EF9-414EC06327CE}" destId="{DA2AC280-1FB9-4EB4-90BA-88528F35C706}" srcOrd="0" destOrd="0" presId="urn:microsoft.com/office/officeart/2005/8/layout/hProcess10#3"/>
    <dgm:cxn modelId="{DCEB07C4-49CF-49BA-A608-BBED613AD3B7}" type="presParOf" srcId="{DA2AC280-1FB9-4EB4-90BA-88528F35C706}" destId="{F7C66A35-9084-4663-AEEF-E36DCC9B3B9A}" srcOrd="0" destOrd="0" presId="urn:microsoft.com/office/officeart/2005/8/layout/hProcess10#3"/>
    <dgm:cxn modelId="{00CD2758-3EF0-4212-8CC6-014FE5478C1B}" type="presParOf" srcId="{F7C66A35-9084-4663-AEEF-E36DCC9B3B9A}" destId="{BE464528-71CD-484D-B31B-32026448AD45}" srcOrd="0" destOrd="0" presId="urn:microsoft.com/office/officeart/2005/8/layout/hProcess10#3"/>
    <dgm:cxn modelId="{190024AB-4D3A-4234-A1F3-1D327109E3AA}" type="presParOf" srcId="{F7C66A35-9084-4663-AEEF-E36DCC9B3B9A}" destId="{1A2E2C7B-BD41-4635-9983-FD61B3FD19F3}" srcOrd="1" destOrd="0" presId="urn:microsoft.com/office/officeart/2005/8/layout/hProcess10#3"/>
    <dgm:cxn modelId="{4C2EE1B6-8082-4F9E-9FB7-04D9CADA0EED}" type="presParOf" srcId="{DA2AC280-1FB9-4EB4-90BA-88528F35C706}" destId="{2E07E6AE-C8C2-414C-9980-8EE1A8DD57D1}" srcOrd="1" destOrd="0" presId="urn:microsoft.com/office/officeart/2005/8/layout/hProcess10#3"/>
    <dgm:cxn modelId="{202F70D7-8B44-4C4A-A5EE-72B69359E351}" type="presParOf" srcId="{2E07E6AE-C8C2-414C-9980-8EE1A8DD57D1}" destId="{62FE05D5-3E39-421F-B86A-9FC07C02A4CB}" srcOrd="0" destOrd="0" presId="urn:microsoft.com/office/officeart/2005/8/layout/hProcess10#3"/>
    <dgm:cxn modelId="{A68826E5-20CE-4B67-B5CB-9B5127A4418F}" type="presParOf" srcId="{DA2AC280-1FB9-4EB4-90BA-88528F35C706}" destId="{AF85E411-B18D-4B2B-A239-F580A7CD2425}" srcOrd="2" destOrd="0" presId="urn:microsoft.com/office/officeart/2005/8/layout/hProcess10#3"/>
    <dgm:cxn modelId="{0665C46E-0E82-4FEF-B062-C6AC6BC8DD80}" type="presParOf" srcId="{AF85E411-B18D-4B2B-A239-F580A7CD2425}" destId="{11DC437A-60B1-42CC-B408-06E7EA1EB46E}" srcOrd="0" destOrd="0" presId="urn:microsoft.com/office/officeart/2005/8/layout/hProcess10#3"/>
    <dgm:cxn modelId="{41AD2EC7-458B-4BA0-BCC9-B9E0E862B52D}" type="presParOf" srcId="{AF85E411-B18D-4B2B-A239-F580A7CD2425}" destId="{ECD96736-F4E7-4B62-9492-77564E1309ED}" srcOrd="1" destOrd="0" presId="urn:microsoft.com/office/officeart/2005/8/layout/hProcess10#3"/>
    <dgm:cxn modelId="{9D553F3F-33B0-4911-BE6B-5FD1FA4BAB2F}" type="presParOf" srcId="{DA2AC280-1FB9-4EB4-90BA-88528F35C706}" destId="{2615D82A-76E7-43EA-BA7C-BC8B0B1132F3}" srcOrd="3" destOrd="0" presId="urn:microsoft.com/office/officeart/2005/8/layout/hProcess10#3"/>
    <dgm:cxn modelId="{AAC4E377-D80C-47BF-8B12-53B6E6E486E0}" type="presParOf" srcId="{2615D82A-76E7-43EA-BA7C-BC8B0B1132F3}" destId="{F618E781-B11E-4FCC-954A-1AFCC7A8A184}" srcOrd="0" destOrd="0" presId="urn:microsoft.com/office/officeart/2005/8/layout/hProcess10#3"/>
    <dgm:cxn modelId="{FD27CE80-BBC2-4B72-A463-FFDDAF217B55}" type="presParOf" srcId="{DA2AC280-1FB9-4EB4-90BA-88528F35C706}" destId="{4DCFE334-D97D-42D7-9DBE-91A353A4CCFE}" srcOrd="4" destOrd="0" presId="urn:microsoft.com/office/officeart/2005/8/layout/hProcess10#3"/>
    <dgm:cxn modelId="{C0AB5058-D0EA-45AD-9AAE-6D2B22B7F1FC}" type="presParOf" srcId="{4DCFE334-D97D-42D7-9DBE-91A353A4CCFE}" destId="{F1FD6EC2-2B2D-4873-BC31-5D7AAEC8136B}" srcOrd="0" destOrd="0" presId="urn:microsoft.com/office/officeart/2005/8/layout/hProcess10#3"/>
    <dgm:cxn modelId="{5F77E8D5-4E65-4A01-BD6A-DC65287806F8}" type="presParOf" srcId="{4DCFE334-D97D-42D7-9DBE-91A353A4CCFE}" destId="{BE2C8C9A-D0E0-4975-A1F7-DA07CA96C59C}" srcOrd="1" destOrd="0" presId="urn:microsoft.com/office/officeart/2005/8/layout/hProcess10#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ACB463-69A3-48E1-804E-FC5BEC62839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1CD221DF-46A7-4078-97F4-CBFF662F31A5}">
      <dgm:prSet phldrT="[文本]" custT="1"/>
      <dgm:spPr>
        <a:solidFill>
          <a:srgbClr val="FF9999"/>
        </a:solidFill>
      </dgm:spPr>
      <dgm:t>
        <a:bodyPr/>
        <a:lstStyle/>
        <a:p>
          <a:r>
            <a:rPr lang="zh-CN" altLang="en-US" sz="2400" b="1" dirty="0" smtClean="0">
              <a:solidFill>
                <a:srgbClr val="FFFFFF"/>
              </a:solidFill>
              <a:latin typeface="+mj-ea"/>
              <a:ea typeface="+mj-ea"/>
            </a:rPr>
            <a:t>命题专家组</a:t>
          </a:r>
          <a:endParaRPr lang="en-US" altLang="zh-CN" sz="2400" b="1" dirty="0" smtClean="0">
            <a:solidFill>
              <a:srgbClr val="FFFFFF"/>
            </a:solidFill>
            <a:latin typeface="+mj-ea"/>
            <a:ea typeface="+mj-ea"/>
          </a:endParaRPr>
        </a:p>
      </dgm:t>
    </dgm:pt>
    <dgm:pt modelId="{595F231D-DF3E-4CD3-A725-C98975C15C44}" type="parTrans" cxnId="{BE0C309B-6A47-4D23-9F1F-9660FDBD8163}">
      <dgm:prSet/>
      <dgm:spPr/>
      <dgm:t>
        <a:bodyPr/>
        <a:lstStyle/>
        <a:p>
          <a:endParaRPr lang="zh-CN" altLang="en-US">
            <a:latin typeface="+mj-ea"/>
            <a:ea typeface="+mj-ea"/>
          </a:endParaRPr>
        </a:p>
      </dgm:t>
    </dgm:pt>
    <dgm:pt modelId="{215498F6-3172-4A36-A698-DE84EAED5149}" type="sibTrans" cxnId="{BE0C309B-6A47-4D23-9F1F-9660FDBD8163}">
      <dgm:prSet/>
      <dgm:spPr/>
      <dgm:t>
        <a:bodyPr/>
        <a:lstStyle/>
        <a:p>
          <a:endParaRPr lang="zh-CN" altLang="en-US">
            <a:latin typeface="+mj-ea"/>
            <a:ea typeface="+mj-ea"/>
          </a:endParaRPr>
        </a:p>
      </dgm:t>
    </dgm:pt>
    <dgm:pt modelId="{DF64592E-999F-48D0-B108-8642A4A1EF20}">
      <dgm:prSet phldrT="[文本]" custT="1"/>
      <dgm:spPr/>
      <dgm:t>
        <a:bodyPr/>
        <a:lstStyle/>
        <a:p>
          <a:r>
            <a:rPr lang="zh-CN" altLang="en-US" sz="1800" dirty="0" smtClean="0">
              <a:latin typeface="+mj-ea"/>
              <a:ea typeface="+mj-ea"/>
            </a:rPr>
            <a:t>按时、保质完成命题</a:t>
          </a:r>
          <a:r>
            <a:rPr lang="en-US" altLang="zh-CN" sz="1800" dirty="0" smtClean="0">
              <a:latin typeface="+mj-ea"/>
              <a:ea typeface="+mj-ea"/>
            </a:rPr>
            <a:t>(</a:t>
          </a:r>
          <a:r>
            <a:rPr lang="zh-CN" altLang="en-US" sz="1800" dirty="0" smtClean="0">
              <a:latin typeface="+mj-ea"/>
              <a:ea typeface="+mj-ea"/>
            </a:rPr>
            <a:t>样题</a:t>
          </a:r>
          <a:r>
            <a:rPr lang="en-US" altLang="zh-CN" sz="1800" dirty="0" smtClean="0">
              <a:latin typeface="+mj-ea"/>
              <a:ea typeface="+mj-ea"/>
            </a:rPr>
            <a:t>)</a:t>
          </a:r>
          <a:endParaRPr lang="zh-CN" altLang="en-US" sz="1800" dirty="0">
            <a:latin typeface="+mj-ea"/>
            <a:ea typeface="+mj-ea"/>
          </a:endParaRPr>
        </a:p>
      </dgm:t>
    </dgm:pt>
    <dgm:pt modelId="{6D40DD1C-C729-427B-8F24-2692CAE7A488}" type="parTrans" cxnId="{8BEDCBF3-8F7E-473B-AF8C-799DF593286F}">
      <dgm:prSet/>
      <dgm:spPr/>
      <dgm:t>
        <a:bodyPr/>
        <a:lstStyle/>
        <a:p>
          <a:endParaRPr lang="zh-CN" altLang="en-US">
            <a:latin typeface="+mj-ea"/>
            <a:ea typeface="+mj-ea"/>
          </a:endParaRPr>
        </a:p>
      </dgm:t>
    </dgm:pt>
    <dgm:pt modelId="{10C1E49E-91DE-4AA6-8344-503D8EE3DF79}" type="sibTrans" cxnId="{8BEDCBF3-8F7E-473B-AF8C-799DF593286F}">
      <dgm:prSet/>
      <dgm:spPr/>
      <dgm:t>
        <a:bodyPr/>
        <a:lstStyle/>
        <a:p>
          <a:endParaRPr lang="zh-CN" altLang="en-US">
            <a:latin typeface="+mj-ea"/>
            <a:ea typeface="+mj-ea"/>
          </a:endParaRPr>
        </a:p>
      </dgm:t>
    </dgm:pt>
    <dgm:pt modelId="{A1738B7E-4704-428F-A1C2-09D38460532B}">
      <dgm:prSet phldrT="[文本]" custT="1"/>
      <dgm:spPr/>
      <dgm:t>
        <a:bodyPr/>
        <a:lstStyle/>
        <a:p>
          <a:r>
            <a:rPr lang="zh-CN" altLang="en-US" sz="2400" b="1" dirty="0" smtClean="0">
              <a:latin typeface="+mj-ea"/>
              <a:ea typeface="+mj-ea"/>
            </a:rPr>
            <a:t>抽题人员</a:t>
          </a:r>
          <a:endParaRPr lang="zh-CN" altLang="en-US" sz="2400" b="1" dirty="0">
            <a:latin typeface="+mj-ea"/>
            <a:ea typeface="+mj-ea"/>
          </a:endParaRPr>
        </a:p>
      </dgm:t>
    </dgm:pt>
    <dgm:pt modelId="{4CFA5083-CB4B-4717-A090-632AD04D9590}" type="parTrans" cxnId="{977471D8-3E5D-4C49-97BA-A8EFA6B465A7}">
      <dgm:prSet/>
      <dgm:spPr/>
      <dgm:t>
        <a:bodyPr/>
        <a:lstStyle/>
        <a:p>
          <a:endParaRPr lang="zh-CN" altLang="en-US">
            <a:latin typeface="+mj-ea"/>
            <a:ea typeface="+mj-ea"/>
          </a:endParaRPr>
        </a:p>
      </dgm:t>
    </dgm:pt>
    <dgm:pt modelId="{0A3FE6F2-E68B-4FDC-9ED5-C2ED4E88CB43}" type="sibTrans" cxnId="{977471D8-3E5D-4C49-97BA-A8EFA6B465A7}">
      <dgm:prSet/>
      <dgm:spPr/>
      <dgm:t>
        <a:bodyPr/>
        <a:lstStyle/>
        <a:p>
          <a:endParaRPr lang="zh-CN" altLang="en-US">
            <a:latin typeface="+mj-ea"/>
            <a:ea typeface="+mj-ea"/>
          </a:endParaRPr>
        </a:p>
      </dgm:t>
    </dgm:pt>
    <dgm:pt modelId="{50C539D7-7BFA-45C8-AD5B-AB14617CA10C}">
      <dgm:prSet phldrT="[文本]" custT="1"/>
      <dgm:spPr/>
      <dgm:t>
        <a:bodyPr/>
        <a:lstStyle/>
        <a:p>
          <a:r>
            <a:rPr lang="zh-CN" altLang="en-US" sz="1800" dirty="0" smtClean="0">
              <a:latin typeface="+mj-ea"/>
              <a:ea typeface="+mj-ea"/>
            </a:rPr>
            <a:t>无题库赛项，官网提前公布样题</a:t>
          </a:r>
          <a:endParaRPr lang="zh-CN" altLang="en-US" sz="1800" dirty="0">
            <a:latin typeface="+mj-ea"/>
            <a:ea typeface="+mj-ea"/>
          </a:endParaRPr>
        </a:p>
      </dgm:t>
    </dgm:pt>
    <dgm:pt modelId="{E2994BA2-2942-4834-A742-66BDA2678E92}" type="parTrans" cxnId="{52BED6C3-2AA8-4711-AA9D-E037E3062BBB}">
      <dgm:prSet/>
      <dgm:spPr/>
      <dgm:t>
        <a:bodyPr/>
        <a:lstStyle/>
        <a:p>
          <a:endParaRPr lang="zh-CN" altLang="en-US">
            <a:latin typeface="+mj-ea"/>
            <a:ea typeface="+mj-ea"/>
          </a:endParaRPr>
        </a:p>
      </dgm:t>
    </dgm:pt>
    <dgm:pt modelId="{252935BB-A792-484A-B8FC-2E133361DB2A}" type="sibTrans" cxnId="{52BED6C3-2AA8-4711-AA9D-E037E3062BBB}">
      <dgm:prSet/>
      <dgm:spPr/>
      <dgm:t>
        <a:bodyPr/>
        <a:lstStyle/>
        <a:p>
          <a:endParaRPr lang="zh-CN" altLang="en-US">
            <a:latin typeface="+mj-ea"/>
            <a:ea typeface="+mj-ea"/>
          </a:endParaRPr>
        </a:p>
      </dgm:t>
    </dgm:pt>
    <dgm:pt modelId="{7D3C3F50-6AC3-4598-8865-1B63F973D490}">
      <dgm:prSet phldrT="[文本]" custT="1"/>
      <dgm:spPr/>
      <dgm:t>
        <a:bodyPr/>
        <a:lstStyle/>
        <a:p>
          <a:r>
            <a:rPr lang="zh-CN" altLang="en-US" sz="1800" dirty="0" smtClean="0">
              <a:latin typeface="+mj-ea"/>
              <a:ea typeface="+mj-ea"/>
            </a:rPr>
            <a:t>有题库赛项，抽题人员抽取</a:t>
          </a:r>
          <a:r>
            <a:rPr lang="zh-CN" altLang="en-US" sz="1800" dirty="0" smtClean="0">
              <a:solidFill>
                <a:srgbClr val="FF0000"/>
              </a:solidFill>
              <a:latin typeface="+mj-ea"/>
              <a:ea typeface="+mj-ea"/>
            </a:rPr>
            <a:t>正式赛题</a:t>
          </a:r>
          <a:r>
            <a:rPr lang="zh-CN" altLang="en-US" sz="1800" dirty="0" smtClean="0">
              <a:latin typeface="+mj-ea"/>
              <a:ea typeface="+mj-ea"/>
            </a:rPr>
            <a:t>和</a:t>
          </a:r>
          <a:r>
            <a:rPr lang="zh-CN" altLang="en-US" sz="1800" dirty="0" smtClean="0">
              <a:solidFill>
                <a:srgbClr val="FF0000"/>
              </a:solidFill>
              <a:latin typeface="+mj-ea"/>
              <a:ea typeface="+mj-ea"/>
            </a:rPr>
            <a:t>备用赛题</a:t>
          </a:r>
          <a:endParaRPr lang="zh-CN" altLang="en-US" sz="1800" dirty="0">
            <a:solidFill>
              <a:srgbClr val="FF0000"/>
            </a:solidFill>
            <a:latin typeface="+mj-ea"/>
            <a:ea typeface="+mj-ea"/>
          </a:endParaRPr>
        </a:p>
      </dgm:t>
    </dgm:pt>
    <dgm:pt modelId="{BEC4BBC9-6B55-4F64-A2E6-B59B17051A05}" type="parTrans" cxnId="{07A0BCA5-663D-4464-BC3B-91A72A9F30E6}">
      <dgm:prSet/>
      <dgm:spPr/>
      <dgm:t>
        <a:bodyPr/>
        <a:lstStyle/>
        <a:p>
          <a:endParaRPr lang="zh-CN" altLang="en-US">
            <a:latin typeface="+mj-ea"/>
            <a:ea typeface="+mj-ea"/>
          </a:endParaRPr>
        </a:p>
      </dgm:t>
    </dgm:pt>
    <dgm:pt modelId="{84AF67BA-EAD3-4B86-97A2-AE8BAF2B567E}" type="sibTrans" cxnId="{07A0BCA5-663D-4464-BC3B-91A72A9F30E6}">
      <dgm:prSet/>
      <dgm:spPr/>
      <dgm:t>
        <a:bodyPr/>
        <a:lstStyle/>
        <a:p>
          <a:endParaRPr lang="zh-CN" altLang="en-US">
            <a:latin typeface="+mj-ea"/>
            <a:ea typeface="+mj-ea"/>
          </a:endParaRPr>
        </a:p>
      </dgm:t>
    </dgm:pt>
    <dgm:pt modelId="{BB705B92-4F6E-4A17-8978-BBE967E8BF62}">
      <dgm:prSet phldrT="[文本]" custT="1"/>
      <dgm:spPr>
        <a:solidFill>
          <a:srgbClr val="FF9999"/>
        </a:solidFill>
      </dgm:spPr>
      <dgm:t>
        <a:bodyPr/>
        <a:lstStyle/>
        <a:p>
          <a:r>
            <a:rPr lang="zh-CN" altLang="en-US" sz="2400" b="1" dirty="0" smtClean="0">
              <a:solidFill>
                <a:srgbClr val="FFFFFF"/>
              </a:solidFill>
              <a:latin typeface="+mj-ea"/>
              <a:ea typeface="+mj-ea"/>
            </a:rPr>
            <a:t>审核专家</a:t>
          </a:r>
          <a:endParaRPr lang="zh-CN" altLang="en-US" sz="2400" b="1" dirty="0">
            <a:latin typeface="+mj-ea"/>
            <a:ea typeface="+mj-ea"/>
          </a:endParaRPr>
        </a:p>
      </dgm:t>
    </dgm:pt>
    <dgm:pt modelId="{D2771E07-3669-4856-8682-91554373D6FC}" type="parTrans" cxnId="{4E14C8CE-2C51-4987-A807-D5CC6F83FEA5}">
      <dgm:prSet/>
      <dgm:spPr/>
      <dgm:t>
        <a:bodyPr/>
        <a:lstStyle/>
        <a:p>
          <a:endParaRPr lang="zh-CN" altLang="en-US">
            <a:latin typeface="+mj-ea"/>
            <a:ea typeface="+mj-ea"/>
          </a:endParaRPr>
        </a:p>
      </dgm:t>
    </dgm:pt>
    <dgm:pt modelId="{E23FBFDD-FFAC-465B-9796-9CBE435095C2}" type="sibTrans" cxnId="{4E14C8CE-2C51-4987-A807-D5CC6F83FEA5}">
      <dgm:prSet/>
      <dgm:spPr/>
      <dgm:t>
        <a:bodyPr/>
        <a:lstStyle/>
        <a:p>
          <a:endParaRPr lang="zh-CN" altLang="en-US">
            <a:latin typeface="+mj-ea"/>
            <a:ea typeface="+mj-ea"/>
          </a:endParaRPr>
        </a:p>
      </dgm:t>
    </dgm:pt>
    <dgm:pt modelId="{0C60D614-0EF1-4F99-BF59-4EBC58BA1BD0}">
      <dgm:prSet phldrT="[文本]" custT="1"/>
      <dgm:spPr/>
      <dgm:t>
        <a:bodyPr/>
        <a:lstStyle/>
        <a:p>
          <a:r>
            <a:rPr lang="zh-CN" altLang="en-US" sz="1800" dirty="0" smtClean="0">
              <a:latin typeface="+mj-ea"/>
              <a:ea typeface="+mj-ea"/>
            </a:rPr>
            <a:t>审核赛题形式、内容、难易程度、评分标准</a:t>
          </a:r>
          <a:endParaRPr lang="zh-CN" altLang="en-US" sz="1800" dirty="0">
            <a:latin typeface="+mj-ea"/>
            <a:ea typeface="+mj-ea"/>
          </a:endParaRPr>
        </a:p>
      </dgm:t>
    </dgm:pt>
    <dgm:pt modelId="{827069C2-628D-4BB5-99E5-9EA548213246}" type="parTrans" cxnId="{37A1BD14-7F9D-4320-97BC-0C04588C42C1}">
      <dgm:prSet/>
      <dgm:spPr/>
      <dgm:t>
        <a:bodyPr/>
        <a:lstStyle/>
        <a:p>
          <a:endParaRPr lang="zh-CN" altLang="en-US">
            <a:latin typeface="+mj-ea"/>
            <a:ea typeface="+mj-ea"/>
          </a:endParaRPr>
        </a:p>
      </dgm:t>
    </dgm:pt>
    <dgm:pt modelId="{BCC4F438-270E-463B-81D6-B941A20CB005}" type="sibTrans" cxnId="{37A1BD14-7F9D-4320-97BC-0C04588C42C1}">
      <dgm:prSet/>
      <dgm:spPr/>
      <dgm:t>
        <a:bodyPr/>
        <a:lstStyle/>
        <a:p>
          <a:endParaRPr lang="zh-CN" altLang="en-US">
            <a:latin typeface="+mj-ea"/>
            <a:ea typeface="+mj-ea"/>
          </a:endParaRPr>
        </a:p>
      </dgm:t>
    </dgm:pt>
    <dgm:pt modelId="{60654AE1-E888-47EE-B358-CBDA83E10D40}">
      <dgm:prSet phldrT="[文本]" custT="1"/>
      <dgm:spPr/>
      <dgm:t>
        <a:bodyPr/>
        <a:lstStyle/>
        <a:p>
          <a:r>
            <a:rPr lang="zh-CN" altLang="en-US" sz="2400" b="1" dirty="0" smtClean="0">
              <a:solidFill>
                <a:schemeClr val="bg1"/>
              </a:solidFill>
              <a:latin typeface="+mj-ea"/>
              <a:ea typeface="+mj-ea"/>
            </a:rPr>
            <a:t>印刷人员</a:t>
          </a:r>
          <a:endParaRPr lang="zh-CN" altLang="en-US" sz="2400" b="1" dirty="0">
            <a:latin typeface="+mj-ea"/>
            <a:ea typeface="+mj-ea"/>
          </a:endParaRPr>
        </a:p>
      </dgm:t>
    </dgm:pt>
    <dgm:pt modelId="{860E6DDE-CA6C-4001-B5CE-F3359E55C364}" type="parTrans" cxnId="{47BC0D29-7DF0-41AD-9ABD-40E1A8BF19AB}">
      <dgm:prSet/>
      <dgm:spPr/>
      <dgm:t>
        <a:bodyPr/>
        <a:lstStyle/>
        <a:p>
          <a:endParaRPr lang="zh-CN" altLang="en-US">
            <a:latin typeface="+mj-ea"/>
            <a:ea typeface="+mj-ea"/>
          </a:endParaRPr>
        </a:p>
      </dgm:t>
    </dgm:pt>
    <dgm:pt modelId="{7ED827D0-900F-4B9F-AE62-EEFD5542EC6E}" type="sibTrans" cxnId="{47BC0D29-7DF0-41AD-9ABD-40E1A8BF19AB}">
      <dgm:prSet/>
      <dgm:spPr/>
      <dgm:t>
        <a:bodyPr/>
        <a:lstStyle/>
        <a:p>
          <a:endParaRPr lang="zh-CN" altLang="en-US">
            <a:latin typeface="+mj-ea"/>
            <a:ea typeface="+mj-ea"/>
          </a:endParaRPr>
        </a:p>
      </dgm:t>
    </dgm:pt>
    <dgm:pt modelId="{8FB1C9DA-2346-4343-89D0-6FE6D20EF55F}">
      <dgm:prSet phldrT="[文本]" custT="1"/>
      <dgm:spPr/>
      <dgm:t>
        <a:bodyPr/>
        <a:lstStyle/>
        <a:p>
          <a:r>
            <a:rPr lang="zh-CN" altLang="en-US" sz="2400" b="1" dirty="0" smtClean="0">
              <a:solidFill>
                <a:srgbClr val="FFFFFF"/>
              </a:solidFill>
              <a:latin typeface="+mj-ea"/>
              <a:ea typeface="+mj-ea"/>
            </a:rPr>
            <a:t>领取人员</a:t>
          </a:r>
          <a:endParaRPr lang="zh-CN" altLang="en-US" sz="2400" b="1" dirty="0">
            <a:latin typeface="+mj-ea"/>
            <a:ea typeface="+mj-ea"/>
          </a:endParaRPr>
        </a:p>
      </dgm:t>
    </dgm:pt>
    <dgm:pt modelId="{8602303B-A308-4346-909F-95707AC5AACD}" type="parTrans" cxnId="{25198AB2-28A6-470B-8A8C-E350677914A6}">
      <dgm:prSet/>
      <dgm:spPr/>
      <dgm:t>
        <a:bodyPr/>
        <a:lstStyle/>
        <a:p>
          <a:endParaRPr lang="zh-CN" altLang="en-US">
            <a:latin typeface="+mj-ea"/>
            <a:ea typeface="+mj-ea"/>
          </a:endParaRPr>
        </a:p>
      </dgm:t>
    </dgm:pt>
    <dgm:pt modelId="{46A66A06-FFDA-4B55-ACC3-C7F99CE377E1}" type="sibTrans" cxnId="{25198AB2-28A6-470B-8A8C-E350677914A6}">
      <dgm:prSet/>
      <dgm:spPr/>
      <dgm:t>
        <a:bodyPr/>
        <a:lstStyle/>
        <a:p>
          <a:endParaRPr lang="zh-CN" altLang="en-US">
            <a:latin typeface="+mj-ea"/>
            <a:ea typeface="+mj-ea"/>
          </a:endParaRPr>
        </a:p>
      </dgm:t>
    </dgm:pt>
    <dgm:pt modelId="{F5807A5D-D8E6-4947-A105-89F0CEB988C4}">
      <dgm:prSet phldrT="[文本]" custT="1"/>
      <dgm:spPr/>
      <dgm:t>
        <a:bodyPr/>
        <a:lstStyle/>
        <a:p>
          <a:r>
            <a:rPr lang="zh-CN" altLang="en-US" sz="2400" b="1" dirty="0" smtClean="0">
              <a:solidFill>
                <a:schemeClr val="bg1"/>
              </a:solidFill>
              <a:latin typeface="+mj-ea"/>
              <a:ea typeface="+mj-ea"/>
            </a:rPr>
            <a:t>回收、保管人员</a:t>
          </a:r>
          <a:endParaRPr lang="zh-CN" altLang="en-US" sz="2400" b="1" dirty="0">
            <a:latin typeface="+mj-ea"/>
            <a:ea typeface="+mj-ea"/>
          </a:endParaRPr>
        </a:p>
      </dgm:t>
    </dgm:pt>
    <dgm:pt modelId="{226F39ED-8E36-4F5B-A2B3-EF2B48D3D495}" type="parTrans" cxnId="{91B60D64-2BDF-491B-BE3A-21390A58149C}">
      <dgm:prSet/>
      <dgm:spPr/>
      <dgm:t>
        <a:bodyPr/>
        <a:lstStyle/>
        <a:p>
          <a:endParaRPr lang="zh-CN" altLang="en-US">
            <a:latin typeface="+mj-ea"/>
            <a:ea typeface="+mj-ea"/>
          </a:endParaRPr>
        </a:p>
      </dgm:t>
    </dgm:pt>
    <dgm:pt modelId="{3F2B8625-5FB8-4AF2-A36B-3FE0395C3838}" type="sibTrans" cxnId="{91B60D64-2BDF-491B-BE3A-21390A58149C}">
      <dgm:prSet/>
      <dgm:spPr/>
      <dgm:t>
        <a:bodyPr/>
        <a:lstStyle/>
        <a:p>
          <a:endParaRPr lang="zh-CN" altLang="en-US">
            <a:latin typeface="+mj-ea"/>
            <a:ea typeface="+mj-ea"/>
          </a:endParaRPr>
        </a:p>
      </dgm:t>
    </dgm:pt>
    <dgm:pt modelId="{0C5E7E42-0424-455A-9CA5-DBFA9A0AA5DB}">
      <dgm:prSet phldrT="[文本]" custT="1"/>
      <dgm:spPr/>
      <dgm:t>
        <a:bodyPr/>
        <a:lstStyle/>
        <a:p>
          <a:r>
            <a:rPr lang="zh-CN" altLang="en-US" sz="1800" dirty="0" smtClean="0">
              <a:latin typeface="+mj-ea"/>
              <a:ea typeface="+mj-ea"/>
            </a:rPr>
            <a:t>赛题印制、装订、密封</a:t>
          </a:r>
          <a:endParaRPr lang="zh-CN" altLang="en-US" sz="1800" dirty="0">
            <a:latin typeface="+mj-ea"/>
            <a:ea typeface="+mj-ea"/>
          </a:endParaRPr>
        </a:p>
      </dgm:t>
    </dgm:pt>
    <dgm:pt modelId="{96A39942-444E-46DA-A333-F19A94857BB4}" type="parTrans" cxnId="{4012F0B5-339D-4B23-9763-C5BB04462814}">
      <dgm:prSet/>
      <dgm:spPr/>
      <dgm:t>
        <a:bodyPr/>
        <a:lstStyle/>
        <a:p>
          <a:endParaRPr lang="zh-CN" altLang="en-US">
            <a:latin typeface="+mj-ea"/>
            <a:ea typeface="+mj-ea"/>
          </a:endParaRPr>
        </a:p>
      </dgm:t>
    </dgm:pt>
    <dgm:pt modelId="{61FB6EA3-CCEA-4D11-96B1-5B11810860D1}" type="sibTrans" cxnId="{4012F0B5-339D-4B23-9763-C5BB04462814}">
      <dgm:prSet/>
      <dgm:spPr/>
      <dgm:t>
        <a:bodyPr/>
        <a:lstStyle/>
        <a:p>
          <a:endParaRPr lang="zh-CN" altLang="en-US">
            <a:latin typeface="+mj-ea"/>
            <a:ea typeface="+mj-ea"/>
          </a:endParaRPr>
        </a:p>
      </dgm:t>
    </dgm:pt>
    <dgm:pt modelId="{AE299B2B-CD4B-46F9-92AB-3C26B955452B}">
      <dgm:prSet phldrT="[文本]" custT="1"/>
      <dgm:spPr/>
      <dgm:t>
        <a:bodyPr/>
        <a:lstStyle/>
        <a:p>
          <a:r>
            <a:rPr lang="zh-CN" altLang="en-US" sz="1800" dirty="0" smtClean="0">
              <a:latin typeface="+mj-ea"/>
              <a:ea typeface="+mj-ea"/>
            </a:rPr>
            <a:t>领取试卷，核对数量等信息（项目、类型、场次、数量），查验密封性，作移交记录</a:t>
          </a:r>
          <a:endParaRPr lang="zh-CN" altLang="en-US" sz="1800" dirty="0">
            <a:latin typeface="+mj-ea"/>
            <a:ea typeface="+mj-ea"/>
          </a:endParaRPr>
        </a:p>
      </dgm:t>
    </dgm:pt>
    <dgm:pt modelId="{F6398268-467C-475E-BA16-0C1955B58462}" type="parTrans" cxnId="{F6C063F1-BF3F-4D2A-9118-9C6879140C11}">
      <dgm:prSet/>
      <dgm:spPr/>
      <dgm:t>
        <a:bodyPr/>
        <a:lstStyle/>
        <a:p>
          <a:endParaRPr lang="zh-CN" altLang="en-US">
            <a:latin typeface="+mj-ea"/>
            <a:ea typeface="+mj-ea"/>
          </a:endParaRPr>
        </a:p>
      </dgm:t>
    </dgm:pt>
    <dgm:pt modelId="{186005D2-694B-42FE-B025-D4C1A6C515E1}" type="sibTrans" cxnId="{F6C063F1-BF3F-4D2A-9118-9C6879140C11}">
      <dgm:prSet/>
      <dgm:spPr/>
      <dgm:t>
        <a:bodyPr/>
        <a:lstStyle/>
        <a:p>
          <a:endParaRPr lang="zh-CN" altLang="en-US">
            <a:latin typeface="+mj-ea"/>
            <a:ea typeface="+mj-ea"/>
          </a:endParaRPr>
        </a:p>
      </dgm:t>
    </dgm:pt>
    <dgm:pt modelId="{650EA497-ED6A-4111-810F-6E7E8F57B7D9}">
      <dgm:prSet phldrT="[文本]" custT="1"/>
      <dgm:spPr/>
      <dgm:t>
        <a:bodyPr/>
        <a:lstStyle/>
        <a:p>
          <a:r>
            <a:rPr lang="zh-CN" altLang="en-US" sz="1800" dirty="0" smtClean="0">
              <a:latin typeface="+mj-ea"/>
              <a:ea typeface="+mj-ea"/>
            </a:rPr>
            <a:t>回收、核对、记录、装袋密封赛题及答卷并签字</a:t>
          </a:r>
          <a:endParaRPr lang="zh-CN" altLang="en-US" sz="1800" dirty="0">
            <a:latin typeface="+mj-ea"/>
            <a:ea typeface="+mj-ea"/>
          </a:endParaRPr>
        </a:p>
      </dgm:t>
    </dgm:pt>
    <dgm:pt modelId="{7FB81D44-4A7E-4AD1-B6D1-8C4D114943BE}" type="parTrans" cxnId="{10A14A58-58FC-4C6B-B1F5-CB76143217C7}">
      <dgm:prSet/>
      <dgm:spPr/>
      <dgm:t>
        <a:bodyPr/>
        <a:lstStyle/>
        <a:p>
          <a:endParaRPr lang="zh-CN" altLang="en-US">
            <a:latin typeface="+mj-ea"/>
            <a:ea typeface="+mj-ea"/>
          </a:endParaRPr>
        </a:p>
      </dgm:t>
    </dgm:pt>
    <dgm:pt modelId="{22BDAA83-D7F8-4482-93D1-6055B74FADDA}" type="sibTrans" cxnId="{10A14A58-58FC-4C6B-B1F5-CB76143217C7}">
      <dgm:prSet/>
      <dgm:spPr/>
      <dgm:t>
        <a:bodyPr/>
        <a:lstStyle/>
        <a:p>
          <a:endParaRPr lang="zh-CN" altLang="en-US">
            <a:latin typeface="+mj-ea"/>
            <a:ea typeface="+mj-ea"/>
          </a:endParaRPr>
        </a:p>
      </dgm:t>
    </dgm:pt>
    <dgm:pt modelId="{56BB1C73-372F-4A69-A72F-4999C02AD0F7}">
      <dgm:prSet phldrT="[文本]" custT="1"/>
      <dgm:spPr/>
      <dgm:t>
        <a:bodyPr/>
        <a:lstStyle/>
        <a:p>
          <a:r>
            <a:rPr lang="zh-CN" altLang="en-US" sz="1800" dirty="0" smtClean="0">
              <a:latin typeface="+mj-ea"/>
              <a:ea typeface="+mj-ea"/>
            </a:rPr>
            <a:t>审核赛题各模块配分、排版、卷面质量等</a:t>
          </a:r>
          <a:endParaRPr lang="zh-CN" altLang="en-US" sz="1800" dirty="0">
            <a:latin typeface="+mj-ea"/>
            <a:ea typeface="+mj-ea"/>
          </a:endParaRPr>
        </a:p>
      </dgm:t>
    </dgm:pt>
    <dgm:pt modelId="{20EFD986-9A04-47FC-9658-2B8C0DDA7425}" type="parTrans" cxnId="{DABEC12F-53C2-4467-BEBF-92A8769E74D2}">
      <dgm:prSet/>
      <dgm:spPr/>
      <dgm:t>
        <a:bodyPr/>
        <a:lstStyle/>
        <a:p>
          <a:endParaRPr lang="zh-CN" altLang="en-US">
            <a:latin typeface="+mj-ea"/>
            <a:ea typeface="+mj-ea"/>
          </a:endParaRPr>
        </a:p>
      </dgm:t>
    </dgm:pt>
    <dgm:pt modelId="{34E0A824-FC4C-4E65-A103-B787D71596C8}" type="sibTrans" cxnId="{DABEC12F-53C2-4467-BEBF-92A8769E74D2}">
      <dgm:prSet/>
      <dgm:spPr/>
      <dgm:t>
        <a:bodyPr/>
        <a:lstStyle/>
        <a:p>
          <a:endParaRPr lang="zh-CN" altLang="en-US">
            <a:latin typeface="+mj-ea"/>
            <a:ea typeface="+mj-ea"/>
          </a:endParaRPr>
        </a:p>
      </dgm:t>
    </dgm:pt>
    <dgm:pt modelId="{8976A4BA-8475-42C2-BAAB-46684C129B6A}">
      <dgm:prSet phldrT="[文本]" custT="1"/>
      <dgm:spPr/>
      <dgm:t>
        <a:bodyPr/>
        <a:lstStyle/>
        <a:p>
          <a:r>
            <a:rPr lang="zh-CN" altLang="en-US" sz="1800" dirty="0" smtClean="0">
              <a:latin typeface="+mj-ea"/>
              <a:ea typeface="+mj-ea"/>
            </a:rPr>
            <a:t>交由赛项承办单位封存</a:t>
          </a:r>
          <a:endParaRPr lang="zh-CN" altLang="en-US" sz="1800" dirty="0">
            <a:latin typeface="+mj-ea"/>
            <a:ea typeface="+mj-ea"/>
          </a:endParaRPr>
        </a:p>
      </dgm:t>
    </dgm:pt>
    <dgm:pt modelId="{EB1FDFE0-4563-440B-B4BD-E86098FBA69E}" type="parTrans" cxnId="{4592349A-BB4E-4144-B84E-0D0B7DF9F167}">
      <dgm:prSet/>
      <dgm:spPr/>
      <dgm:t>
        <a:bodyPr/>
        <a:lstStyle/>
        <a:p>
          <a:endParaRPr lang="zh-CN" altLang="en-US">
            <a:latin typeface="+mj-ea"/>
            <a:ea typeface="+mj-ea"/>
          </a:endParaRPr>
        </a:p>
      </dgm:t>
    </dgm:pt>
    <dgm:pt modelId="{680A9927-437A-4A37-A632-E175CDBBEB35}" type="sibTrans" cxnId="{4592349A-BB4E-4144-B84E-0D0B7DF9F167}">
      <dgm:prSet/>
      <dgm:spPr/>
      <dgm:t>
        <a:bodyPr/>
        <a:lstStyle/>
        <a:p>
          <a:endParaRPr lang="zh-CN" altLang="en-US">
            <a:latin typeface="+mj-ea"/>
            <a:ea typeface="+mj-ea"/>
          </a:endParaRPr>
        </a:p>
      </dgm:t>
    </dgm:pt>
    <dgm:pt modelId="{C6663ACC-6933-424A-809F-9CAEA4F35E14}">
      <dgm:prSet phldrT="[文本]" custT="1"/>
      <dgm:spPr/>
      <dgm:t>
        <a:bodyPr/>
        <a:lstStyle/>
        <a:p>
          <a:r>
            <a:rPr lang="zh-CN" altLang="en-US" sz="1800" dirty="0" smtClean="0">
              <a:latin typeface="+mj-ea"/>
              <a:ea typeface="+mj-ea"/>
            </a:rPr>
            <a:t>交由赛项执委会指定人员和保密室管理人员管理</a:t>
          </a:r>
          <a:endParaRPr lang="zh-CN" altLang="en-US" sz="1800" dirty="0">
            <a:latin typeface="+mj-ea"/>
            <a:ea typeface="+mj-ea"/>
          </a:endParaRPr>
        </a:p>
      </dgm:t>
    </dgm:pt>
    <dgm:pt modelId="{0E1BA0F9-5B98-4984-AB87-B31E54AE1208}" type="parTrans" cxnId="{698CDED3-6350-4E55-9E3A-5980BC4D222F}">
      <dgm:prSet/>
      <dgm:spPr/>
      <dgm:t>
        <a:bodyPr/>
        <a:lstStyle/>
        <a:p>
          <a:endParaRPr lang="zh-CN" altLang="en-US">
            <a:latin typeface="+mj-ea"/>
            <a:ea typeface="+mj-ea"/>
          </a:endParaRPr>
        </a:p>
      </dgm:t>
    </dgm:pt>
    <dgm:pt modelId="{4B595334-C4C8-48BE-A3E5-9DC865A07E08}" type="sibTrans" cxnId="{698CDED3-6350-4E55-9E3A-5980BC4D222F}">
      <dgm:prSet/>
      <dgm:spPr/>
      <dgm:t>
        <a:bodyPr/>
        <a:lstStyle/>
        <a:p>
          <a:endParaRPr lang="zh-CN" altLang="en-US">
            <a:latin typeface="+mj-ea"/>
            <a:ea typeface="+mj-ea"/>
          </a:endParaRPr>
        </a:p>
      </dgm:t>
    </dgm:pt>
    <dgm:pt modelId="{5BE9BD0A-C121-4376-A070-90FFEB761001}">
      <dgm:prSet phldrT="[文本]" custT="1"/>
      <dgm:spPr/>
      <dgm:t>
        <a:bodyPr/>
        <a:lstStyle/>
        <a:p>
          <a:r>
            <a:rPr lang="zh-CN" altLang="en-US" sz="1800" dirty="0" smtClean="0">
              <a:latin typeface="+mj-ea"/>
              <a:ea typeface="+mj-ea"/>
            </a:rPr>
            <a:t>制定赛题安全预案</a:t>
          </a:r>
          <a:endParaRPr lang="zh-CN" altLang="en-US" sz="1800" dirty="0">
            <a:latin typeface="+mj-ea"/>
            <a:ea typeface="+mj-ea"/>
          </a:endParaRPr>
        </a:p>
      </dgm:t>
    </dgm:pt>
    <dgm:pt modelId="{42BDA830-6BDC-4DEC-B19B-6C70BF1EEE33}" type="parTrans" cxnId="{BBAB472E-C8CE-4A00-BE58-5887D7297ECD}">
      <dgm:prSet/>
      <dgm:spPr/>
      <dgm:t>
        <a:bodyPr/>
        <a:lstStyle/>
        <a:p>
          <a:endParaRPr lang="zh-CN" altLang="en-US">
            <a:latin typeface="+mj-ea"/>
            <a:ea typeface="+mj-ea"/>
          </a:endParaRPr>
        </a:p>
      </dgm:t>
    </dgm:pt>
    <dgm:pt modelId="{1C6CCE63-590A-4D82-B623-28F43572666A}" type="sibTrans" cxnId="{BBAB472E-C8CE-4A00-BE58-5887D7297ECD}">
      <dgm:prSet/>
      <dgm:spPr/>
      <dgm:t>
        <a:bodyPr/>
        <a:lstStyle/>
        <a:p>
          <a:endParaRPr lang="zh-CN" altLang="en-US">
            <a:latin typeface="+mj-ea"/>
            <a:ea typeface="+mj-ea"/>
          </a:endParaRPr>
        </a:p>
      </dgm:t>
    </dgm:pt>
    <dgm:pt modelId="{4E3B4158-9E14-461B-84C2-1FC29E78F456}" type="pres">
      <dgm:prSet presAssocID="{19ACB463-69A3-48E1-804E-FC5BEC628397}" presName="Name0" presStyleCnt="0">
        <dgm:presLayoutVars>
          <dgm:dir/>
          <dgm:animLvl val="lvl"/>
          <dgm:resizeHandles val="exact"/>
        </dgm:presLayoutVars>
      </dgm:prSet>
      <dgm:spPr/>
      <dgm:t>
        <a:bodyPr/>
        <a:lstStyle/>
        <a:p>
          <a:endParaRPr lang="zh-CN" altLang="en-US"/>
        </a:p>
      </dgm:t>
    </dgm:pt>
    <dgm:pt modelId="{72EE1016-D5D6-4407-BC8C-D52A1A3114AA}" type="pres">
      <dgm:prSet presAssocID="{1CD221DF-46A7-4078-97F4-CBFF662F31A5}" presName="linNode" presStyleCnt="0"/>
      <dgm:spPr/>
    </dgm:pt>
    <dgm:pt modelId="{7D63DA4F-C65E-4E64-AC9B-C7EB70EEF10D}" type="pres">
      <dgm:prSet presAssocID="{1CD221DF-46A7-4078-97F4-CBFF662F31A5}" presName="parentText" presStyleLbl="node1" presStyleIdx="0" presStyleCnt="6" custScaleX="75974">
        <dgm:presLayoutVars>
          <dgm:chMax val="1"/>
          <dgm:bulletEnabled val="1"/>
        </dgm:presLayoutVars>
      </dgm:prSet>
      <dgm:spPr/>
      <dgm:t>
        <a:bodyPr/>
        <a:lstStyle/>
        <a:p>
          <a:endParaRPr lang="zh-CN" altLang="en-US"/>
        </a:p>
      </dgm:t>
    </dgm:pt>
    <dgm:pt modelId="{A4689C84-5687-4F78-80D3-CAB3DF914C63}" type="pres">
      <dgm:prSet presAssocID="{1CD221DF-46A7-4078-97F4-CBFF662F31A5}" presName="descendantText" presStyleLbl="alignAccFollowNode1" presStyleIdx="0" presStyleCnt="6">
        <dgm:presLayoutVars>
          <dgm:bulletEnabled val="1"/>
        </dgm:presLayoutVars>
      </dgm:prSet>
      <dgm:spPr/>
      <dgm:t>
        <a:bodyPr/>
        <a:lstStyle/>
        <a:p>
          <a:endParaRPr lang="zh-CN" altLang="en-US"/>
        </a:p>
      </dgm:t>
    </dgm:pt>
    <dgm:pt modelId="{D49B343A-4EC9-419F-BA82-83FBF7135FCA}" type="pres">
      <dgm:prSet presAssocID="{215498F6-3172-4A36-A698-DE84EAED5149}" presName="sp" presStyleCnt="0"/>
      <dgm:spPr/>
    </dgm:pt>
    <dgm:pt modelId="{7031AD9D-397A-43BE-99CD-1038D5F605F4}" type="pres">
      <dgm:prSet presAssocID="{A1738B7E-4704-428F-A1C2-09D38460532B}" presName="linNode" presStyleCnt="0"/>
      <dgm:spPr/>
    </dgm:pt>
    <dgm:pt modelId="{E5398BE9-9888-4D9D-842B-26239ED88357}" type="pres">
      <dgm:prSet presAssocID="{A1738B7E-4704-428F-A1C2-09D38460532B}" presName="parentText" presStyleLbl="node1" presStyleIdx="1" presStyleCnt="6" custScaleX="75974">
        <dgm:presLayoutVars>
          <dgm:chMax val="1"/>
          <dgm:bulletEnabled val="1"/>
        </dgm:presLayoutVars>
      </dgm:prSet>
      <dgm:spPr/>
      <dgm:t>
        <a:bodyPr/>
        <a:lstStyle/>
        <a:p>
          <a:endParaRPr lang="zh-CN" altLang="en-US"/>
        </a:p>
      </dgm:t>
    </dgm:pt>
    <dgm:pt modelId="{2FC23B28-3242-4007-AC18-07FAFD763B5E}" type="pres">
      <dgm:prSet presAssocID="{A1738B7E-4704-428F-A1C2-09D38460532B}" presName="descendantText" presStyleLbl="alignAccFollowNode1" presStyleIdx="1" presStyleCnt="6">
        <dgm:presLayoutVars>
          <dgm:bulletEnabled val="1"/>
        </dgm:presLayoutVars>
      </dgm:prSet>
      <dgm:spPr/>
      <dgm:t>
        <a:bodyPr/>
        <a:lstStyle/>
        <a:p>
          <a:endParaRPr lang="zh-CN" altLang="en-US"/>
        </a:p>
      </dgm:t>
    </dgm:pt>
    <dgm:pt modelId="{BDA4EA1E-FD25-4883-B6F0-75D434A31850}" type="pres">
      <dgm:prSet presAssocID="{0A3FE6F2-E68B-4FDC-9ED5-C2ED4E88CB43}" presName="sp" presStyleCnt="0"/>
      <dgm:spPr/>
    </dgm:pt>
    <dgm:pt modelId="{5045A7CB-477C-405C-99C9-11825C1512CC}" type="pres">
      <dgm:prSet presAssocID="{BB705B92-4F6E-4A17-8978-BBE967E8BF62}" presName="linNode" presStyleCnt="0"/>
      <dgm:spPr/>
    </dgm:pt>
    <dgm:pt modelId="{6156B497-0305-4144-8397-8F27ABC1A361}" type="pres">
      <dgm:prSet presAssocID="{BB705B92-4F6E-4A17-8978-BBE967E8BF62}" presName="parentText" presStyleLbl="node1" presStyleIdx="2" presStyleCnt="6" custScaleX="77133">
        <dgm:presLayoutVars>
          <dgm:chMax val="1"/>
          <dgm:bulletEnabled val="1"/>
        </dgm:presLayoutVars>
      </dgm:prSet>
      <dgm:spPr/>
      <dgm:t>
        <a:bodyPr/>
        <a:lstStyle/>
        <a:p>
          <a:endParaRPr lang="zh-CN" altLang="en-US"/>
        </a:p>
      </dgm:t>
    </dgm:pt>
    <dgm:pt modelId="{55B73087-E4AF-4A92-AB20-41FE886D0F6F}" type="pres">
      <dgm:prSet presAssocID="{BB705B92-4F6E-4A17-8978-BBE967E8BF62}" presName="descendantText" presStyleLbl="alignAccFollowNode1" presStyleIdx="2" presStyleCnt="6">
        <dgm:presLayoutVars>
          <dgm:bulletEnabled val="1"/>
        </dgm:presLayoutVars>
      </dgm:prSet>
      <dgm:spPr/>
      <dgm:t>
        <a:bodyPr/>
        <a:lstStyle/>
        <a:p>
          <a:endParaRPr lang="zh-CN" altLang="en-US"/>
        </a:p>
      </dgm:t>
    </dgm:pt>
    <dgm:pt modelId="{BC51312D-7FC1-439B-B72B-0E5F2F8EE618}" type="pres">
      <dgm:prSet presAssocID="{E23FBFDD-FFAC-465B-9796-9CBE435095C2}" presName="sp" presStyleCnt="0"/>
      <dgm:spPr/>
    </dgm:pt>
    <dgm:pt modelId="{7AF014D4-14D7-4198-B2F9-6815CFEA0E30}" type="pres">
      <dgm:prSet presAssocID="{60654AE1-E888-47EE-B358-CBDA83E10D40}" presName="linNode" presStyleCnt="0"/>
      <dgm:spPr/>
    </dgm:pt>
    <dgm:pt modelId="{637B4508-7078-4B63-B987-6633955D8B73}" type="pres">
      <dgm:prSet presAssocID="{60654AE1-E888-47EE-B358-CBDA83E10D40}" presName="parentText" presStyleLbl="node1" presStyleIdx="3" presStyleCnt="6" custScaleX="77133">
        <dgm:presLayoutVars>
          <dgm:chMax val="1"/>
          <dgm:bulletEnabled val="1"/>
        </dgm:presLayoutVars>
      </dgm:prSet>
      <dgm:spPr/>
      <dgm:t>
        <a:bodyPr/>
        <a:lstStyle/>
        <a:p>
          <a:endParaRPr lang="zh-CN" altLang="en-US"/>
        </a:p>
      </dgm:t>
    </dgm:pt>
    <dgm:pt modelId="{83B35D61-B4B6-45C2-A933-EFD264D843F0}" type="pres">
      <dgm:prSet presAssocID="{60654AE1-E888-47EE-B358-CBDA83E10D40}" presName="descendantText" presStyleLbl="alignAccFollowNode1" presStyleIdx="3" presStyleCnt="6">
        <dgm:presLayoutVars>
          <dgm:bulletEnabled val="1"/>
        </dgm:presLayoutVars>
      </dgm:prSet>
      <dgm:spPr/>
      <dgm:t>
        <a:bodyPr/>
        <a:lstStyle/>
        <a:p>
          <a:endParaRPr lang="zh-CN" altLang="en-US"/>
        </a:p>
      </dgm:t>
    </dgm:pt>
    <dgm:pt modelId="{8148108A-7DC9-4656-AE2F-BA16C47515E6}" type="pres">
      <dgm:prSet presAssocID="{7ED827D0-900F-4B9F-AE62-EEFD5542EC6E}" presName="sp" presStyleCnt="0"/>
      <dgm:spPr/>
    </dgm:pt>
    <dgm:pt modelId="{C8BBE794-C7E6-4BB5-9D3C-D36669388095}" type="pres">
      <dgm:prSet presAssocID="{8FB1C9DA-2346-4343-89D0-6FE6D20EF55F}" presName="linNode" presStyleCnt="0"/>
      <dgm:spPr/>
    </dgm:pt>
    <dgm:pt modelId="{8B60C019-4D87-4057-9FC6-5120E69BB9FC}" type="pres">
      <dgm:prSet presAssocID="{8FB1C9DA-2346-4343-89D0-6FE6D20EF55F}" presName="parentText" presStyleLbl="node1" presStyleIdx="4" presStyleCnt="6" custScaleX="77133">
        <dgm:presLayoutVars>
          <dgm:chMax val="1"/>
          <dgm:bulletEnabled val="1"/>
        </dgm:presLayoutVars>
      </dgm:prSet>
      <dgm:spPr/>
      <dgm:t>
        <a:bodyPr/>
        <a:lstStyle/>
        <a:p>
          <a:endParaRPr lang="zh-CN" altLang="en-US"/>
        </a:p>
      </dgm:t>
    </dgm:pt>
    <dgm:pt modelId="{93EF0E34-0783-45F5-A4D2-28A7618C6CFA}" type="pres">
      <dgm:prSet presAssocID="{8FB1C9DA-2346-4343-89D0-6FE6D20EF55F}" presName="descendantText" presStyleLbl="alignAccFollowNode1" presStyleIdx="4" presStyleCnt="6">
        <dgm:presLayoutVars>
          <dgm:bulletEnabled val="1"/>
        </dgm:presLayoutVars>
      </dgm:prSet>
      <dgm:spPr/>
      <dgm:t>
        <a:bodyPr/>
        <a:lstStyle/>
        <a:p>
          <a:endParaRPr lang="zh-CN" altLang="en-US"/>
        </a:p>
      </dgm:t>
    </dgm:pt>
    <dgm:pt modelId="{37E9714F-3864-4439-A84E-BC35BEE3E3C4}" type="pres">
      <dgm:prSet presAssocID="{46A66A06-FFDA-4B55-ACC3-C7F99CE377E1}" presName="sp" presStyleCnt="0"/>
      <dgm:spPr/>
    </dgm:pt>
    <dgm:pt modelId="{897D4C34-A19D-48B4-A033-91FCAECD0AF1}" type="pres">
      <dgm:prSet presAssocID="{F5807A5D-D8E6-4947-A105-89F0CEB988C4}" presName="linNode" presStyleCnt="0"/>
      <dgm:spPr/>
    </dgm:pt>
    <dgm:pt modelId="{E641373F-52A5-4387-9836-F0E376C02A94}" type="pres">
      <dgm:prSet presAssocID="{F5807A5D-D8E6-4947-A105-89F0CEB988C4}" presName="parentText" presStyleLbl="node1" presStyleIdx="5" presStyleCnt="6" custScaleX="77134">
        <dgm:presLayoutVars>
          <dgm:chMax val="1"/>
          <dgm:bulletEnabled val="1"/>
        </dgm:presLayoutVars>
      </dgm:prSet>
      <dgm:spPr/>
      <dgm:t>
        <a:bodyPr/>
        <a:lstStyle/>
        <a:p>
          <a:endParaRPr lang="zh-CN" altLang="en-US"/>
        </a:p>
      </dgm:t>
    </dgm:pt>
    <dgm:pt modelId="{59A247DE-94F1-436B-8D65-0CFF903EBC23}" type="pres">
      <dgm:prSet presAssocID="{F5807A5D-D8E6-4947-A105-89F0CEB988C4}" presName="descendantText" presStyleLbl="alignAccFollowNode1" presStyleIdx="5" presStyleCnt="6">
        <dgm:presLayoutVars>
          <dgm:bulletEnabled val="1"/>
        </dgm:presLayoutVars>
      </dgm:prSet>
      <dgm:spPr/>
      <dgm:t>
        <a:bodyPr/>
        <a:lstStyle/>
        <a:p>
          <a:endParaRPr lang="zh-CN" altLang="en-US"/>
        </a:p>
      </dgm:t>
    </dgm:pt>
  </dgm:ptLst>
  <dgm:cxnLst>
    <dgm:cxn modelId="{4592349A-BB4E-4144-B84E-0D0B7DF9F167}" srcId="{F5807A5D-D8E6-4947-A105-89F0CEB988C4}" destId="{8976A4BA-8475-42C2-BAAB-46684C129B6A}" srcOrd="1" destOrd="0" parTransId="{EB1FDFE0-4563-440B-B4BD-E86098FBA69E}" sibTransId="{680A9927-437A-4A37-A632-E175CDBBEB35}"/>
    <dgm:cxn modelId="{91B60D64-2BDF-491B-BE3A-21390A58149C}" srcId="{19ACB463-69A3-48E1-804E-FC5BEC628397}" destId="{F5807A5D-D8E6-4947-A105-89F0CEB988C4}" srcOrd="5" destOrd="0" parTransId="{226F39ED-8E36-4F5B-A2B3-EF2B48D3D495}" sibTransId="{3F2B8625-5FB8-4AF2-A36B-3FE0395C3838}"/>
    <dgm:cxn modelId="{566A9234-19A0-4D76-95E8-BD9BA40B53B4}" type="presOf" srcId="{7D3C3F50-6AC3-4598-8865-1B63F973D490}" destId="{2FC23B28-3242-4007-AC18-07FAFD763B5E}" srcOrd="0" destOrd="1" presId="urn:microsoft.com/office/officeart/2005/8/layout/vList5"/>
    <dgm:cxn modelId="{BBAB472E-C8CE-4A00-BE58-5887D7297ECD}" srcId="{1CD221DF-46A7-4078-97F4-CBFF662F31A5}" destId="{5BE9BD0A-C121-4376-A070-90FFEB761001}" srcOrd="1" destOrd="0" parTransId="{42BDA830-6BDC-4DEC-B19B-6C70BF1EEE33}" sibTransId="{1C6CCE63-590A-4D82-B623-28F43572666A}"/>
    <dgm:cxn modelId="{9E796D7D-FF0C-483D-8D31-E1D69133051D}" type="presOf" srcId="{DF64592E-999F-48D0-B108-8642A4A1EF20}" destId="{A4689C84-5687-4F78-80D3-CAB3DF914C63}" srcOrd="0" destOrd="0" presId="urn:microsoft.com/office/officeart/2005/8/layout/vList5"/>
    <dgm:cxn modelId="{4E14C8CE-2C51-4987-A807-D5CC6F83FEA5}" srcId="{19ACB463-69A3-48E1-804E-FC5BEC628397}" destId="{BB705B92-4F6E-4A17-8978-BBE967E8BF62}" srcOrd="2" destOrd="0" parTransId="{D2771E07-3669-4856-8682-91554373D6FC}" sibTransId="{E23FBFDD-FFAC-465B-9796-9CBE435095C2}"/>
    <dgm:cxn modelId="{87155D0A-2A35-4A6E-A145-05D960F95005}" type="presOf" srcId="{0C5E7E42-0424-455A-9CA5-DBFA9A0AA5DB}" destId="{83B35D61-B4B6-45C2-A933-EFD264D843F0}" srcOrd="0" destOrd="0" presId="urn:microsoft.com/office/officeart/2005/8/layout/vList5"/>
    <dgm:cxn modelId="{8BEDCBF3-8F7E-473B-AF8C-799DF593286F}" srcId="{1CD221DF-46A7-4078-97F4-CBFF662F31A5}" destId="{DF64592E-999F-48D0-B108-8642A4A1EF20}" srcOrd="0" destOrd="0" parTransId="{6D40DD1C-C729-427B-8F24-2692CAE7A488}" sibTransId="{10C1E49E-91DE-4AA6-8344-503D8EE3DF79}"/>
    <dgm:cxn modelId="{F8D32F25-488B-4B50-A68B-686093BFA6A2}" type="presOf" srcId="{56BB1C73-372F-4A69-A72F-4999C02AD0F7}" destId="{55B73087-E4AF-4A92-AB20-41FE886D0F6F}" srcOrd="0" destOrd="1" presId="urn:microsoft.com/office/officeart/2005/8/layout/vList5"/>
    <dgm:cxn modelId="{FDECE16E-B4F1-4F15-AE8F-9C5FD50E5854}" type="presOf" srcId="{F5807A5D-D8E6-4947-A105-89F0CEB988C4}" destId="{E641373F-52A5-4387-9836-F0E376C02A94}" srcOrd="0" destOrd="0" presId="urn:microsoft.com/office/officeart/2005/8/layout/vList5"/>
    <dgm:cxn modelId="{25198AB2-28A6-470B-8A8C-E350677914A6}" srcId="{19ACB463-69A3-48E1-804E-FC5BEC628397}" destId="{8FB1C9DA-2346-4343-89D0-6FE6D20EF55F}" srcOrd="4" destOrd="0" parTransId="{8602303B-A308-4346-909F-95707AC5AACD}" sibTransId="{46A66A06-FFDA-4B55-ACC3-C7F99CE377E1}"/>
    <dgm:cxn modelId="{F6C063F1-BF3F-4D2A-9118-9C6879140C11}" srcId="{8FB1C9DA-2346-4343-89D0-6FE6D20EF55F}" destId="{AE299B2B-CD4B-46F9-92AB-3C26B955452B}" srcOrd="0" destOrd="0" parTransId="{F6398268-467C-475E-BA16-0C1955B58462}" sibTransId="{186005D2-694B-42FE-B025-D4C1A6C515E1}"/>
    <dgm:cxn modelId="{698CDED3-6350-4E55-9E3A-5980BC4D222F}" srcId="{60654AE1-E888-47EE-B358-CBDA83E10D40}" destId="{C6663ACC-6933-424A-809F-9CAEA4F35E14}" srcOrd="1" destOrd="0" parTransId="{0E1BA0F9-5B98-4984-AB87-B31E54AE1208}" sibTransId="{4B595334-C4C8-48BE-A3E5-9DC865A07E08}"/>
    <dgm:cxn modelId="{CB25C80E-2B07-4449-A7A7-DDFEF4FF1096}" type="presOf" srcId="{5BE9BD0A-C121-4376-A070-90FFEB761001}" destId="{A4689C84-5687-4F78-80D3-CAB3DF914C63}" srcOrd="0" destOrd="1" presId="urn:microsoft.com/office/officeart/2005/8/layout/vList5"/>
    <dgm:cxn modelId="{30296E5D-4F70-45A7-9E63-11E89D6D603B}" type="presOf" srcId="{19ACB463-69A3-48E1-804E-FC5BEC628397}" destId="{4E3B4158-9E14-461B-84C2-1FC29E78F456}" srcOrd="0" destOrd="0" presId="urn:microsoft.com/office/officeart/2005/8/layout/vList5"/>
    <dgm:cxn modelId="{1E8598C6-CA73-4C31-BA1A-4B4F8B9731B9}" type="presOf" srcId="{A1738B7E-4704-428F-A1C2-09D38460532B}" destId="{E5398BE9-9888-4D9D-842B-26239ED88357}" srcOrd="0" destOrd="0" presId="urn:microsoft.com/office/officeart/2005/8/layout/vList5"/>
    <dgm:cxn modelId="{CA5036AA-A766-40AA-85D9-250B21E8B972}" type="presOf" srcId="{8976A4BA-8475-42C2-BAAB-46684C129B6A}" destId="{59A247DE-94F1-436B-8D65-0CFF903EBC23}" srcOrd="0" destOrd="1" presId="urn:microsoft.com/office/officeart/2005/8/layout/vList5"/>
    <dgm:cxn modelId="{07A0BCA5-663D-4464-BC3B-91A72A9F30E6}" srcId="{A1738B7E-4704-428F-A1C2-09D38460532B}" destId="{7D3C3F50-6AC3-4598-8865-1B63F973D490}" srcOrd="1" destOrd="0" parTransId="{BEC4BBC9-6B55-4F64-A2E6-B59B17051A05}" sibTransId="{84AF67BA-EAD3-4B86-97A2-AE8BAF2B567E}"/>
    <dgm:cxn modelId="{4012F0B5-339D-4B23-9763-C5BB04462814}" srcId="{60654AE1-E888-47EE-B358-CBDA83E10D40}" destId="{0C5E7E42-0424-455A-9CA5-DBFA9A0AA5DB}" srcOrd="0" destOrd="0" parTransId="{96A39942-444E-46DA-A333-F19A94857BB4}" sibTransId="{61FB6EA3-CCEA-4D11-96B1-5B11810860D1}"/>
    <dgm:cxn modelId="{B243F436-3D38-4B0A-94F1-A4BA130A3426}" type="presOf" srcId="{AE299B2B-CD4B-46F9-92AB-3C26B955452B}" destId="{93EF0E34-0783-45F5-A4D2-28A7618C6CFA}" srcOrd="0" destOrd="0" presId="urn:microsoft.com/office/officeart/2005/8/layout/vList5"/>
    <dgm:cxn modelId="{9B24888A-5C4B-48A9-9FBB-202016B37BA8}" type="presOf" srcId="{C6663ACC-6933-424A-809F-9CAEA4F35E14}" destId="{83B35D61-B4B6-45C2-A933-EFD264D843F0}" srcOrd="0" destOrd="1" presId="urn:microsoft.com/office/officeart/2005/8/layout/vList5"/>
    <dgm:cxn modelId="{37A1BD14-7F9D-4320-97BC-0C04588C42C1}" srcId="{BB705B92-4F6E-4A17-8978-BBE967E8BF62}" destId="{0C60D614-0EF1-4F99-BF59-4EBC58BA1BD0}" srcOrd="0" destOrd="0" parTransId="{827069C2-628D-4BB5-99E5-9EA548213246}" sibTransId="{BCC4F438-270E-463B-81D6-B941A20CB005}"/>
    <dgm:cxn modelId="{10A14A58-58FC-4C6B-B1F5-CB76143217C7}" srcId="{F5807A5D-D8E6-4947-A105-89F0CEB988C4}" destId="{650EA497-ED6A-4111-810F-6E7E8F57B7D9}" srcOrd="0" destOrd="0" parTransId="{7FB81D44-4A7E-4AD1-B6D1-8C4D114943BE}" sibTransId="{22BDAA83-D7F8-4482-93D1-6055B74FADDA}"/>
    <dgm:cxn modelId="{52BED6C3-2AA8-4711-AA9D-E037E3062BBB}" srcId="{A1738B7E-4704-428F-A1C2-09D38460532B}" destId="{50C539D7-7BFA-45C8-AD5B-AB14617CA10C}" srcOrd="0" destOrd="0" parTransId="{E2994BA2-2942-4834-A742-66BDA2678E92}" sibTransId="{252935BB-A792-484A-B8FC-2E133361DB2A}"/>
    <dgm:cxn modelId="{83B8BE7B-ABF4-4752-8BB1-862409217AB4}" type="presOf" srcId="{1CD221DF-46A7-4078-97F4-CBFF662F31A5}" destId="{7D63DA4F-C65E-4E64-AC9B-C7EB70EEF10D}" srcOrd="0" destOrd="0" presId="urn:microsoft.com/office/officeart/2005/8/layout/vList5"/>
    <dgm:cxn modelId="{DABEC12F-53C2-4467-BEBF-92A8769E74D2}" srcId="{BB705B92-4F6E-4A17-8978-BBE967E8BF62}" destId="{56BB1C73-372F-4A69-A72F-4999C02AD0F7}" srcOrd="1" destOrd="0" parTransId="{20EFD986-9A04-47FC-9658-2B8C0DDA7425}" sibTransId="{34E0A824-FC4C-4E65-A103-B787D71596C8}"/>
    <dgm:cxn modelId="{47BC0D29-7DF0-41AD-9ABD-40E1A8BF19AB}" srcId="{19ACB463-69A3-48E1-804E-FC5BEC628397}" destId="{60654AE1-E888-47EE-B358-CBDA83E10D40}" srcOrd="3" destOrd="0" parTransId="{860E6DDE-CA6C-4001-B5CE-F3359E55C364}" sibTransId="{7ED827D0-900F-4B9F-AE62-EEFD5542EC6E}"/>
    <dgm:cxn modelId="{38F566B1-7C74-4A04-9218-B84098640463}" type="presOf" srcId="{BB705B92-4F6E-4A17-8978-BBE967E8BF62}" destId="{6156B497-0305-4144-8397-8F27ABC1A361}" srcOrd="0" destOrd="0" presId="urn:microsoft.com/office/officeart/2005/8/layout/vList5"/>
    <dgm:cxn modelId="{11A4CD8E-A76B-416C-B2BB-C53A85F0881F}" type="presOf" srcId="{650EA497-ED6A-4111-810F-6E7E8F57B7D9}" destId="{59A247DE-94F1-436B-8D65-0CFF903EBC23}" srcOrd="0" destOrd="0" presId="urn:microsoft.com/office/officeart/2005/8/layout/vList5"/>
    <dgm:cxn modelId="{26E5F266-23C4-4134-B599-16182A6F20DC}" type="presOf" srcId="{8FB1C9DA-2346-4343-89D0-6FE6D20EF55F}" destId="{8B60C019-4D87-4057-9FC6-5120E69BB9FC}" srcOrd="0" destOrd="0" presId="urn:microsoft.com/office/officeart/2005/8/layout/vList5"/>
    <dgm:cxn modelId="{74D192D5-6D5C-4E4A-8FAE-5692D25B84F4}" type="presOf" srcId="{50C539D7-7BFA-45C8-AD5B-AB14617CA10C}" destId="{2FC23B28-3242-4007-AC18-07FAFD763B5E}" srcOrd="0" destOrd="0" presId="urn:microsoft.com/office/officeart/2005/8/layout/vList5"/>
    <dgm:cxn modelId="{257BF3D9-4F25-45E9-B152-0527A5E90D62}" type="presOf" srcId="{60654AE1-E888-47EE-B358-CBDA83E10D40}" destId="{637B4508-7078-4B63-B987-6633955D8B73}" srcOrd="0" destOrd="0" presId="urn:microsoft.com/office/officeart/2005/8/layout/vList5"/>
    <dgm:cxn modelId="{9710664F-D900-4986-8BE6-2CB105081596}" type="presOf" srcId="{0C60D614-0EF1-4F99-BF59-4EBC58BA1BD0}" destId="{55B73087-E4AF-4A92-AB20-41FE886D0F6F}" srcOrd="0" destOrd="0" presId="urn:microsoft.com/office/officeart/2005/8/layout/vList5"/>
    <dgm:cxn modelId="{BE0C309B-6A47-4D23-9F1F-9660FDBD8163}" srcId="{19ACB463-69A3-48E1-804E-FC5BEC628397}" destId="{1CD221DF-46A7-4078-97F4-CBFF662F31A5}" srcOrd="0" destOrd="0" parTransId="{595F231D-DF3E-4CD3-A725-C98975C15C44}" sibTransId="{215498F6-3172-4A36-A698-DE84EAED5149}"/>
    <dgm:cxn modelId="{977471D8-3E5D-4C49-97BA-A8EFA6B465A7}" srcId="{19ACB463-69A3-48E1-804E-FC5BEC628397}" destId="{A1738B7E-4704-428F-A1C2-09D38460532B}" srcOrd="1" destOrd="0" parTransId="{4CFA5083-CB4B-4717-A090-632AD04D9590}" sibTransId="{0A3FE6F2-E68B-4FDC-9ED5-C2ED4E88CB43}"/>
    <dgm:cxn modelId="{B075DE60-7BDB-42A1-BCE6-19EC49F9896C}" type="presParOf" srcId="{4E3B4158-9E14-461B-84C2-1FC29E78F456}" destId="{72EE1016-D5D6-4407-BC8C-D52A1A3114AA}" srcOrd="0" destOrd="0" presId="urn:microsoft.com/office/officeart/2005/8/layout/vList5"/>
    <dgm:cxn modelId="{62794FCA-D43C-4828-BC22-07B740270895}" type="presParOf" srcId="{72EE1016-D5D6-4407-BC8C-D52A1A3114AA}" destId="{7D63DA4F-C65E-4E64-AC9B-C7EB70EEF10D}" srcOrd="0" destOrd="0" presId="urn:microsoft.com/office/officeart/2005/8/layout/vList5"/>
    <dgm:cxn modelId="{A7B5B020-3DE5-41E3-B8B3-61403C09C8B6}" type="presParOf" srcId="{72EE1016-D5D6-4407-BC8C-D52A1A3114AA}" destId="{A4689C84-5687-4F78-80D3-CAB3DF914C63}" srcOrd="1" destOrd="0" presId="urn:microsoft.com/office/officeart/2005/8/layout/vList5"/>
    <dgm:cxn modelId="{43F49174-CA48-4A10-9350-B3D307ECDE9A}" type="presParOf" srcId="{4E3B4158-9E14-461B-84C2-1FC29E78F456}" destId="{D49B343A-4EC9-419F-BA82-83FBF7135FCA}" srcOrd="1" destOrd="0" presId="urn:microsoft.com/office/officeart/2005/8/layout/vList5"/>
    <dgm:cxn modelId="{286CC0C8-2E65-4F3F-8656-BCD46D0CD1B2}" type="presParOf" srcId="{4E3B4158-9E14-461B-84C2-1FC29E78F456}" destId="{7031AD9D-397A-43BE-99CD-1038D5F605F4}" srcOrd="2" destOrd="0" presId="urn:microsoft.com/office/officeart/2005/8/layout/vList5"/>
    <dgm:cxn modelId="{ED3D977B-457F-4D3A-8204-31790DDD0DF5}" type="presParOf" srcId="{7031AD9D-397A-43BE-99CD-1038D5F605F4}" destId="{E5398BE9-9888-4D9D-842B-26239ED88357}" srcOrd="0" destOrd="0" presId="urn:microsoft.com/office/officeart/2005/8/layout/vList5"/>
    <dgm:cxn modelId="{CE8BDCA8-0EAC-426F-8904-AAE0BCAFC85D}" type="presParOf" srcId="{7031AD9D-397A-43BE-99CD-1038D5F605F4}" destId="{2FC23B28-3242-4007-AC18-07FAFD763B5E}" srcOrd="1" destOrd="0" presId="urn:microsoft.com/office/officeart/2005/8/layout/vList5"/>
    <dgm:cxn modelId="{A07DB32D-2B8F-47C3-BB1B-F69108EC3C1D}" type="presParOf" srcId="{4E3B4158-9E14-461B-84C2-1FC29E78F456}" destId="{BDA4EA1E-FD25-4883-B6F0-75D434A31850}" srcOrd="3" destOrd="0" presId="urn:microsoft.com/office/officeart/2005/8/layout/vList5"/>
    <dgm:cxn modelId="{EB84EDEB-3AE1-4176-8DEE-06FCDBEAC8B0}" type="presParOf" srcId="{4E3B4158-9E14-461B-84C2-1FC29E78F456}" destId="{5045A7CB-477C-405C-99C9-11825C1512CC}" srcOrd="4" destOrd="0" presId="urn:microsoft.com/office/officeart/2005/8/layout/vList5"/>
    <dgm:cxn modelId="{B7DC9B88-7E9B-4A23-B114-EE9D087C0824}" type="presParOf" srcId="{5045A7CB-477C-405C-99C9-11825C1512CC}" destId="{6156B497-0305-4144-8397-8F27ABC1A361}" srcOrd="0" destOrd="0" presId="urn:microsoft.com/office/officeart/2005/8/layout/vList5"/>
    <dgm:cxn modelId="{5A8CE504-910C-428A-B35F-A88ED535E712}" type="presParOf" srcId="{5045A7CB-477C-405C-99C9-11825C1512CC}" destId="{55B73087-E4AF-4A92-AB20-41FE886D0F6F}" srcOrd="1" destOrd="0" presId="urn:microsoft.com/office/officeart/2005/8/layout/vList5"/>
    <dgm:cxn modelId="{B37A969B-9BC6-49D3-A78B-BEF984867262}" type="presParOf" srcId="{4E3B4158-9E14-461B-84C2-1FC29E78F456}" destId="{BC51312D-7FC1-439B-B72B-0E5F2F8EE618}" srcOrd="5" destOrd="0" presId="urn:microsoft.com/office/officeart/2005/8/layout/vList5"/>
    <dgm:cxn modelId="{E507A64D-AA90-4853-A3CF-092CAB2C40E7}" type="presParOf" srcId="{4E3B4158-9E14-461B-84C2-1FC29E78F456}" destId="{7AF014D4-14D7-4198-B2F9-6815CFEA0E30}" srcOrd="6" destOrd="0" presId="urn:microsoft.com/office/officeart/2005/8/layout/vList5"/>
    <dgm:cxn modelId="{E830CB57-6757-4B65-ACD3-5082683B7389}" type="presParOf" srcId="{7AF014D4-14D7-4198-B2F9-6815CFEA0E30}" destId="{637B4508-7078-4B63-B987-6633955D8B73}" srcOrd="0" destOrd="0" presId="urn:microsoft.com/office/officeart/2005/8/layout/vList5"/>
    <dgm:cxn modelId="{642F0C03-0AD4-41CC-81C3-CB794187E9DD}" type="presParOf" srcId="{7AF014D4-14D7-4198-B2F9-6815CFEA0E30}" destId="{83B35D61-B4B6-45C2-A933-EFD264D843F0}" srcOrd="1" destOrd="0" presId="urn:microsoft.com/office/officeart/2005/8/layout/vList5"/>
    <dgm:cxn modelId="{44F92574-A5FB-4C59-BD58-0C7CBFD93A7D}" type="presParOf" srcId="{4E3B4158-9E14-461B-84C2-1FC29E78F456}" destId="{8148108A-7DC9-4656-AE2F-BA16C47515E6}" srcOrd="7" destOrd="0" presId="urn:microsoft.com/office/officeart/2005/8/layout/vList5"/>
    <dgm:cxn modelId="{2D801090-E2E9-44A2-B0FA-B363574FF66E}" type="presParOf" srcId="{4E3B4158-9E14-461B-84C2-1FC29E78F456}" destId="{C8BBE794-C7E6-4BB5-9D3C-D36669388095}" srcOrd="8" destOrd="0" presId="urn:microsoft.com/office/officeart/2005/8/layout/vList5"/>
    <dgm:cxn modelId="{04164CAE-867F-4B9E-93DD-B880139F41E4}" type="presParOf" srcId="{C8BBE794-C7E6-4BB5-9D3C-D36669388095}" destId="{8B60C019-4D87-4057-9FC6-5120E69BB9FC}" srcOrd="0" destOrd="0" presId="urn:microsoft.com/office/officeart/2005/8/layout/vList5"/>
    <dgm:cxn modelId="{B5E3681A-0F34-4334-A907-19FA4BAF237D}" type="presParOf" srcId="{C8BBE794-C7E6-4BB5-9D3C-D36669388095}" destId="{93EF0E34-0783-45F5-A4D2-28A7618C6CFA}" srcOrd="1" destOrd="0" presId="urn:microsoft.com/office/officeart/2005/8/layout/vList5"/>
    <dgm:cxn modelId="{415D59F0-E3F2-4CB4-9CD6-9ACC11A61ACC}" type="presParOf" srcId="{4E3B4158-9E14-461B-84C2-1FC29E78F456}" destId="{37E9714F-3864-4439-A84E-BC35BEE3E3C4}" srcOrd="9" destOrd="0" presId="urn:microsoft.com/office/officeart/2005/8/layout/vList5"/>
    <dgm:cxn modelId="{6976DA3B-EFE3-41AD-86CF-EE426601383A}" type="presParOf" srcId="{4E3B4158-9E14-461B-84C2-1FC29E78F456}" destId="{897D4C34-A19D-48B4-A033-91FCAECD0AF1}" srcOrd="10" destOrd="0" presId="urn:microsoft.com/office/officeart/2005/8/layout/vList5"/>
    <dgm:cxn modelId="{89C3BD5F-567F-4B2A-9BBF-7A18A6F631A0}" type="presParOf" srcId="{897D4C34-A19D-48B4-A033-91FCAECD0AF1}" destId="{E641373F-52A5-4387-9836-F0E376C02A94}" srcOrd="0" destOrd="0" presId="urn:microsoft.com/office/officeart/2005/8/layout/vList5"/>
    <dgm:cxn modelId="{A19C3595-36CD-4F8F-BA6D-95FD2EB448DE}" type="presParOf" srcId="{897D4C34-A19D-48B4-A033-91FCAECD0AF1}" destId="{59A247DE-94F1-436B-8D65-0CFF903EBC23}"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EED29C4-D954-4C59-AE5D-7A128861FDB1}"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zh-CN" altLang="en-US"/>
        </a:p>
      </dgm:t>
    </dgm:pt>
    <dgm:pt modelId="{2F223C57-ED47-4FE2-A2F8-A27B5B2E7210}">
      <dgm:prSet phldrT="[文本]"/>
      <dgm:spPr/>
      <dgm:t>
        <a:bodyPr/>
        <a:lstStyle/>
        <a:p>
          <a:r>
            <a:rPr lang="zh-CN" altLang="en-US" dirty="0" smtClean="0">
              <a:solidFill>
                <a:schemeClr val="tx1"/>
              </a:solidFill>
              <a:latin typeface="+mj-ea"/>
              <a:ea typeface="+mj-ea"/>
            </a:rPr>
            <a:t>建立保密制度</a:t>
          </a:r>
          <a:endParaRPr lang="zh-CN" altLang="en-US" dirty="0">
            <a:solidFill>
              <a:schemeClr val="tx1"/>
            </a:solidFill>
          </a:endParaRPr>
        </a:p>
      </dgm:t>
    </dgm:pt>
    <dgm:pt modelId="{EE3506FF-117F-4EFA-8530-CEFAF134463D}" type="parTrans" cxnId="{4C0A1061-1AE4-4510-8519-3A8BC43D887B}">
      <dgm:prSet/>
      <dgm:spPr/>
      <dgm:t>
        <a:bodyPr/>
        <a:lstStyle/>
        <a:p>
          <a:endParaRPr lang="zh-CN" altLang="en-US">
            <a:solidFill>
              <a:schemeClr val="tx1"/>
            </a:solidFill>
          </a:endParaRPr>
        </a:p>
      </dgm:t>
    </dgm:pt>
    <dgm:pt modelId="{BA194DB0-A166-4D5D-873B-4BBB9FE56857}" type="sibTrans" cxnId="{4C0A1061-1AE4-4510-8519-3A8BC43D887B}">
      <dgm:prSet/>
      <dgm:spPr/>
      <dgm:t>
        <a:bodyPr/>
        <a:lstStyle/>
        <a:p>
          <a:endParaRPr lang="zh-CN" altLang="en-US">
            <a:solidFill>
              <a:schemeClr val="tx1"/>
            </a:solidFill>
          </a:endParaRPr>
        </a:p>
      </dgm:t>
    </dgm:pt>
    <dgm:pt modelId="{01941EB1-DBB6-493D-95CD-FD44933502C1}">
      <dgm:prSet phldrT="[文本]"/>
      <dgm:spPr/>
      <dgm:t>
        <a:bodyPr/>
        <a:lstStyle/>
        <a:p>
          <a:r>
            <a:rPr lang="zh-CN" altLang="en-US" dirty="0" smtClean="0">
              <a:solidFill>
                <a:schemeClr val="tx1"/>
              </a:solidFill>
              <a:latin typeface="+mj-ea"/>
              <a:ea typeface="+mj-ea"/>
            </a:rPr>
            <a:t>签署保密协议</a:t>
          </a:r>
          <a:endParaRPr lang="zh-CN" altLang="en-US" dirty="0">
            <a:solidFill>
              <a:schemeClr val="tx1"/>
            </a:solidFill>
            <a:latin typeface="+mj-ea"/>
            <a:ea typeface="+mj-ea"/>
          </a:endParaRPr>
        </a:p>
      </dgm:t>
    </dgm:pt>
    <dgm:pt modelId="{942AF80B-8D10-4C2C-90DA-41DAA8DA0663}" type="parTrans" cxnId="{E9E98C35-38A3-454A-8575-1976B12C44F0}">
      <dgm:prSet/>
      <dgm:spPr/>
      <dgm:t>
        <a:bodyPr/>
        <a:lstStyle/>
        <a:p>
          <a:endParaRPr lang="zh-CN" altLang="en-US">
            <a:solidFill>
              <a:schemeClr val="tx1"/>
            </a:solidFill>
          </a:endParaRPr>
        </a:p>
      </dgm:t>
    </dgm:pt>
    <dgm:pt modelId="{B759CA20-9F39-4A18-BBFE-5A80E14DA49F}" type="sibTrans" cxnId="{E9E98C35-38A3-454A-8575-1976B12C44F0}">
      <dgm:prSet/>
      <dgm:spPr/>
      <dgm:t>
        <a:bodyPr/>
        <a:lstStyle/>
        <a:p>
          <a:endParaRPr lang="zh-CN" altLang="en-US">
            <a:solidFill>
              <a:schemeClr val="tx1"/>
            </a:solidFill>
          </a:endParaRPr>
        </a:p>
      </dgm:t>
    </dgm:pt>
    <dgm:pt modelId="{731F71EC-9EF9-48A8-B432-ABCE60E02074}">
      <dgm:prSet phldrT="[文本]"/>
      <dgm:spPr/>
      <dgm:t>
        <a:bodyPr/>
        <a:lstStyle/>
        <a:p>
          <a:r>
            <a:rPr lang="zh-CN" altLang="en-US" dirty="0" smtClean="0">
              <a:solidFill>
                <a:schemeClr val="tx1"/>
              </a:solidFill>
              <a:latin typeface="+mj-ea"/>
              <a:ea typeface="+mj-ea"/>
            </a:rPr>
            <a:t>加大惩处力度</a:t>
          </a:r>
          <a:endParaRPr lang="zh-CN" altLang="en-US" dirty="0">
            <a:solidFill>
              <a:schemeClr val="tx1"/>
            </a:solidFill>
          </a:endParaRPr>
        </a:p>
      </dgm:t>
    </dgm:pt>
    <dgm:pt modelId="{88D32383-2ED7-42C1-8CE2-19E7675F36CA}" type="parTrans" cxnId="{C019C307-0E3B-44F7-8578-3A06AC716724}">
      <dgm:prSet/>
      <dgm:spPr/>
      <dgm:t>
        <a:bodyPr/>
        <a:lstStyle/>
        <a:p>
          <a:endParaRPr lang="zh-CN" altLang="en-US">
            <a:solidFill>
              <a:schemeClr val="tx1"/>
            </a:solidFill>
          </a:endParaRPr>
        </a:p>
      </dgm:t>
    </dgm:pt>
    <dgm:pt modelId="{478532B3-4935-4D67-8FB6-51F7850E9D82}" type="sibTrans" cxnId="{C019C307-0E3B-44F7-8578-3A06AC716724}">
      <dgm:prSet/>
      <dgm:spPr/>
      <dgm:t>
        <a:bodyPr/>
        <a:lstStyle/>
        <a:p>
          <a:endParaRPr lang="zh-CN" altLang="en-US">
            <a:solidFill>
              <a:schemeClr val="tx1"/>
            </a:solidFill>
          </a:endParaRPr>
        </a:p>
      </dgm:t>
    </dgm:pt>
    <dgm:pt modelId="{205B7CA2-0A5F-4DE0-A8ED-252FDD7B23D1}">
      <dgm:prSet phldrT="[文本]"/>
      <dgm:spPr/>
      <dgm:t>
        <a:bodyPr/>
        <a:lstStyle/>
        <a:p>
          <a:r>
            <a:rPr lang="zh-CN" altLang="en-US" dirty="0" smtClean="0">
              <a:solidFill>
                <a:schemeClr val="tx1"/>
              </a:solidFill>
              <a:latin typeface="+mj-ea"/>
              <a:ea typeface="+mj-ea"/>
            </a:rPr>
            <a:t>坚持“泄密必究、惩处必严”的原则</a:t>
          </a:r>
          <a:endParaRPr lang="zh-CN" altLang="en-US" dirty="0">
            <a:solidFill>
              <a:schemeClr val="tx1"/>
            </a:solidFill>
          </a:endParaRPr>
        </a:p>
      </dgm:t>
    </dgm:pt>
    <dgm:pt modelId="{DB69890D-D572-464D-A719-C5B333BE527B}" type="parTrans" cxnId="{01188D9F-8158-495E-80AB-6A1DF8B6E297}">
      <dgm:prSet/>
      <dgm:spPr/>
      <dgm:t>
        <a:bodyPr/>
        <a:lstStyle/>
        <a:p>
          <a:endParaRPr lang="zh-CN" altLang="en-US">
            <a:solidFill>
              <a:schemeClr val="tx1"/>
            </a:solidFill>
          </a:endParaRPr>
        </a:p>
      </dgm:t>
    </dgm:pt>
    <dgm:pt modelId="{F58BB63E-504C-417E-92A4-3C4ABC6FA52E}" type="sibTrans" cxnId="{01188D9F-8158-495E-80AB-6A1DF8B6E297}">
      <dgm:prSet/>
      <dgm:spPr/>
      <dgm:t>
        <a:bodyPr/>
        <a:lstStyle/>
        <a:p>
          <a:endParaRPr lang="zh-CN" altLang="en-US">
            <a:solidFill>
              <a:schemeClr val="tx1"/>
            </a:solidFill>
          </a:endParaRPr>
        </a:p>
      </dgm:t>
    </dgm:pt>
    <dgm:pt modelId="{C61534ED-A9CE-4635-8AD7-621A63CC64B6}">
      <dgm:prSet phldrT="[文本]"/>
      <dgm:spPr/>
      <dgm:t>
        <a:bodyPr/>
        <a:lstStyle/>
        <a:p>
          <a:r>
            <a:rPr lang="zh-CN" altLang="en-US" dirty="0" smtClean="0">
              <a:solidFill>
                <a:schemeClr val="tx1"/>
              </a:solidFill>
              <a:latin typeface="+mj-ea"/>
              <a:ea typeface="+mj-ea"/>
            </a:rPr>
            <a:t>制定并严格遵守保密制度和保密程序，认真做好赛题的保密、保管以及接收、发放工作</a:t>
          </a:r>
          <a:endParaRPr lang="zh-CN" altLang="en-US" dirty="0">
            <a:solidFill>
              <a:schemeClr val="tx1"/>
            </a:solidFill>
          </a:endParaRPr>
        </a:p>
      </dgm:t>
    </dgm:pt>
    <dgm:pt modelId="{05B109EF-ACD1-43E0-BFEF-FA7CC0941930}" type="sibTrans" cxnId="{AD7E8BCA-C4EE-4DEA-8993-13E24A889DCB}">
      <dgm:prSet/>
      <dgm:spPr/>
      <dgm:t>
        <a:bodyPr/>
        <a:lstStyle/>
        <a:p>
          <a:endParaRPr lang="zh-CN" altLang="en-US">
            <a:solidFill>
              <a:schemeClr val="tx1"/>
            </a:solidFill>
          </a:endParaRPr>
        </a:p>
      </dgm:t>
    </dgm:pt>
    <dgm:pt modelId="{2A3F0ED7-0ED8-41DC-8B76-32660D258D01}" type="parTrans" cxnId="{AD7E8BCA-C4EE-4DEA-8993-13E24A889DCB}">
      <dgm:prSet/>
      <dgm:spPr/>
      <dgm:t>
        <a:bodyPr/>
        <a:lstStyle/>
        <a:p>
          <a:endParaRPr lang="zh-CN" altLang="en-US">
            <a:solidFill>
              <a:schemeClr val="tx1"/>
            </a:solidFill>
          </a:endParaRPr>
        </a:p>
      </dgm:t>
    </dgm:pt>
    <dgm:pt modelId="{DEC0D4C0-DEDE-429E-AF80-98AEEA2852D0}">
      <dgm:prSet phldrT="[文本]"/>
      <dgm:spPr/>
      <dgm:t>
        <a:bodyPr/>
        <a:lstStyle/>
        <a:p>
          <a:r>
            <a:rPr lang="zh-CN" altLang="en-US" dirty="0" smtClean="0">
              <a:solidFill>
                <a:schemeClr val="tx1"/>
              </a:solidFill>
              <a:latin typeface="+mj-ea"/>
              <a:ea typeface="+mj-ea"/>
            </a:rPr>
            <a:t>所有涉及竞赛赛题的人员都必须签署保密协议，任何人不得以任何方式泄露 赛题信息</a:t>
          </a:r>
          <a:endParaRPr lang="zh-CN" altLang="en-US" dirty="0">
            <a:solidFill>
              <a:schemeClr val="tx1"/>
            </a:solidFill>
            <a:latin typeface="+mj-ea"/>
            <a:ea typeface="+mj-ea"/>
          </a:endParaRPr>
        </a:p>
      </dgm:t>
    </dgm:pt>
    <dgm:pt modelId="{C038B171-7915-46D3-85A6-0DE79FE6CF10}" type="parTrans" cxnId="{37B5EA48-F637-4657-BD63-F130575B26C9}">
      <dgm:prSet/>
      <dgm:spPr/>
    </dgm:pt>
    <dgm:pt modelId="{598227AA-8673-448B-B2DD-B74E519A335F}" type="sibTrans" cxnId="{37B5EA48-F637-4657-BD63-F130575B26C9}">
      <dgm:prSet/>
      <dgm:spPr/>
    </dgm:pt>
    <dgm:pt modelId="{F0220A05-9217-455A-8F0D-44E606E547CE}" type="pres">
      <dgm:prSet presAssocID="{8EED29C4-D954-4C59-AE5D-7A128861FDB1}" presName="Name0" presStyleCnt="0">
        <dgm:presLayoutVars>
          <dgm:dir/>
          <dgm:resizeHandles val="exact"/>
        </dgm:presLayoutVars>
      </dgm:prSet>
      <dgm:spPr/>
      <dgm:t>
        <a:bodyPr/>
        <a:lstStyle/>
        <a:p>
          <a:endParaRPr lang="zh-CN" altLang="en-US"/>
        </a:p>
      </dgm:t>
    </dgm:pt>
    <dgm:pt modelId="{1F6E006A-4352-4042-8653-B7513EE1E815}" type="pres">
      <dgm:prSet presAssocID="{2F223C57-ED47-4FE2-A2F8-A27B5B2E7210}" presName="node" presStyleLbl="node1" presStyleIdx="0" presStyleCnt="3">
        <dgm:presLayoutVars>
          <dgm:bulletEnabled val="1"/>
        </dgm:presLayoutVars>
      </dgm:prSet>
      <dgm:spPr/>
      <dgm:t>
        <a:bodyPr/>
        <a:lstStyle/>
        <a:p>
          <a:endParaRPr lang="zh-CN" altLang="en-US"/>
        </a:p>
      </dgm:t>
    </dgm:pt>
    <dgm:pt modelId="{CABB040C-FEC4-43EF-9B2F-41C5119892DD}" type="pres">
      <dgm:prSet presAssocID="{BA194DB0-A166-4D5D-873B-4BBB9FE56857}" presName="sibTrans" presStyleCnt="0"/>
      <dgm:spPr/>
    </dgm:pt>
    <dgm:pt modelId="{C58D222B-26F4-4462-99E3-E0CB3EE1B657}" type="pres">
      <dgm:prSet presAssocID="{01941EB1-DBB6-493D-95CD-FD44933502C1}" presName="node" presStyleLbl="node1" presStyleIdx="1" presStyleCnt="3">
        <dgm:presLayoutVars>
          <dgm:bulletEnabled val="1"/>
        </dgm:presLayoutVars>
      </dgm:prSet>
      <dgm:spPr/>
      <dgm:t>
        <a:bodyPr/>
        <a:lstStyle/>
        <a:p>
          <a:endParaRPr lang="zh-CN" altLang="en-US"/>
        </a:p>
      </dgm:t>
    </dgm:pt>
    <dgm:pt modelId="{6CB6D508-AABE-4229-9C1A-8ED2F8A6612A}" type="pres">
      <dgm:prSet presAssocID="{B759CA20-9F39-4A18-BBFE-5A80E14DA49F}" presName="sibTrans" presStyleCnt="0"/>
      <dgm:spPr/>
    </dgm:pt>
    <dgm:pt modelId="{56856379-358D-4807-B076-359FF12F99E7}" type="pres">
      <dgm:prSet presAssocID="{731F71EC-9EF9-48A8-B432-ABCE60E02074}" presName="node" presStyleLbl="node1" presStyleIdx="2" presStyleCnt="3">
        <dgm:presLayoutVars>
          <dgm:bulletEnabled val="1"/>
        </dgm:presLayoutVars>
      </dgm:prSet>
      <dgm:spPr/>
      <dgm:t>
        <a:bodyPr/>
        <a:lstStyle/>
        <a:p>
          <a:endParaRPr lang="zh-CN" altLang="en-US"/>
        </a:p>
      </dgm:t>
    </dgm:pt>
  </dgm:ptLst>
  <dgm:cxnLst>
    <dgm:cxn modelId="{3B0B865B-2D76-4B06-BF88-3DA36CD4CCAF}" type="presOf" srcId="{DEC0D4C0-DEDE-429E-AF80-98AEEA2852D0}" destId="{C58D222B-26F4-4462-99E3-E0CB3EE1B657}" srcOrd="0" destOrd="1" presId="urn:microsoft.com/office/officeart/2005/8/layout/hList6"/>
    <dgm:cxn modelId="{46242D42-B5EE-4E7C-B741-58F6E7676235}" type="presOf" srcId="{01941EB1-DBB6-493D-95CD-FD44933502C1}" destId="{C58D222B-26F4-4462-99E3-E0CB3EE1B657}" srcOrd="0" destOrd="0" presId="urn:microsoft.com/office/officeart/2005/8/layout/hList6"/>
    <dgm:cxn modelId="{37B5EA48-F637-4657-BD63-F130575B26C9}" srcId="{01941EB1-DBB6-493D-95CD-FD44933502C1}" destId="{DEC0D4C0-DEDE-429E-AF80-98AEEA2852D0}" srcOrd="0" destOrd="0" parTransId="{C038B171-7915-46D3-85A6-0DE79FE6CF10}" sibTransId="{598227AA-8673-448B-B2DD-B74E519A335F}"/>
    <dgm:cxn modelId="{88AFDB7F-6B8F-4CB9-A854-F9720CCFE02A}" type="presOf" srcId="{2F223C57-ED47-4FE2-A2F8-A27B5B2E7210}" destId="{1F6E006A-4352-4042-8653-B7513EE1E815}" srcOrd="0" destOrd="0" presId="urn:microsoft.com/office/officeart/2005/8/layout/hList6"/>
    <dgm:cxn modelId="{E9E98C35-38A3-454A-8575-1976B12C44F0}" srcId="{8EED29C4-D954-4C59-AE5D-7A128861FDB1}" destId="{01941EB1-DBB6-493D-95CD-FD44933502C1}" srcOrd="1" destOrd="0" parTransId="{942AF80B-8D10-4C2C-90DA-41DAA8DA0663}" sibTransId="{B759CA20-9F39-4A18-BBFE-5A80E14DA49F}"/>
    <dgm:cxn modelId="{AD7E8BCA-C4EE-4DEA-8993-13E24A889DCB}" srcId="{2F223C57-ED47-4FE2-A2F8-A27B5B2E7210}" destId="{C61534ED-A9CE-4635-8AD7-621A63CC64B6}" srcOrd="0" destOrd="0" parTransId="{2A3F0ED7-0ED8-41DC-8B76-32660D258D01}" sibTransId="{05B109EF-ACD1-43E0-BFEF-FA7CC0941930}"/>
    <dgm:cxn modelId="{4C0A1061-1AE4-4510-8519-3A8BC43D887B}" srcId="{8EED29C4-D954-4C59-AE5D-7A128861FDB1}" destId="{2F223C57-ED47-4FE2-A2F8-A27B5B2E7210}" srcOrd="0" destOrd="0" parTransId="{EE3506FF-117F-4EFA-8530-CEFAF134463D}" sibTransId="{BA194DB0-A166-4D5D-873B-4BBB9FE56857}"/>
    <dgm:cxn modelId="{D23F71B5-E65E-4770-8A3B-FFFB61F27732}" type="presOf" srcId="{731F71EC-9EF9-48A8-B432-ABCE60E02074}" destId="{56856379-358D-4807-B076-359FF12F99E7}" srcOrd="0" destOrd="0" presId="urn:microsoft.com/office/officeart/2005/8/layout/hList6"/>
    <dgm:cxn modelId="{01188D9F-8158-495E-80AB-6A1DF8B6E297}" srcId="{731F71EC-9EF9-48A8-B432-ABCE60E02074}" destId="{205B7CA2-0A5F-4DE0-A8ED-252FDD7B23D1}" srcOrd="0" destOrd="0" parTransId="{DB69890D-D572-464D-A719-C5B333BE527B}" sibTransId="{F58BB63E-504C-417E-92A4-3C4ABC6FA52E}"/>
    <dgm:cxn modelId="{D8C45620-97F2-438A-8347-CD96C85331E3}" type="presOf" srcId="{205B7CA2-0A5F-4DE0-A8ED-252FDD7B23D1}" destId="{56856379-358D-4807-B076-359FF12F99E7}" srcOrd="0" destOrd="1" presId="urn:microsoft.com/office/officeart/2005/8/layout/hList6"/>
    <dgm:cxn modelId="{C019C307-0E3B-44F7-8578-3A06AC716724}" srcId="{8EED29C4-D954-4C59-AE5D-7A128861FDB1}" destId="{731F71EC-9EF9-48A8-B432-ABCE60E02074}" srcOrd="2" destOrd="0" parTransId="{88D32383-2ED7-42C1-8CE2-19E7675F36CA}" sibTransId="{478532B3-4935-4D67-8FB6-51F7850E9D82}"/>
    <dgm:cxn modelId="{44CA32AD-46EA-45C2-BC7E-DF4AFD05C266}" type="presOf" srcId="{C61534ED-A9CE-4635-8AD7-621A63CC64B6}" destId="{1F6E006A-4352-4042-8653-B7513EE1E815}" srcOrd="0" destOrd="1" presId="urn:microsoft.com/office/officeart/2005/8/layout/hList6"/>
    <dgm:cxn modelId="{D577D620-1103-4B98-BE49-157678A52527}" type="presOf" srcId="{8EED29C4-D954-4C59-AE5D-7A128861FDB1}" destId="{F0220A05-9217-455A-8F0D-44E606E547CE}" srcOrd="0" destOrd="0" presId="urn:microsoft.com/office/officeart/2005/8/layout/hList6"/>
    <dgm:cxn modelId="{42171844-737C-444A-AE0B-640DF4EC819C}" type="presParOf" srcId="{F0220A05-9217-455A-8F0D-44E606E547CE}" destId="{1F6E006A-4352-4042-8653-B7513EE1E815}" srcOrd="0" destOrd="0" presId="urn:microsoft.com/office/officeart/2005/8/layout/hList6"/>
    <dgm:cxn modelId="{494B28A1-20E2-455E-995B-0D9DC846D8DF}" type="presParOf" srcId="{F0220A05-9217-455A-8F0D-44E606E547CE}" destId="{CABB040C-FEC4-43EF-9B2F-41C5119892DD}" srcOrd="1" destOrd="0" presId="urn:microsoft.com/office/officeart/2005/8/layout/hList6"/>
    <dgm:cxn modelId="{DD77D472-10AB-4ADC-9D20-F0A93EE1B344}" type="presParOf" srcId="{F0220A05-9217-455A-8F0D-44E606E547CE}" destId="{C58D222B-26F4-4462-99E3-E0CB3EE1B657}" srcOrd="2" destOrd="0" presId="urn:microsoft.com/office/officeart/2005/8/layout/hList6"/>
    <dgm:cxn modelId="{2BF5F53E-7AEB-4EDB-9CFA-0C9EB7DF7E5C}" type="presParOf" srcId="{F0220A05-9217-455A-8F0D-44E606E547CE}" destId="{6CB6D508-AABE-4229-9C1A-8ED2F8A6612A}" srcOrd="3" destOrd="0" presId="urn:microsoft.com/office/officeart/2005/8/layout/hList6"/>
    <dgm:cxn modelId="{B04DD41E-10C1-4852-A495-60BD7E6E32B6}" type="presParOf" srcId="{F0220A05-9217-455A-8F0D-44E606E547CE}" destId="{56856379-358D-4807-B076-359FF12F99E7}"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02968A-6328-BE48-B10B-68C104B1832F}" type="doc">
      <dgm:prSet loTypeId="urn:microsoft.com/office/officeart/2005/8/layout/process1" loCatId="" qsTypeId="urn:microsoft.com/office/officeart/2005/8/quickstyle/simple5" qsCatId="simple" csTypeId="urn:microsoft.com/office/officeart/2005/8/colors/accent5_5" csCatId="accent5" phldr="1"/>
      <dgm:spPr/>
    </dgm:pt>
    <dgm:pt modelId="{90C96F70-3158-9D44-B90A-37D49D216C73}">
      <dgm:prSet phldrT="[Text]" custT="1"/>
      <dgm:spPr/>
      <dgm:t>
        <a:bodyPr/>
        <a:lstStyle/>
        <a:p>
          <a:r>
            <a:rPr lang="zh-CN" altLang="en-US" sz="2200" dirty="0" smtClean="0">
              <a:latin typeface="+mj-ea"/>
              <a:ea typeface="+mj-ea"/>
            </a:rPr>
            <a:t>发现者应第一时间报告赛项执委会</a:t>
          </a:r>
          <a:endParaRPr lang="en-US" sz="2200" dirty="0">
            <a:latin typeface="+mj-ea"/>
            <a:ea typeface="+mj-ea"/>
          </a:endParaRPr>
        </a:p>
      </dgm:t>
    </dgm:pt>
    <dgm:pt modelId="{C92DA891-F143-2341-ABF5-DE58DC0802D9}" type="parTrans" cxnId="{537FF69C-C0B8-0A40-BAA3-1DD04CD7CFF2}">
      <dgm:prSet/>
      <dgm:spPr/>
      <dgm:t>
        <a:bodyPr/>
        <a:lstStyle/>
        <a:p>
          <a:endParaRPr lang="en-US"/>
        </a:p>
      </dgm:t>
    </dgm:pt>
    <dgm:pt modelId="{2DA1007C-86C1-2944-81F5-8E5A89C0654C}" type="sibTrans" cxnId="{537FF69C-C0B8-0A40-BAA3-1DD04CD7CFF2}">
      <dgm:prSet/>
      <dgm:spPr/>
      <dgm:t>
        <a:bodyPr/>
        <a:lstStyle/>
        <a:p>
          <a:endParaRPr lang="en-US"/>
        </a:p>
      </dgm:t>
    </dgm:pt>
    <dgm:pt modelId="{F0250072-40F5-9B4D-BD56-84ECE0BF523D}">
      <dgm:prSet phldrT="[Text]" custT="1"/>
      <dgm:spPr/>
      <dgm:t>
        <a:bodyPr/>
        <a:lstStyle/>
        <a:p>
          <a:r>
            <a:rPr lang="zh-CN" altLang="en-US" sz="2200" dirty="0" smtClean="0">
              <a:latin typeface="+mj-ea"/>
              <a:ea typeface="+mj-ea"/>
            </a:rPr>
            <a:t>赛项执委会应立即启动预案予以解决并向赛区执委会报告</a:t>
          </a:r>
          <a:endParaRPr lang="en-US" sz="2200" dirty="0">
            <a:latin typeface="+mj-ea"/>
            <a:ea typeface="+mj-ea"/>
          </a:endParaRPr>
        </a:p>
      </dgm:t>
    </dgm:pt>
    <dgm:pt modelId="{6142168E-7A8E-BA4B-BC49-C5A4B76CC5EC}" type="parTrans" cxnId="{FCAB9FBD-FDFE-0E45-A1CC-16EEB6A56453}">
      <dgm:prSet/>
      <dgm:spPr/>
      <dgm:t>
        <a:bodyPr/>
        <a:lstStyle/>
        <a:p>
          <a:endParaRPr lang="en-US"/>
        </a:p>
      </dgm:t>
    </dgm:pt>
    <dgm:pt modelId="{B87810FC-B2EB-5548-BF06-FC86CC29F726}" type="sibTrans" cxnId="{FCAB9FBD-FDFE-0E45-A1CC-16EEB6A56453}">
      <dgm:prSet/>
      <dgm:spPr/>
      <dgm:t>
        <a:bodyPr/>
        <a:lstStyle/>
        <a:p>
          <a:endParaRPr lang="en-US"/>
        </a:p>
      </dgm:t>
    </dgm:pt>
    <dgm:pt modelId="{DD20FA16-8371-C246-9C5D-5B4A8B62B4E0}">
      <dgm:prSet phldrT="[Text]" custT="1"/>
      <dgm:spPr/>
      <dgm:t>
        <a:bodyPr/>
        <a:lstStyle/>
        <a:p>
          <a:r>
            <a:rPr lang="zh-CN" altLang="en-US" sz="2200" dirty="0" smtClean="0">
              <a:latin typeface="+mj-ea"/>
              <a:ea typeface="+mj-ea"/>
            </a:rPr>
            <a:t>出现重大安全问题的赛项可以停赛，是否停赛由赛区组委会决定</a:t>
          </a:r>
          <a:endParaRPr lang="en-US" sz="2200" dirty="0">
            <a:latin typeface="+mj-ea"/>
            <a:ea typeface="+mj-ea"/>
          </a:endParaRPr>
        </a:p>
      </dgm:t>
    </dgm:pt>
    <dgm:pt modelId="{E7D69884-1DA1-1441-B186-BB82E32EF88C}" type="parTrans" cxnId="{79E7F65D-EE14-164F-B065-8639B312C962}">
      <dgm:prSet/>
      <dgm:spPr/>
      <dgm:t>
        <a:bodyPr/>
        <a:lstStyle/>
        <a:p>
          <a:endParaRPr lang="en-US"/>
        </a:p>
      </dgm:t>
    </dgm:pt>
    <dgm:pt modelId="{B57B7B9D-058C-8746-9BDF-D4A62E329E2E}" type="sibTrans" cxnId="{79E7F65D-EE14-164F-B065-8639B312C962}">
      <dgm:prSet/>
      <dgm:spPr/>
      <dgm:t>
        <a:bodyPr/>
        <a:lstStyle/>
        <a:p>
          <a:endParaRPr lang="en-US"/>
        </a:p>
      </dgm:t>
    </dgm:pt>
    <dgm:pt modelId="{87C94593-F101-354F-A7AD-DDE5508E429C}">
      <dgm:prSet custT="1"/>
      <dgm:spPr/>
      <dgm:t>
        <a:bodyPr/>
        <a:lstStyle/>
        <a:p>
          <a:r>
            <a:rPr lang="zh-CN" altLang="en-US" sz="2200" dirty="0" smtClean="0">
              <a:latin typeface="+mj-ea"/>
              <a:ea typeface="+mj-ea"/>
            </a:rPr>
            <a:t>事后，赛区执委会应向大赛执委会报告详细情况</a:t>
          </a:r>
          <a:endParaRPr lang="en-US" sz="2200" dirty="0">
            <a:latin typeface="+mj-ea"/>
            <a:ea typeface="+mj-ea"/>
          </a:endParaRPr>
        </a:p>
      </dgm:t>
    </dgm:pt>
    <dgm:pt modelId="{FB127C6C-40A4-0740-BAFD-186DFDE8ACA1}" type="parTrans" cxnId="{75C4EF4C-5F45-C048-8B87-84DCCB2EDA64}">
      <dgm:prSet/>
      <dgm:spPr/>
      <dgm:t>
        <a:bodyPr/>
        <a:lstStyle/>
        <a:p>
          <a:endParaRPr lang="en-US"/>
        </a:p>
      </dgm:t>
    </dgm:pt>
    <dgm:pt modelId="{9A3C5883-B314-4D43-8426-FDB0285D2C87}" type="sibTrans" cxnId="{75C4EF4C-5F45-C048-8B87-84DCCB2EDA64}">
      <dgm:prSet/>
      <dgm:spPr/>
      <dgm:t>
        <a:bodyPr/>
        <a:lstStyle/>
        <a:p>
          <a:endParaRPr lang="en-US"/>
        </a:p>
      </dgm:t>
    </dgm:pt>
    <dgm:pt modelId="{BC706C16-C977-254A-A195-E30BC1B32B91}" type="pres">
      <dgm:prSet presAssocID="{EF02968A-6328-BE48-B10B-68C104B1832F}" presName="Name0" presStyleCnt="0">
        <dgm:presLayoutVars>
          <dgm:dir/>
          <dgm:resizeHandles val="exact"/>
        </dgm:presLayoutVars>
      </dgm:prSet>
      <dgm:spPr/>
    </dgm:pt>
    <dgm:pt modelId="{7AAD6551-8878-BA47-849F-66E506B9D3E6}" type="pres">
      <dgm:prSet presAssocID="{90C96F70-3158-9D44-B90A-37D49D216C73}" presName="node" presStyleLbl="node1" presStyleIdx="0" presStyleCnt="4" custScaleY="125831">
        <dgm:presLayoutVars>
          <dgm:bulletEnabled val="1"/>
        </dgm:presLayoutVars>
      </dgm:prSet>
      <dgm:spPr/>
      <dgm:t>
        <a:bodyPr/>
        <a:lstStyle/>
        <a:p>
          <a:endParaRPr lang="en-US"/>
        </a:p>
      </dgm:t>
    </dgm:pt>
    <dgm:pt modelId="{B32B506B-A7E7-0649-ACFD-F22117496CB0}" type="pres">
      <dgm:prSet presAssocID="{2DA1007C-86C1-2944-81F5-8E5A89C0654C}" presName="sibTrans" presStyleLbl="sibTrans2D1" presStyleIdx="0" presStyleCnt="3"/>
      <dgm:spPr/>
      <dgm:t>
        <a:bodyPr/>
        <a:lstStyle/>
        <a:p>
          <a:endParaRPr lang="zh-CN" altLang="en-US"/>
        </a:p>
      </dgm:t>
    </dgm:pt>
    <dgm:pt modelId="{4C8B37EE-69C1-824A-87B7-2BB1C99B3E9E}" type="pres">
      <dgm:prSet presAssocID="{2DA1007C-86C1-2944-81F5-8E5A89C0654C}" presName="connectorText" presStyleLbl="sibTrans2D1" presStyleIdx="0" presStyleCnt="3"/>
      <dgm:spPr/>
      <dgm:t>
        <a:bodyPr/>
        <a:lstStyle/>
        <a:p>
          <a:endParaRPr lang="zh-CN" altLang="en-US"/>
        </a:p>
      </dgm:t>
    </dgm:pt>
    <dgm:pt modelId="{61ED52ED-54F9-094F-AF61-A2FA8720B7F6}" type="pres">
      <dgm:prSet presAssocID="{F0250072-40F5-9B4D-BD56-84ECE0BF523D}" presName="node" presStyleLbl="node1" presStyleIdx="1" presStyleCnt="4" custScaleY="125831">
        <dgm:presLayoutVars>
          <dgm:bulletEnabled val="1"/>
        </dgm:presLayoutVars>
      </dgm:prSet>
      <dgm:spPr/>
      <dgm:t>
        <a:bodyPr/>
        <a:lstStyle/>
        <a:p>
          <a:endParaRPr lang="en-US"/>
        </a:p>
      </dgm:t>
    </dgm:pt>
    <dgm:pt modelId="{1370490C-F2FD-EA44-95C6-191EC8579BBB}" type="pres">
      <dgm:prSet presAssocID="{B87810FC-B2EB-5548-BF06-FC86CC29F726}" presName="sibTrans" presStyleLbl="sibTrans2D1" presStyleIdx="1" presStyleCnt="3"/>
      <dgm:spPr/>
      <dgm:t>
        <a:bodyPr/>
        <a:lstStyle/>
        <a:p>
          <a:endParaRPr lang="zh-CN" altLang="en-US"/>
        </a:p>
      </dgm:t>
    </dgm:pt>
    <dgm:pt modelId="{BA7B06F4-5DE0-0C47-B510-169646D266F2}" type="pres">
      <dgm:prSet presAssocID="{B87810FC-B2EB-5548-BF06-FC86CC29F726}" presName="connectorText" presStyleLbl="sibTrans2D1" presStyleIdx="1" presStyleCnt="3"/>
      <dgm:spPr/>
      <dgm:t>
        <a:bodyPr/>
        <a:lstStyle/>
        <a:p>
          <a:endParaRPr lang="zh-CN" altLang="en-US"/>
        </a:p>
      </dgm:t>
    </dgm:pt>
    <dgm:pt modelId="{E88C206E-4253-FD46-B4E3-81D6881923B7}" type="pres">
      <dgm:prSet presAssocID="{DD20FA16-8371-C246-9C5D-5B4A8B62B4E0}" presName="node" presStyleLbl="node1" presStyleIdx="2" presStyleCnt="4" custScaleY="125831">
        <dgm:presLayoutVars>
          <dgm:bulletEnabled val="1"/>
        </dgm:presLayoutVars>
      </dgm:prSet>
      <dgm:spPr/>
      <dgm:t>
        <a:bodyPr/>
        <a:lstStyle/>
        <a:p>
          <a:endParaRPr lang="en-US"/>
        </a:p>
      </dgm:t>
    </dgm:pt>
    <dgm:pt modelId="{028DC168-AC23-F941-8365-AC8D05F8489A}" type="pres">
      <dgm:prSet presAssocID="{B57B7B9D-058C-8746-9BDF-D4A62E329E2E}" presName="sibTrans" presStyleLbl="sibTrans2D1" presStyleIdx="2" presStyleCnt="3"/>
      <dgm:spPr/>
      <dgm:t>
        <a:bodyPr/>
        <a:lstStyle/>
        <a:p>
          <a:endParaRPr lang="zh-CN" altLang="en-US"/>
        </a:p>
      </dgm:t>
    </dgm:pt>
    <dgm:pt modelId="{5D0ED436-5E7E-D743-BA5E-F349A423D31A}" type="pres">
      <dgm:prSet presAssocID="{B57B7B9D-058C-8746-9BDF-D4A62E329E2E}" presName="connectorText" presStyleLbl="sibTrans2D1" presStyleIdx="2" presStyleCnt="3"/>
      <dgm:spPr/>
      <dgm:t>
        <a:bodyPr/>
        <a:lstStyle/>
        <a:p>
          <a:endParaRPr lang="zh-CN" altLang="en-US"/>
        </a:p>
      </dgm:t>
    </dgm:pt>
    <dgm:pt modelId="{7318EFE8-B3D5-D64B-909D-B5D748E2C1B2}" type="pres">
      <dgm:prSet presAssocID="{87C94593-F101-354F-A7AD-DDE5508E429C}" presName="node" presStyleLbl="node1" presStyleIdx="3" presStyleCnt="4" custScaleY="125831">
        <dgm:presLayoutVars>
          <dgm:bulletEnabled val="1"/>
        </dgm:presLayoutVars>
      </dgm:prSet>
      <dgm:spPr/>
      <dgm:t>
        <a:bodyPr/>
        <a:lstStyle/>
        <a:p>
          <a:endParaRPr lang="zh-CN" altLang="en-US"/>
        </a:p>
      </dgm:t>
    </dgm:pt>
  </dgm:ptLst>
  <dgm:cxnLst>
    <dgm:cxn modelId="{537FF69C-C0B8-0A40-BAA3-1DD04CD7CFF2}" srcId="{EF02968A-6328-BE48-B10B-68C104B1832F}" destId="{90C96F70-3158-9D44-B90A-37D49D216C73}" srcOrd="0" destOrd="0" parTransId="{C92DA891-F143-2341-ABF5-DE58DC0802D9}" sibTransId="{2DA1007C-86C1-2944-81F5-8E5A89C0654C}"/>
    <dgm:cxn modelId="{2140F9CA-4A6D-40CE-915B-4AAF6D65402E}" type="presOf" srcId="{2DA1007C-86C1-2944-81F5-8E5A89C0654C}" destId="{4C8B37EE-69C1-824A-87B7-2BB1C99B3E9E}" srcOrd="1" destOrd="0" presId="urn:microsoft.com/office/officeart/2005/8/layout/process1"/>
    <dgm:cxn modelId="{18C739F6-4CC8-4BFA-A7CF-9016EA2E6A14}" type="presOf" srcId="{B87810FC-B2EB-5548-BF06-FC86CC29F726}" destId="{1370490C-F2FD-EA44-95C6-191EC8579BBB}" srcOrd="0" destOrd="0" presId="urn:microsoft.com/office/officeart/2005/8/layout/process1"/>
    <dgm:cxn modelId="{E0812BBB-88E2-4F41-B744-1C9C67006D1B}" type="presOf" srcId="{B57B7B9D-058C-8746-9BDF-D4A62E329E2E}" destId="{5D0ED436-5E7E-D743-BA5E-F349A423D31A}" srcOrd="1" destOrd="0" presId="urn:microsoft.com/office/officeart/2005/8/layout/process1"/>
    <dgm:cxn modelId="{C355DA9A-1A59-40BA-85DF-50C8F48C5AD5}" type="presOf" srcId="{B57B7B9D-058C-8746-9BDF-D4A62E329E2E}" destId="{028DC168-AC23-F941-8365-AC8D05F8489A}" srcOrd="0" destOrd="0" presId="urn:microsoft.com/office/officeart/2005/8/layout/process1"/>
    <dgm:cxn modelId="{AA4EB471-B8DE-4546-BC87-5E69EDD0DB7F}" type="presOf" srcId="{DD20FA16-8371-C246-9C5D-5B4A8B62B4E0}" destId="{E88C206E-4253-FD46-B4E3-81D6881923B7}" srcOrd="0" destOrd="0" presId="urn:microsoft.com/office/officeart/2005/8/layout/process1"/>
    <dgm:cxn modelId="{75C4EF4C-5F45-C048-8B87-84DCCB2EDA64}" srcId="{EF02968A-6328-BE48-B10B-68C104B1832F}" destId="{87C94593-F101-354F-A7AD-DDE5508E429C}" srcOrd="3" destOrd="0" parTransId="{FB127C6C-40A4-0740-BAFD-186DFDE8ACA1}" sibTransId="{9A3C5883-B314-4D43-8426-FDB0285D2C87}"/>
    <dgm:cxn modelId="{79E7F65D-EE14-164F-B065-8639B312C962}" srcId="{EF02968A-6328-BE48-B10B-68C104B1832F}" destId="{DD20FA16-8371-C246-9C5D-5B4A8B62B4E0}" srcOrd="2" destOrd="0" parTransId="{E7D69884-1DA1-1441-B186-BB82E32EF88C}" sibTransId="{B57B7B9D-058C-8746-9BDF-D4A62E329E2E}"/>
    <dgm:cxn modelId="{9187F175-48BC-4ACB-8DB8-DF2F4F672926}" type="presOf" srcId="{87C94593-F101-354F-A7AD-DDE5508E429C}" destId="{7318EFE8-B3D5-D64B-909D-B5D748E2C1B2}" srcOrd="0" destOrd="0" presId="urn:microsoft.com/office/officeart/2005/8/layout/process1"/>
    <dgm:cxn modelId="{45555BDA-00E9-4DE1-9F1E-7EBEFEC2BFE9}" type="presOf" srcId="{EF02968A-6328-BE48-B10B-68C104B1832F}" destId="{BC706C16-C977-254A-A195-E30BC1B32B91}" srcOrd="0" destOrd="0" presId="urn:microsoft.com/office/officeart/2005/8/layout/process1"/>
    <dgm:cxn modelId="{3D7C0B02-A52F-4CDC-AC71-E799CD3310DE}" type="presOf" srcId="{F0250072-40F5-9B4D-BD56-84ECE0BF523D}" destId="{61ED52ED-54F9-094F-AF61-A2FA8720B7F6}" srcOrd="0" destOrd="0" presId="urn:microsoft.com/office/officeart/2005/8/layout/process1"/>
    <dgm:cxn modelId="{25E5BB61-43DF-4269-9F4E-B10B0D5045FD}" type="presOf" srcId="{B87810FC-B2EB-5548-BF06-FC86CC29F726}" destId="{BA7B06F4-5DE0-0C47-B510-169646D266F2}" srcOrd="1" destOrd="0" presId="urn:microsoft.com/office/officeart/2005/8/layout/process1"/>
    <dgm:cxn modelId="{FCAB9FBD-FDFE-0E45-A1CC-16EEB6A56453}" srcId="{EF02968A-6328-BE48-B10B-68C104B1832F}" destId="{F0250072-40F5-9B4D-BD56-84ECE0BF523D}" srcOrd="1" destOrd="0" parTransId="{6142168E-7A8E-BA4B-BC49-C5A4B76CC5EC}" sibTransId="{B87810FC-B2EB-5548-BF06-FC86CC29F726}"/>
    <dgm:cxn modelId="{D6D4432B-4E40-4C8D-B9BF-AE1A90126295}" type="presOf" srcId="{90C96F70-3158-9D44-B90A-37D49D216C73}" destId="{7AAD6551-8878-BA47-849F-66E506B9D3E6}" srcOrd="0" destOrd="0" presId="urn:microsoft.com/office/officeart/2005/8/layout/process1"/>
    <dgm:cxn modelId="{3EF212E8-2A46-4DA9-92BA-535563297737}" type="presOf" srcId="{2DA1007C-86C1-2944-81F5-8E5A89C0654C}" destId="{B32B506B-A7E7-0649-ACFD-F22117496CB0}" srcOrd="0" destOrd="0" presId="urn:microsoft.com/office/officeart/2005/8/layout/process1"/>
    <dgm:cxn modelId="{A3FA5494-4BF9-4739-BA28-65BEA5CC9DAD}" type="presParOf" srcId="{BC706C16-C977-254A-A195-E30BC1B32B91}" destId="{7AAD6551-8878-BA47-849F-66E506B9D3E6}" srcOrd="0" destOrd="0" presId="urn:microsoft.com/office/officeart/2005/8/layout/process1"/>
    <dgm:cxn modelId="{4DBE4958-EE7C-4288-B829-96C4A2AE6CC5}" type="presParOf" srcId="{BC706C16-C977-254A-A195-E30BC1B32B91}" destId="{B32B506B-A7E7-0649-ACFD-F22117496CB0}" srcOrd="1" destOrd="0" presId="urn:microsoft.com/office/officeart/2005/8/layout/process1"/>
    <dgm:cxn modelId="{56298A38-0C58-4E0E-A613-22F88C9E1C69}" type="presParOf" srcId="{B32B506B-A7E7-0649-ACFD-F22117496CB0}" destId="{4C8B37EE-69C1-824A-87B7-2BB1C99B3E9E}" srcOrd="0" destOrd="0" presId="urn:microsoft.com/office/officeart/2005/8/layout/process1"/>
    <dgm:cxn modelId="{74DBCBE5-88DC-4A05-ADBF-C8A0F0E8DA33}" type="presParOf" srcId="{BC706C16-C977-254A-A195-E30BC1B32B91}" destId="{61ED52ED-54F9-094F-AF61-A2FA8720B7F6}" srcOrd="2" destOrd="0" presId="urn:microsoft.com/office/officeart/2005/8/layout/process1"/>
    <dgm:cxn modelId="{ACF0F7A6-037E-4CD1-8C7B-F4467A158CD8}" type="presParOf" srcId="{BC706C16-C977-254A-A195-E30BC1B32B91}" destId="{1370490C-F2FD-EA44-95C6-191EC8579BBB}" srcOrd="3" destOrd="0" presId="urn:microsoft.com/office/officeart/2005/8/layout/process1"/>
    <dgm:cxn modelId="{BB9FC6EF-46C7-4AC6-A7C0-01F0955DD22E}" type="presParOf" srcId="{1370490C-F2FD-EA44-95C6-191EC8579BBB}" destId="{BA7B06F4-5DE0-0C47-B510-169646D266F2}" srcOrd="0" destOrd="0" presId="urn:microsoft.com/office/officeart/2005/8/layout/process1"/>
    <dgm:cxn modelId="{B28278EC-7E74-45F1-BE31-ABE7752161FB}" type="presParOf" srcId="{BC706C16-C977-254A-A195-E30BC1B32B91}" destId="{E88C206E-4253-FD46-B4E3-81D6881923B7}" srcOrd="4" destOrd="0" presId="urn:microsoft.com/office/officeart/2005/8/layout/process1"/>
    <dgm:cxn modelId="{85A20AB1-29A6-46BA-A8E9-EBB57BA9C0C8}" type="presParOf" srcId="{BC706C16-C977-254A-A195-E30BC1B32B91}" destId="{028DC168-AC23-F941-8365-AC8D05F8489A}" srcOrd="5" destOrd="0" presId="urn:microsoft.com/office/officeart/2005/8/layout/process1"/>
    <dgm:cxn modelId="{E1CEA412-013F-4800-8B80-0C35BD5F45B3}" type="presParOf" srcId="{028DC168-AC23-F941-8365-AC8D05F8489A}" destId="{5D0ED436-5E7E-D743-BA5E-F349A423D31A}" srcOrd="0" destOrd="0" presId="urn:microsoft.com/office/officeart/2005/8/layout/process1"/>
    <dgm:cxn modelId="{27A32AC3-CCBA-4ADE-9DED-8CB4EFC5A4BE}" type="presParOf" srcId="{BC706C16-C977-254A-A195-E30BC1B32B91}" destId="{7318EFE8-B3D5-D64B-909D-B5D748E2C1B2}"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0C17DE-A5CB-4DE3-AA66-B8A3A5D5EF8F}">
      <dsp:nvSpPr>
        <dsp:cNvPr id="0" name=""/>
        <dsp:cNvSpPr/>
      </dsp:nvSpPr>
      <dsp:spPr>
        <a:xfrm>
          <a:off x="0" y="337837"/>
          <a:ext cx="6615129" cy="504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CBD1B97-A238-4CE8-BC8E-18B48446A7F4}">
      <dsp:nvSpPr>
        <dsp:cNvPr id="0" name=""/>
        <dsp:cNvSpPr/>
      </dsp:nvSpPr>
      <dsp:spPr>
        <a:xfrm>
          <a:off x="330756" y="42637"/>
          <a:ext cx="4630591" cy="590400"/>
        </a:xfrm>
        <a:prstGeom prst="roundRect">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5025" tIns="0" rIns="175025" bIns="0" numCol="1" spcCol="1270" anchor="ctr" anchorCtr="0">
          <a:noAutofit/>
        </a:bodyPr>
        <a:lstStyle/>
        <a:p>
          <a:pPr lvl="0" algn="l" defTabSz="1066800">
            <a:lnSpc>
              <a:spcPct val="90000"/>
            </a:lnSpc>
            <a:spcBef>
              <a:spcPct val="0"/>
            </a:spcBef>
            <a:spcAft>
              <a:spcPct val="35000"/>
            </a:spcAft>
          </a:pPr>
          <a:r>
            <a:rPr lang="zh-CN" altLang="en-US" sz="2400" b="1" kern="1200" dirty="0" smtClean="0">
              <a:latin typeface="+mj-ea"/>
              <a:ea typeface="+mj-ea"/>
            </a:rPr>
            <a:t>成绩管理办法</a:t>
          </a:r>
          <a:endParaRPr lang="zh-CN" altLang="en-US" sz="2400" b="1" kern="1200" dirty="0">
            <a:latin typeface="+mj-ea"/>
            <a:ea typeface="+mj-ea"/>
          </a:endParaRPr>
        </a:p>
      </dsp:txBody>
      <dsp:txXfrm>
        <a:off x="330756" y="42637"/>
        <a:ext cx="4630591" cy="590400"/>
      </dsp:txXfrm>
    </dsp:sp>
    <dsp:sp modelId="{5863CBE2-9CAD-4BAD-9937-2323EDBE290A}">
      <dsp:nvSpPr>
        <dsp:cNvPr id="0" name=""/>
        <dsp:cNvSpPr/>
      </dsp:nvSpPr>
      <dsp:spPr>
        <a:xfrm>
          <a:off x="0" y="1245037"/>
          <a:ext cx="6615129" cy="504000"/>
        </a:xfrm>
        <a:prstGeom prst="rect">
          <a:avLst/>
        </a:prstGeom>
        <a:solidFill>
          <a:schemeClr val="lt1">
            <a:alpha val="90000"/>
            <a:hueOff val="0"/>
            <a:satOff val="0"/>
            <a:lumOff val="0"/>
            <a:alphaOff val="0"/>
          </a:schemeClr>
        </a:solidFill>
        <a:ln w="9525" cap="flat" cmpd="sng" algn="ctr">
          <a:solidFill>
            <a:schemeClr val="accent2">
              <a:hueOff val="-2135872"/>
              <a:satOff val="6241"/>
              <a:lumOff val="-1176"/>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02E2B6A-331D-4EBC-A5A0-1B1C51340830}">
      <dsp:nvSpPr>
        <dsp:cNvPr id="0" name=""/>
        <dsp:cNvSpPr/>
      </dsp:nvSpPr>
      <dsp:spPr>
        <a:xfrm>
          <a:off x="330756" y="949837"/>
          <a:ext cx="4630591" cy="590400"/>
        </a:xfrm>
        <a:prstGeom prst="roundRect">
          <a:avLst/>
        </a:prstGeom>
        <a:gradFill rotWithShape="0">
          <a:gsLst>
            <a:gs pos="0">
              <a:schemeClr val="accent2">
                <a:hueOff val="-2135872"/>
                <a:satOff val="6241"/>
                <a:lumOff val="-1176"/>
                <a:alphaOff val="0"/>
                <a:shade val="63000"/>
              </a:schemeClr>
            </a:gs>
            <a:gs pos="30000">
              <a:schemeClr val="accent2">
                <a:hueOff val="-2135872"/>
                <a:satOff val="6241"/>
                <a:lumOff val="-1176"/>
                <a:alphaOff val="0"/>
                <a:shade val="90000"/>
                <a:satMod val="110000"/>
              </a:schemeClr>
            </a:gs>
            <a:gs pos="45000">
              <a:schemeClr val="accent2">
                <a:hueOff val="-2135872"/>
                <a:satOff val="6241"/>
                <a:lumOff val="-1176"/>
                <a:alphaOff val="0"/>
                <a:shade val="100000"/>
                <a:satMod val="118000"/>
              </a:schemeClr>
            </a:gs>
            <a:gs pos="55000">
              <a:schemeClr val="accent2">
                <a:hueOff val="-2135872"/>
                <a:satOff val="6241"/>
                <a:lumOff val="-1176"/>
                <a:alphaOff val="0"/>
                <a:shade val="100000"/>
                <a:satMod val="118000"/>
              </a:schemeClr>
            </a:gs>
            <a:gs pos="73000">
              <a:schemeClr val="accent2">
                <a:hueOff val="-2135872"/>
                <a:satOff val="6241"/>
                <a:lumOff val="-1176"/>
                <a:alphaOff val="0"/>
                <a:shade val="90000"/>
                <a:satMod val="110000"/>
              </a:schemeClr>
            </a:gs>
            <a:gs pos="100000">
              <a:schemeClr val="accent2">
                <a:hueOff val="-2135872"/>
                <a:satOff val="6241"/>
                <a:lumOff val="-1176"/>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5025" tIns="0" rIns="175025" bIns="0" numCol="1" spcCol="1270" anchor="ctr" anchorCtr="0">
          <a:noAutofit/>
        </a:bodyPr>
        <a:lstStyle/>
        <a:p>
          <a:pPr lvl="0" algn="l" defTabSz="1066800">
            <a:lnSpc>
              <a:spcPct val="90000"/>
            </a:lnSpc>
            <a:spcBef>
              <a:spcPct val="0"/>
            </a:spcBef>
            <a:spcAft>
              <a:spcPct val="35000"/>
            </a:spcAft>
          </a:pPr>
          <a:r>
            <a:rPr lang="zh-CN" altLang="en-US" sz="2400" b="1" kern="1200" dirty="0" smtClean="0">
              <a:latin typeface="+mj-ea"/>
              <a:ea typeface="+mj-ea"/>
            </a:rPr>
            <a:t>赛项赛题管理办法</a:t>
          </a:r>
          <a:endParaRPr lang="zh-CN" altLang="en-US" sz="2400" b="1" kern="1200" dirty="0">
            <a:latin typeface="+mj-ea"/>
            <a:ea typeface="+mj-ea"/>
          </a:endParaRPr>
        </a:p>
      </dsp:txBody>
      <dsp:txXfrm>
        <a:off x="330756" y="949837"/>
        <a:ext cx="4630591" cy="590400"/>
      </dsp:txXfrm>
    </dsp:sp>
    <dsp:sp modelId="{A0C4360F-2514-4831-990C-77840146FCE9}">
      <dsp:nvSpPr>
        <dsp:cNvPr id="0" name=""/>
        <dsp:cNvSpPr/>
      </dsp:nvSpPr>
      <dsp:spPr>
        <a:xfrm>
          <a:off x="0" y="2152237"/>
          <a:ext cx="6615129" cy="504000"/>
        </a:xfrm>
        <a:prstGeom prst="rect">
          <a:avLst/>
        </a:prstGeom>
        <a:solidFill>
          <a:schemeClr val="lt1">
            <a:alpha val="90000"/>
            <a:hueOff val="0"/>
            <a:satOff val="0"/>
            <a:lumOff val="0"/>
            <a:alphaOff val="0"/>
          </a:schemeClr>
        </a:solidFill>
        <a:ln w="9525" cap="flat" cmpd="sng" algn="ctr">
          <a:solidFill>
            <a:schemeClr val="accent2">
              <a:hueOff val="-4271743"/>
              <a:satOff val="12481"/>
              <a:lumOff val="-2353"/>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E5D2CBF-6A79-494E-851E-3F72FA8A5DDE}">
      <dsp:nvSpPr>
        <dsp:cNvPr id="0" name=""/>
        <dsp:cNvSpPr/>
      </dsp:nvSpPr>
      <dsp:spPr>
        <a:xfrm>
          <a:off x="330756" y="1857037"/>
          <a:ext cx="4630591" cy="590400"/>
        </a:xfrm>
        <a:prstGeom prst="roundRect">
          <a:avLst/>
        </a:prstGeom>
        <a:gradFill rotWithShape="0">
          <a:gsLst>
            <a:gs pos="0">
              <a:schemeClr val="accent2">
                <a:hueOff val="-4271743"/>
                <a:satOff val="12481"/>
                <a:lumOff val="-2353"/>
                <a:alphaOff val="0"/>
                <a:shade val="63000"/>
              </a:schemeClr>
            </a:gs>
            <a:gs pos="30000">
              <a:schemeClr val="accent2">
                <a:hueOff val="-4271743"/>
                <a:satOff val="12481"/>
                <a:lumOff val="-2353"/>
                <a:alphaOff val="0"/>
                <a:shade val="90000"/>
                <a:satMod val="110000"/>
              </a:schemeClr>
            </a:gs>
            <a:gs pos="45000">
              <a:schemeClr val="accent2">
                <a:hueOff val="-4271743"/>
                <a:satOff val="12481"/>
                <a:lumOff val="-2353"/>
                <a:alphaOff val="0"/>
                <a:shade val="100000"/>
                <a:satMod val="118000"/>
              </a:schemeClr>
            </a:gs>
            <a:gs pos="55000">
              <a:schemeClr val="accent2">
                <a:hueOff val="-4271743"/>
                <a:satOff val="12481"/>
                <a:lumOff val="-2353"/>
                <a:alphaOff val="0"/>
                <a:shade val="100000"/>
                <a:satMod val="118000"/>
              </a:schemeClr>
            </a:gs>
            <a:gs pos="73000">
              <a:schemeClr val="accent2">
                <a:hueOff val="-4271743"/>
                <a:satOff val="12481"/>
                <a:lumOff val="-2353"/>
                <a:alphaOff val="0"/>
                <a:shade val="90000"/>
                <a:satMod val="110000"/>
              </a:schemeClr>
            </a:gs>
            <a:gs pos="100000">
              <a:schemeClr val="accent2">
                <a:hueOff val="-4271743"/>
                <a:satOff val="12481"/>
                <a:lumOff val="-2353"/>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5025" tIns="0" rIns="175025" bIns="0" numCol="1" spcCol="1270" anchor="ctr" anchorCtr="0">
          <a:noAutofit/>
        </a:bodyPr>
        <a:lstStyle/>
        <a:p>
          <a:pPr lvl="0" algn="l" defTabSz="1066800">
            <a:lnSpc>
              <a:spcPct val="90000"/>
            </a:lnSpc>
            <a:spcBef>
              <a:spcPct val="0"/>
            </a:spcBef>
            <a:spcAft>
              <a:spcPct val="35000"/>
            </a:spcAft>
          </a:pPr>
          <a:r>
            <a:rPr lang="zh-CN" altLang="en-US" sz="2400" b="1" kern="1200" dirty="0" smtClean="0">
              <a:latin typeface="+mj-ea"/>
              <a:ea typeface="+mj-ea"/>
            </a:rPr>
            <a:t>企业合作管理办法</a:t>
          </a:r>
          <a:endParaRPr lang="zh-CN" altLang="en-US" sz="2400" b="1" kern="1200" dirty="0">
            <a:latin typeface="+mj-ea"/>
            <a:ea typeface="+mj-ea"/>
          </a:endParaRPr>
        </a:p>
      </dsp:txBody>
      <dsp:txXfrm>
        <a:off x="330756" y="1857037"/>
        <a:ext cx="4630591" cy="590400"/>
      </dsp:txXfrm>
    </dsp:sp>
    <dsp:sp modelId="{168D381E-168D-4041-828C-F898A487629A}">
      <dsp:nvSpPr>
        <dsp:cNvPr id="0" name=""/>
        <dsp:cNvSpPr/>
      </dsp:nvSpPr>
      <dsp:spPr>
        <a:xfrm>
          <a:off x="0" y="3059437"/>
          <a:ext cx="6615129" cy="504000"/>
        </a:xfrm>
        <a:prstGeom prst="rect">
          <a:avLst/>
        </a:prstGeom>
        <a:solidFill>
          <a:schemeClr val="lt1">
            <a:alpha val="90000"/>
            <a:hueOff val="0"/>
            <a:satOff val="0"/>
            <a:lumOff val="0"/>
            <a:alphaOff val="0"/>
          </a:schemeClr>
        </a:solidFill>
        <a:ln w="9525" cap="flat" cmpd="sng" algn="ctr">
          <a:solidFill>
            <a:schemeClr val="accent2">
              <a:hueOff val="-6407615"/>
              <a:satOff val="18722"/>
              <a:lumOff val="-3529"/>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EC9F02E-DC09-45E2-8142-528E46D1603E}">
      <dsp:nvSpPr>
        <dsp:cNvPr id="0" name=""/>
        <dsp:cNvSpPr/>
      </dsp:nvSpPr>
      <dsp:spPr>
        <a:xfrm>
          <a:off x="330756" y="2764237"/>
          <a:ext cx="4630591" cy="590400"/>
        </a:xfrm>
        <a:prstGeom prst="roundRect">
          <a:avLst/>
        </a:prstGeom>
        <a:gradFill rotWithShape="0">
          <a:gsLst>
            <a:gs pos="0">
              <a:schemeClr val="accent2">
                <a:hueOff val="-6407615"/>
                <a:satOff val="18722"/>
                <a:lumOff val="-3529"/>
                <a:alphaOff val="0"/>
                <a:shade val="63000"/>
              </a:schemeClr>
            </a:gs>
            <a:gs pos="30000">
              <a:schemeClr val="accent2">
                <a:hueOff val="-6407615"/>
                <a:satOff val="18722"/>
                <a:lumOff val="-3529"/>
                <a:alphaOff val="0"/>
                <a:shade val="90000"/>
                <a:satMod val="110000"/>
              </a:schemeClr>
            </a:gs>
            <a:gs pos="45000">
              <a:schemeClr val="accent2">
                <a:hueOff val="-6407615"/>
                <a:satOff val="18722"/>
                <a:lumOff val="-3529"/>
                <a:alphaOff val="0"/>
                <a:shade val="100000"/>
                <a:satMod val="118000"/>
              </a:schemeClr>
            </a:gs>
            <a:gs pos="55000">
              <a:schemeClr val="accent2">
                <a:hueOff val="-6407615"/>
                <a:satOff val="18722"/>
                <a:lumOff val="-3529"/>
                <a:alphaOff val="0"/>
                <a:shade val="100000"/>
                <a:satMod val="118000"/>
              </a:schemeClr>
            </a:gs>
            <a:gs pos="73000">
              <a:schemeClr val="accent2">
                <a:hueOff val="-6407615"/>
                <a:satOff val="18722"/>
                <a:lumOff val="-3529"/>
                <a:alphaOff val="0"/>
                <a:shade val="90000"/>
                <a:satMod val="110000"/>
              </a:schemeClr>
            </a:gs>
            <a:gs pos="100000">
              <a:schemeClr val="accent2">
                <a:hueOff val="-6407615"/>
                <a:satOff val="18722"/>
                <a:lumOff val="-3529"/>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5025" tIns="0" rIns="175025" bIns="0" numCol="1" spcCol="1270" anchor="ctr" anchorCtr="0">
          <a:noAutofit/>
        </a:bodyPr>
        <a:lstStyle/>
        <a:p>
          <a:pPr lvl="0" algn="l" defTabSz="1066800">
            <a:lnSpc>
              <a:spcPct val="90000"/>
            </a:lnSpc>
            <a:spcBef>
              <a:spcPct val="0"/>
            </a:spcBef>
            <a:spcAft>
              <a:spcPct val="35000"/>
            </a:spcAft>
          </a:pPr>
          <a:r>
            <a:rPr lang="zh-CN" altLang="en-US" sz="2400" b="1" kern="1200" dirty="0" smtClean="0">
              <a:latin typeface="+mj-ea"/>
              <a:ea typeface="+mj-ea"/>
            </a:rPr>
            <a:t>安全管理规定</a:t>
          </a:r>
          <a:endParaRPr lang="zh-CN" altLang="en-US" sz="2400" b="1" kern="1200" dirty="0">
            <a:latin typeface="+mj-ea"/>
            <a:ea typeface="+mj-ea"/>
          </a:endParaRPr>
        </a:p>
      </dsp:txBody>
      <dsp:txXfrm>
        <a:off x="330756" y="2764237"/>
        <a:ext cx="4630591" cy="590400"/>
      </dsp:txXfrm>
    </dsp:sp>
    <dsp:sp modelId="{D1490165-9617-4E4A-A14A-67B1669EA7E9}">
      <dsp:nvSpPr>
        <dsp:cNvPr id="0" name=""/>
        <dsp:cNvSpPr/>
      </dsp:nvSpPr>
      <dsp:spPr>
        <a:xfrm>
          <a:off x="0" y="3966637"/>
          <a:ext cx="6615129" cy="504000"/>
        </a:xfrm>
        <a:prstGeom prst="rect">
          <a:avLst/>
        </a:prstGeom>
        <a:solidFill>
          <a:schemeClr val="lt1">
            <a:alpha val="90000"/>
            <a:hueOff val="0"/>
            <a:satOff val="0"/>
            <a:lumOff val="0"/>
            <a:alphaOff val="0"/>
          </a:schemeClr>
        </a:solidFill>
        <a:ln w="9525" cap="flat" cmpd="sng" algn="ctr">
          <a:solidFill>
            <a:schemeClr val="accent2">
              <a:hueOff val="-8543487"/>
              <a:satOff val="24962"/>
              <a:lumOff val="-4706"/>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235D6DE-9D7A-46FB-B41C-C59FF4AB2AA4}">
      <dsp:nvSpPr>
        <dsp:cNvPr id="0" name=""/>
        <dsp:cNvSpPr/>
      </dsp:nvSpPr>
      <dsp:spPr>
        <a:xfrm>
          <a:off x="330756" y="3671437"/>
          <a:ext cx="4630591" cy="590400"/>
        </a:xfrm>
        <a:prstGeom prst="roundRect">
          <a:avLst/>
        </a:prstGeom>
        <a:gradFill rotWithShape="0">
          <a:gsLst>
            <a:gs pos="0">
              <a:schemeClr val="accent2">
                <a:hueOff val="-8543487"/>
                <a:satOff val="24962"/>
                <a:lumOff val="-4706"/>
                <a:alphaOff val="0"/>
                <a:shade val="63000"/>
              </a:schemeClr>
            </a:gs>
            <a:gs pos="30000">
              <a:schemeClr val="accent2">
                <a:hueOff val="-8543487"/>
                <a:satOff val="24962"/>
                <a:lumOff val="-4706"/>
                <a:alphaOff val="0"/>
                <a:shade val="90000"/>
                <a:satMod val="110000"/>
              </a:schemeClr>
            </a:gs>
            <a:gs pos="45000">
              <a:schemeClr val="accent2">
                <a:hueOff val="-8543487"/>
                <a:satOff val="24962"/>
                <a:lumOff val="-4706"/>
                <a:alphaOff val="0"/>
                <a:shade val="100000"/>
                <a:satMod val="118000"/>
              </a:schemeClr>
            </a:gs>
            <a:gs pos="55000">
              <a:schemeClr val="accent2">
                <a:hueOff val="-8543487"/>
                <a:satOff val="24962"/>
                <a:lumOff val="-4706"/>
                <a:alphaOff val="0"/>
                <a:shade val="100000"/>
                <a:satMod val="118000"/>
              </a:schemeClr>
            </a:gs>
            <a:gs pos="73000">
              <a:schemeClr val="accent2">
                <a:hueOff val="-8543487"/>
                <a:satOff val="24962"/>
                <a:lumOff val="-4706"/>
                <a:alphaOff val="0"/>
                <a:shade val="90000"/>
                <a:satMod val="110000"/>
              </a:schemeClr>
            </a:gs>
            <a:gs pos="100000">
              <a:schemeClr val="accent2">
                <a:hueOff val="-8543487"/>
                <a:satOff val="24962"/>
                <a:lumOff val="-4706"/>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5025" tIns="0" rIns="175025" bIns="0" numCol="1" spcCol="1270" anchor="ctr" anchorCtr="0">
          <a:noAutofit/>
        </a:bodyPr>
        <a:lstStyle/>
        <a:p>
          <a:pPr lvl="0" algn="l" defTabSz="1066800">
            <a:lnSpc>
              <a:spcPct val="90000"/>
            </a:lnSpc>
            <a:spcBef>
              <a:spcPct val="0"/>
            </a:spcBef>
            <a:spcAft>
              <a:spcPct val="35000"/>
            </a:spcAft>
          </a:pPr>
          <a:r>
            <a:rPr lang="zh-CN" altLang="en-US" sz="2400" b="1" kern="1200" dirty="0" smtClean="0">
              <a:latin typeface="+mj-ea"/>
              <a:ea typeface="+mj-ea"/>
            </a:rPr>
            <a:t>赛项设备与设施管理办法</a:t>
          </a:r>
          <a:endParaRPr lang="zh-CN" altLang="en-US" sz="2400" b="1" kern="1200" dirty="0">
            <a:latin typeface="+mj-ea"/>
            <a:ea typeface="+mj-ea"/>
          </a:endParaRPr>
        </a:p>
      </dsp:txBody>
      <dsp:txXfrm>
        <a:off x="330756" y="3671437"/>
        <a:ext cx="4630591" cy="5904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6428F2-4944-C646-9C9B-87D9471B1186}">
      <dsp:nvSpPr>
        <dsp:cNvPr id="0" name=""/>
        <dsp:cNvSpPr/>
      </dsp:nvSpPr>
      <dsp:spPr>
        <a:xfrm rot="5400000">
          <a:off x="5160492" y="-2136119"/>
          <a:ext cx="745204" cy="5207618"/>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smtClean="0">
              <a:latin typeface="+mj-ea"/>
              <a:ea typeface="+mj-ea"/>
            </a:rPr>
            <a:t>机考评分是指参赛队伍（选手）在计算机上完成竞赛项目内容后，由答题系统自动判分的评分方法。</a:t>
          </a:r>
          <a:endParaRPr lang="zh-CN" altLang="en-US" sz="1300" kern="1200" dirty="0">
            <a:latin typeface="+mj-ea"/>
            <a:ea typeface="+mj-ea"/>
          </a:endParaRPr>
        </a:p>
      </dsp:txBody>
      <dsp:txXfrm rot="5400000">
        <a:off x="5160492" y="-2136119"/>
        <a:ext cx="745204" cy="5207618"/>
      </dsp:txXfrm>
    </dsp:sp>
    <dsp:sp modelId="{0DAB420D-88CB-6841-A96D-9CEB03781693}">
      <dsp:nvSpPr>
        <dsp:cNvPr id="0" name=""/>
        <dsp:cNvSpPr/>
      </dsp:nvSpPr>
      <dsp:spPr>
        <a:xfrm>
          <a:off x="0" y="1936"/>
          <a:ext cx="2929285" cy="93150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zh-CN" altLang="en-US" sz="4300" kern="1200" dirty="0" smtClean="0">
              <a:latin typeface="华文新魏" pitchFamily="2" charset="-122"/>
              <a:ea typeface="华文新魏" pitchFamily="2" charset="-122"/>
            </a:rPr>
            <a:t>机考评分</a:t>
          </a:r>
          <a:endParaRPr lang="zh-CN" altLang="en-US" sz="4300" kern="1200" dirty="0">
            <a:latin typeface="华文新魏" pitchFamily="2" charset="-122"/>
            <a:ea typeface="华文新魏" pitchFamily="2" charset="-122"/>
          </a:endParaRPr>
        </a:p>
      </dsp:txBody>
      <dsp:txXfrm>
        <a:off x="0" y="1936"/>
        <a:ext cx="2929285" cy="931505"/>
      </dsp:txXfrm>
    </dsp:sp>
    <dsp:sp modelId="{5F7E0DEA-2582-1F49-85E9-102550F71532}">
      <dsp:nvSpPr>
        <dsp:cNvPr id="0" name=""/>
        <dsp:cNvSpPr/>
      </dsp:nvSpPr>
      <dsp:spPr>
        <a:xfrm rot="5400000">
          <a:off x="5160492" y="-1158038"/>
          <a:ext cx="745204" cy="5207618"/>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smtClean="0">
              <a:latin typeface="+mj-ea"/>
              <a:ea typeface="+mj-ea"/>
            </a:rPr>
            <a:t>现场评分是指依据评分标准对参赛队伍（选手）的现场技能展示</a:t>
          </a:r>
          <a:r>
            <a:rPr lang="zh-CN" altLang="en-US" sz="1300" kern="1200" dirty="0" smtClean="0">
              <a:solidFill>
                <a:srgbClr val="C00000"/>
              </a:solidFill>
              <a:latin typeface="+mj-ea"/>
              <a:ea typeface="+mj-ea"/>
            </a:rPr>
            <a:t>独立判分、同步亮分并现场公布得分</a:t>
          </a:r>
          <a:r>
            <a:rPr lang="zh-CN" altLang="en-US" sz="1300" kern="1200" dirty="0" smtClean="0">
              <a:latin typeface="+mj-ea"/>
              <a:ea typeface="+mj-ea"/>
            </a:rPr>
            <a:t>的评分方法。</a:t>
          </a:r>
          <a:endParaRPr lang="en-US" altLang="zh-CN" sz="1300" kern="1200" dirty="0" smtClean="0">
            <a:latin typeface="+mj-ea"/>
            <a:ea typeface="+mj-ea"/>
          </a:endParaRPr>
        </a:p>
      </dsp:txBody>
      <dsp:txXfrm rot="5400000">
        <a:off x="5160492" y="-1158038"/>
        <a:ext cx="745204" cy="5207618"/>
      </dsp:txXfrm>
    </dsp:sp>
    <dsp:sp modelId="{80FAADD7-11F8-134A-88C9-9AD873D11B68}">
      <dsp:nvSpPr>
        <dsp:cNvPr id="0" name=""/>
        <dsp:cNvSpPr/>
      </dsp:nvSpPr>
      <dsp:spPr>
        <a:xfrm>
          <a:off x="0" y="980017"/>
          <a:ext cx="2929285" cy="93150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zh-CN" altLang="en-US" sz="4300" kern="1200" dirty="0" smtClean="0">
              <a:latin typeface="+mj-ea"/>
              <a:ea typeface="+mj-ea"/>
            </a:rPr>
            <a:t>现场评分</a:t>
          </a:r>
          <a:endParaRPr lang="zh-CN" altLang="en-US" sz="4300" kern="1200" dirty="0">
            <a:latin typeface="+mj-ea"/>
            <a:ea typeface="+mj-ea"/>
          </a:endParaRPr>
        </a:p>
      </dsp:txBody>
      <dsp:txXfrm>
        <a:off x="0" y="980017"/>
        <a:ext cx="2929285" cy="931505"/>
      </dsp:txXfrm>
    </dsp:sp>
    <dsp:sp modelId="{B50AC25B-AD03-C44E-B11C-7E22FEBC0F3D}">
      <dsp:nvSpPr>
        <dsp:cNvPr id="0" name=""/>
        <dsp:cNvSpPr/>
      </dsp:nvSpPr>
      <dsp:spPr>
        <a:xfrm rot="5400000">
          <a:off x="5160492" y="-179957"/>
          <a:ext cx="745204" cy="5207618"/>
        </a:xfrm>
        <a:prstGeom prst="round2Same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smtClean="0">
              <a:latin typeface="+mj-ea"/>
              <a:ea typeface="+mj-ea"/>
            </a:rPr>
            <a:t>过程评分是指根据参赛队伍（选手）在分步操作过程中的规范性、合理性以及完成质量等，评分裁判依据评分标准按步给分并加权汇总的评分方法。</a:t>
          </a:r>
          <a:endParaRPr lang="zh-CN" altLang="en-US" sz="1300" kern="1200" dirty="0">
            <a:latin typeface="+mj-ea"/>
            <a:ea typeface="+mj-ea"/>
          </a:endParaRPr>
        </a:p>
      </dsp:txBody>
      <dsp:txXfrm rot="5400000">
        <a:off x="5160492" y="-179957"/>
        <a:ext cx="745204" cy="5207618"/>
      </dsp:txXfrm>
    </dsp:sp>
    <dsp:sp modelId="{E943D18F-5C85-374C-9F54-F1CE350C658F}">
      <dsp:nvSpPr>
        <dsp:cNvPr id="0" name=""/>
        <dsp:cNvSpPr/>
      </dsp:nvSpPr>
      <dsp:spPr>
        <a:xfrm>
          <a:off x="0" y="1958098"/>
          <a:ext cx="2929285" cy="931505"/>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zh-CN" altLang="en-US" sz="4300" kern="1200" dirty="0" smtClean="0">
              <a:latin typeface="+mj-ea"/>
              <a:ea typeface="+mj-ea"/>
            </a:rPr>
            <a:t>过程评分</a:t>
          </a:r>
          <a:endParaRPr lang="zh-CN" altLang="en-US" sz="4300" kern="1200" dirty="0">
            <a:latin typeface="+mj-ea"/>
            <a:ea typeface="+mj-ea"/>
          </a:endParaRPr>
        </a:p>
      </dsp:txBody>
      <dsp:txXfrm>
        <a:off x="0" y="1958098"/>
        <a:ext cx="2929285" cy="931505"/>
      </dsp:txXfrm>
    </dsp:sp>
    <dsp:sp modelId="{9EAB05D8-2C21-E44B-8FAB-25AAB3A9A5C9}">
      <dsp:nvSpPr>
        <dsp:cNvPr id="0" name=""/>
        <dsp:cNvSpPr/>
      </dsp:nvSpPr>
      <dsp:spPr>
        <a:xfrm rot="5400000">
          <a:off x="5160492" y="798123"/>
          <a:ext cx="745204" cy="5207618"/>
        </a:xfrm>
        <a:prstGeom prst="round2Same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smtClean="0">
              <a:latin typeface="+mj-ea"/>
              <a:ea typeface="+mj-ea"/>
            </a:rPr>
            <a:t>结果评分是指评分裁判对参赛队伍（选手）提交的竞赛作品，依据赛项评价标准判分的评分方法。</a:t>
          </a:r>
          <a:endParaRPr lang="zh-CN" altLang="en-US" sz="1300" kern="1200" dirty="0">
            <a:latin typeface="+mj-ea"/>
            <a:ea typeface="+mj-ea"/>
          </a:endParaRPr>
        </a:p>
      </dsp:txBody>
      <dsp:txXfrm rot="5400000">
        <a:off x="5160492" y="798123"/>
        <a:ext cx="745204" cy="5207618"/>
      </dsp:txXfrm>
    </dsp:sp>
    <dsp:sp modelId="{39094040-0B66-1848-999E-84968965E637}">
      <dsp:nvSpPr>
        <dsp:cNvPr id="0" name=""/>
        <dsp:cNvSpPr/>
      </dsp:nvSpPr>
      <dsp:spPr>
        <a:xfrm>
          <a:off x="0" y="2936179"/>
          <a:ext cx="2929285" cy="93150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zh-CN" altLang="en-US" sz="4300" kern="1200" dirty="0" smtClean="0">
              <a:latin typeface="华文新魏" pitchFamily="2" charset="-122"/>
              <a:ea typeface="华文新魏" pitchFamily="2" charset="-122"/>
            </a:rPr>
            <a:t>结果评分</a:t>
          </a:r>
          <a:endParaRPr lang="zh-CN" altLang="en-US" sz="4300" kern="1200" dirty="0">
            <a:latin typeface="华文新魏" pitchFamily="2" charset="-122"/>
            <a:ea typeface="华文新魏" pitchFamily="2" charset="-122"/>
          </a:endParaRPr>
        </a:p>
      </dsp:txBody>
      <dsp:txXfrm>
        <a:off x="0" y="2936179"/>
        <a:ext cx="2929285" cy="93150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1E924C-581D-4738-AEF7-9E0C037CBA80}">
      <dsp:nvSpPr>
        <dsp:cNvPr id="0" name=""/>
        <dsp:cNvSpPr/>
      </dsp:nvSpPr>
      <dsp:spPr>
        <a:xfrm>
          <a:off x="1702" y="76609"/>
          <a:ext cx="1519689" cy="1601426"/>
        </a:xfrm>
        <a:prstGeom prst="roundRect">
          <a:avLst>
            <a:gd name="adj" fmla="val 10000"/>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C9E938-840A-48AC-82EE-A24375FEEDEE}">
      <dsp:nvSpPr>
        <dsp:cNvPr id="0" name=""/>
        <dsp:cNvSpPr/>
      </dsp:nvSpPr>
      <dsp:spPr>
        <a:xfrm>
          <a:off x="126765" y="1566361"/>
          <a:ext cx="1882458" cy="160199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kern="1200" dirty="0" smtClean="0"/>
            <a:t>参赛队伍（选手）登录答题系统，核实团队或个人信息后限时答题，竞赛结束前保存成果并提交</a:t>
          </a:r>
          <a:endParaRPr lang="zh-CN" altLang="en-US" sz="1400" kern="1200" dirty="0"/>
        </a:p>
      </dsp:txBody>
      <dsp:txXfrm>
        <a:off x="126765" y="1566361"/>
        <a:ext cx="1882458" cy="1601990"/>
      </dsp:txXfrm>
    </dsp:sp>
    <dsp:sp modelId="{F4CA213D-FE57-4561-97CC-E85B40D11E4D}">
      <dsp:nvSpPr>
        <dsp:cNvPr id="0" name=""/>
        <dsp:cNvSpPr/>
      </dsp:nvSpPr>
      <dsp:spPr>
        <a:xfrm rot="21570956">
          <a:off x="1947472" y="639338"/>
          <a:ext cx="426102" cy="4523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rot="21570956">
        <a:off x="1947472" y="639338"/>
        <a:ext cx="426102" cy="452328"/>
      </dsp:txXfrm>
    </dsp:sp>
    <dsp:sp modelId="{8F93125D-5813-4660-A780-2518141ED087}">
      <dsp:nvSpPr>
        <dsp:cNvPr id="0" name=""/>
        <dsp:cNvSpPr/>
      </dsp:nvSpPr>
      <dsp:spPr>
        <a:xfrm>
          <a:off x="2738785" y="71281"/>
          <a:ext cx="1566713" cy="1565433"/>
        </a:xfrm>
        <a:prstGeom prst="roundRect">
          <a:avLst>
            <a:gd name="adj" fmla="val 10000"/>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21725B-6119-4C67-8582-BF5DBAF5E265}">
      <dsp:nvSpPr>
        <dsp:cNvPr id="0" name=""/>
        <dsp:cNvSpPr/>
      </dsp:nvSpPr>
      <dsp:spPr>
        <a:xfrm>
          <a:off x="2887359" y="1545051"/>
          <a:ext cx="1882458" cy="16233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kern="1200" dirty="0" smtClean="0"/>
            <a:t>答题系统自动判分，显示成绩</a:t>
          </a:r>
          <a:endParaRPr lang="zh-CN" altLang="en-US" sz="1400" kern="1200" dirty="0"/>
        </a:p>
      </dsp:txBody>
      <dsp:txXfrm>
        <a:off x="2887359" y="1545051"/>
        <a:ext cx="1882458" cy="1623300"/>
      </dsp:txXfrm>
    </dsp:sp>
    <dsp:sp modelId="{35847081-D876-47EE-BBBC-C4A2E8A4F740}">
      <dsp:nvSpPr>
        <dsp:cNvPr id="0" name=""/>
        <dsp:cNvSpPr/>
      </dsp:nvSpPr>
      <dsp:spPr>
        <a:xfrm rot="21581973">
          <a:off x="4723354" y="620439"/>
          <a:ext cx="417864" cy="4523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rot="21581973">
        <a:off x="4723354" y="620439"/>
        <a:ext cx="417864" cy="452328"/>
      </dsp:txXfrm>
    </dsp:sp>
    <dsp:sp modelId="{A212DB1C-C90A-406E-9229-BD1FA4E1A3B5}">
      <dsp:nvSpPr>
        <dsp:cNvPr id="0" name=""/>
        <dsp:cNvSpPr/>
      </dsp:nvSpPr>
      <dsp:spPr>
        <a:xfrm>
          <a:off x="5499379" y="36310"/>
          <a:ext cx="1647339" cy="1606000"/>
        </a:xfrm>
        <a:prstGeom prst="roundRect">
          <a:avLst>
            <a:gd name="adj" fmla="val 10000"/>
          </a:avLst>
        </a:prstGeom>
        <a:blipFill rotWithShape="0">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65E23-1521-4654-A71D-129827886C5D}">
      <dsp:nvSpPr>
        <dsp:cNvPr id="0" name=""/>
        <dsp:cNvSpPr/>
      </dsp:nvSpPr>
      <dsp:spPr>
        <a:xfrm>
          <a:off x="5688267" y="1545051"/>
          <a:ext cx="1882458" cy="16233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kern="1200" dirty="0" smtClean="0"/>
            <a:t>裁判组实时汇总各参赛队伍（选手）的成绩，并由裁判长、监督人员和仲裁人员签字确认后公布</a:t>
          </a:r>
          <a:endParaRPr lang="zh-CN" altLang="en-US" sz="1400" kern="1200" dirty="0"/>
        </a:p>
      </dsp:txBody>
      <dsp:txXfrm>
        <a:off x="5688267" y="1545051"/>
        <a:ext cx="1882458" cy="16233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477AF0-797A-4F90-A278-69F131053E3B}">
      <dsp:nvSpPr>
        <dsp:cNvPr id="0" name=""/>
        <dsp:cNvSpPr/>
      </dsp:nvSpPr>
      <dsp:spPr>
        <a:xfrm>
          <a:off x="1883" y="0"/>
          <a:ext cx="1667653" cy="1670875"/>
        </a:xfrm>
        <a:prstGeom prst="roundRect">
          <a:avLst>
            <a:gd name="adj" fmla="val 10000"/>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5575B5-93C4-4191-BFEC-0D868F18E996}">
      <dsp:nvSpPr>
        <dsp:cNvPr id="0" name=""/>
        <dsp:cNvSpPr/>
      </dsp:nvSpPr>
      <dsp:spPr>
        <a:xfrm>
          <a:off x="196598" y="1400444"/>
          <a:ext cx="1895297" cy="174795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kern="1200" dirty="0" smtClean="0"/>
            <a:t>参赛队伍（选手）展示完毕后，由裁判长和副裁判长下达亮分指令，评分裁判同步亮分（</a:t>
          </a:r>
          <a:r>
            <a:rPr lang="zh-CN" altLang="en-US" sz="1400" kern="1200" dirty="0" smtClean="0">
              <a:solidFill>
                <a:srgbClr val="FFFF00"/>
              </a:solidFill>
            </a:rPr>
            <a:t>原则上评分裁判不得少于</a:t>
          </a:r>
          <a:r>
            <a:rPr lang="en-US" altLang="zh-CN" sz="1400" kern="1200" dirty="0" smtClean="0">
              <a:solidFill>
                <a:srgbClr val="FFFF00"/>
              </a:solidFill>
            </a:rPr>
            <a:t>7</a:t>
          </a:r>
          <a:r>
            <a:rPr lang="zh-CN" altLang="en-US" sz="1400" kern="1200" dirty="0" smtClean="0">
              <a:solidFill>
                <a:srgbClr val="FFFF00"/>
              </a:solidFill>
            </a:rPr>
            <a:t>人</a:t>
          </a:r>
          <a:r>
            <a:rPr lang="zh-CN" altLang="en-US" sz="1400" kern="1200" dirty="0" smtClean="0"/>
            <a:t>）</a:t>
          </a:r>
          <a:endParaRPr lang="zh-CN" altLang="en-US" sz="1400" kern="1200" dirty="0"/>
        </a:p>
      </dsp:txBody>
      <dsp:txXfrm>
        <a:off x="196598" y="1400444"/>
        <a:ext cx="1895297" cy="1747957"/>
      </dsp:txXfrm>
    </dsp:sp>
    <dsp:sp modelId="{C98AAF96-5EE5-4953-B46B-0C888D2138AC}">
      <dsp:nvSpPr>
        <dsp:cNvPr id="0" name=""/>
        <dsp:cNvSpPr/>
      </dsp:nvSpPr>
      <dsp:spPr>
        <a:xfrm rot="18433">
          <a:off x="2074448" y="615458"/>
          <a:ext cx="404919" cy="4554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rot="18433">
        <a:off x="2074448" y="615458"/>
        <a:ext cx="404919" cy="455413"/>
      </dsp:txXfrm>
    </dsp:sp>
    <dsp:sp modelId="{7823B953-DBEA-461B-93D6-13AB419C1679}">
      <dsp:nvSpPr>
        <dsp:cNvPr id="0" name=""/>
        <dsp:cNvSpPr/>
      </dsp:nvSpPr>
      <dsp:spPr>
        <a:xfrm>
          <a:off x="2826434" y="71992"/>
          <a:ext cx="1539777" cy="1556494"/>
        </a:xfrm>
        <a:prstGeom prst="roundRect">
          <a:avLst>
            <a:gd name="adj" fmla="val 10000"/>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E48D07-940A-4993-A74A-1C971967EFDE}">
      <dsp:nvSpPr>
        <dsp:cNvPr id="0" name=""/>
        <dsp:cNvSpPr/>
      </dsp:nvSpPr>
      <dsp:spPr>
        <a:xfrm>
          <a:off x="2957210" y="1443941"/>
          <a:ext cx="1895297" cy="170446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kern="1200" dirty="0" smtClean="0"/>
            <a:t>两名记分员在监督人员的审核下负责现场计分，去掉一个最高分和一个最低分，其余得分的算术平均值作为参赛队伍（选手）的最后得分</a:t>
          </a:r>
          <a:endParaRPr lang="zh-CN" altLang="en-US" sz="1400" kern="1200" dirty="0"/>
        </a:p>
      </dsp:txBody>
      <dsp:txXfrm>
        <a:off x="2957210" y="1443941"/>
        <a:ext cx="1895297" cy="1704460"/>
      </dsp:txXfrm>
    </dsp:sp>
    <dsp:sp modelId="{FB805AEA-25B8-4902-96EB-DCDB3E24D635}">
      <dsp:nvSpPr>
        <dsp:cNvPr id="0" name=""/>
        <dsp:cNvSpPr/>
      </dsp:nvSpPr>
      <dsp:spPr>
        <a:xfrm rot="12685">
          <a:off x="4793502" y="627739"/>
          <a:ext cx="427295" cy="4554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rot="12685">
        <a:off x="4793502" y="627739"/>
        <a:ext cx="427295" cy="455413"/>
      </dsp:txXfrm>
    </dsp:sp>
    <dsp:sp modelId="{CA4C560C-04CD-4740-A31C-598FCA5D7134}">
      <dsp:nvSpPr>
        <dsp:cNvPr id="0" name=""/>
        <dsp:cNvSpPr/>
      </dsp:nvSpPr>
      <dsp:spPr>
        <a:xfrm>
          <a:off x="5587046" y="0"/>
          <a:ext cx="1740375" cy="1721593"/>
        </a:xfrm>
        <a:prstGeom prst="roundRect">
          <a:avLst>
            <a:gd name="adj" fmla="val 10000"/>
          </a:avLst>
        </a:prstGeom>
        <a:blipFill rotWithShape="0">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BC25F7-E646-474A-9080-79A333A512A6}">
      <dsp:nvSpPr>
        <dsp:cNvPr id="0" name=""/>
        <dsp:cNvSpPr/>
      </dsp:nvSpPr>
      <dsp:spPr>
        <a:xfrm>
          <a:off x="5818122" y="1505216"/>
          <a:ext cx="1895297" cy="164318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kern="1200" dirty="0" smtClean="0"/>
            <a:t>裁判长</a:t>
          </a:r>
          <a:r>
            <a:rPr lang="zh-CN" altLang="en-US" sz="1400" kern="1200" dirty="0" smtClean="0">
              <a:solidFill>
                <a:srgbClr val="FFFF00"/>
              </a:solidFill>
            </a:rPr>
            <a:t>现场宣布评分结果</a:t>
          </a:r>
          <a:r>
            <a:rPr lang="zh-CN" altLang="en-US" sz="1400" kern="1200" dirty="0" smtClean="0"/>
            <a:t>，并由裁判长、监督人员和仲裁人员签字后确认</a:t>
          </a:r>
          <a:endParaRPr lang="zh-CN" altLang="en-US" sz="1400" kern="1200" dirty="0"/>
        </a:p>
      </dsp:txBody>
      <dsp:txXfrm>
        <a:off x="5818122" y="1505216"/>
        <a:ext cx="1895297" cy="164318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464528-71CD-484D-B31B-32026448AD45}">
      <dsp:nvSpPr>
        <dsp:cNvPr id="0" name=""/>
        <dsp:cNvSpPr/>
      </dsp:nvSpPr>
      <dsp:spPr>
        <a:xfrm>
          <a:off x="213535" y="0"/>
          <a:ext cx="1322945" cy="1504740"/>
        </a:xfrm>
        <a:prstGeom prst="roundRect">
          <a:avLst>
            <a:gd name="adj" fmla="val 10000"/>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2E2C7B-BD41-4635-9983-FD61B3FD19F3}">
      <dsp:nvSpPr>
        <dsp:cNvPr id="0" name=""/>
        <dsp:cNvSpPr/>
      </dsp:nvSpPr>
      <dsp:spPr>
        <a:xfrm>
          <a:off x="130" y="1362142"/>
          <a:ext cx="2252164" cy="16490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kern="1200" dirty="0" smtClean="0"/>
            <a:t>参赛队伍（选手）按比赛要求进行操作，评分裁判对照评分表对选手表现的各个环节即时判分。</a:t>
          </a:r>
          <a:r>
            <a:rPr lang="zh-CN" altLang="en-US" sz="1400" kern="1200" dirty="0" smtClean="0">
              <a:solidFill>
                <a:srgbClr val="FFFF00"/>
              </a:solidFill>
            </a:rPr>
            <a:t>评分裁判不得少于</a:t>
          </a:r>
          <a:r>
            <a:rPr lang="en-US" altLang="zh-CN" sz="1400" kern="1200" dirty="0" smtClean="0">
              <a:solidFill>
                <a:srgbClr val="FFFF00"/>
              </a:solidFill>
            </a:rPr>
            <a:t>2</a:t>
          </a:r>
          <a:r>
            <a:rPr lang="zh-CN" altLang="en-US" sz="1400" kern="1200" dirty="0" smtClean="0">
              <a:solidFill>
                <a:srgbClr val="FFFF00"/>
              </a:solidFill>
            </a:rPr>
            <a:t>人</a:t>
          </a:r>
          <a:endParaRPr lang="zh-CN" altLang="en-US" sz="1400" kern="1200" dirty="0">
            <a:solidFill>
              <a:srgbClr val="FFFF00"/>
            </a:solidFill>
          </a:endParaRPr>
        </a:p>
      </dsp:txBody>
      <dsp:txXfrm>
        <a:off x="130" y="1362142"/>
        <a:ext cx="2252164" cy="1649006"/>
      </dsp:txXfrm>
    </dsp:sp>
    <dsp:sp modelId="{2E07E6AE-C8C2-414C-9980-8EE1A8DD57D1}">
      <dsp:nvSpPr>
        <dsp:cNvPr id="0" name=""/>
        <dsp:cNvSpPr/>
      </dsp:nvSpPr>
      <dsp:spPr>
        <a:xfrm rot="21570371">
          <a:off x="2047653" y="554665"/>
          <a:ext cx="511200" cy="3707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rot="21570371">
        <a:off x="2047653" y="554665"/>
        <a:ext cx="511200" cy="370789"/>
      </dsp:txXfrm>
    </dsp:sp>
    <dsp:sp modelId="{11DC437A-60B1-42CC-B408-06E7EA1EB46E}">
      <dsp:nvSpPr>
        <dsp:cNvPr id="0" name=""/>
        <dsp:cNvSpPr/>
      </dsp:nvSpPr>
      <dsp:spPr>
        <a:xfrm>
          <a:off x="2997000" y="36877"/>
          <a:ext cx="1310461" cy="1383111"/>
        </a:xfrm>
        <a:prstGeom prst="roundRect">
          <a:avLst>
            <a:gd name="adj" fmla="val 10000"/>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D96736-F4E7-4B62-9492-77564E1309ED}">
      <dsp:nvSpPr>
        <dsp:cNvPr id="0" name=""/>
        <dsp:cNvSpPr/>
      </dsp:nvSpPr>
      <dsp:spPr>
        <a:xfrm>
          <a:off x="2834618" y="1392140"/>
          <a:ext cx="2106185" cy="161900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kern="1200" dirty="0" smtClean="0"/>
            <a:t>两名记分员在监督人员的监督下，对评分结果进行分步汇总并计算平均分，所有步骤成绩的加权汇总值作为参赛队伍（选手）的最后得分</a:t>
          </a:r>
          <a:endParaRPr lang="zh-CN" altLang="en-US" sz="1400" kern="1200" dirty="0"/>
        </a:p>
      </dsp:txBody>
      <dsp:txXfrm>
        <a:off x="2834618" y="1392140"/>
        <a:ext cx="2106185" cy="1619008"/>
      </dsp:txXfrm>
    </dsp:sp>
    <dsp:sp modelId="{2615D82A-76E7-43EA-BA7C-BC8B0B1132F3}">
      <dsp:nvSpPr>
        <dsp:cNvPr id="0" name=""/>
        <dsp:cNvSpPr/>
      </dsp:nvSpPr>
      <dsp:spPr>
        <a:xfrm rot="47079">
          <a:off x="4743931" y="560979"/>
          <a:ext cx="436531" cy="3707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rot="47079">
        <a:off x="4743931" y="560979"/>
        <a:ext cx="436531" cy="370789"/>
      </dsp:txXfrm>
    </dsp:sp>
    <dsp:sp modelId="{F1FD6EC2-2B2D-4873-BC31-5D7AAEC8136B}">
      <dsp:nvSpPr>
        <dsp:cNvPr id="0" name=""/>
        <dsp:cNvSpPr/>
      </dsp:nvSpPr>
      <dsp:spPr>
        <a:xfrm>
          <a:off x="5554576" y="100288"/>
          <a:ext cx="1583825" cy="1330090"/>
        </a:xfrm>
        <a:prstGeom prst="roundRect">
          <a:avLst>
            <a:gd name="adj" fmla="val 10000"/>
          </a:avLst>
        </a:prstGeom>
        <a:blipFill rotWithShape="0">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2C8C9A-D0E0-4975-A1F7-DA07CA96C59C}">
      <dsp:nvSpPr>
        <dsp:cNvPr id="0" name=""/>
        <dsp:cNvSpPr/>
      </dsp:nvSpPr>
      <dsp:spPr>
        <a:xfrm>
          <a:off x="5458719" y="1389131"/>
          <a:ext cx="2005065" cy="162201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kern="1200" dirty="0" smtClean="0"/>
            <a:t>裁判长当天提交评分结果，并由裁判长、监督人员和仲裁人员签字确认后公布</a:t>
          </a:r>
          <a:endParaRPr lang="zh-CN" altLang="en-US" sz="1400" kern="1200" dirty="0"/>
        </a:p>
      </dsp:txBody>
      <dsp:txXfrm>
        <a:off x="5458719" y="1389131"/>
        <a:ext cx="2005065" cy="162201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464528-71CD-484D-B31B-32026448AD45}">
      <dsp:nvSpPr>
        <dsp:cNvPr id="0" name=""/>
        <dsp:cNvSpPr/>
      </dsp:nvSpPr>
      <dsp:spPr>
        <a:xfrm>
          <a:off x="126794" y="0"/>
          <a:ext cx="1470989" cy="1673127"/>
        </a:xfrm>
        <a:prstGeom prst="roundRect">
          <a:avLst>
            <a:gd name="adj" fmla="val 10000"/>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2E2C7B-BD41-4635-9983-FD61B3FD19F3}">
      <dsp:nvSpPr>
        <dsp:cNvPr id="0" name=""/>
        <dsp:cNvSpPr/>
      </dsp:nvSpPr>
      <dsp:spPr>
        <a:xfrm>
          <a:off x="1105" y="1396927"/>
          <a:ext cx="2281000" cy="21701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altLang="en-US" sz="1400" kern="1200" dirty="0" smtClean="0"/>
            <a:t>客观评分：</a:t>
          </a:r>
          <a:r>
            <a:rPr lang="zh-CN" altLang="en-US" sz="1400" kern="1200" dirty="0" smtClean="0">
              <a:solidFill>
                <a:srgbClr val="FFFF00"/>
              </a:solidFill>
            </a:rPr>
            <a:t>两名评分裁判</a:t>
          </a:r>
          <a:r>
            <a:rPr lang="zh-CN" altLang="en-US" sz="1400" kern="1200" dirty="0" smtClean="0"/>
            <a:t>独立判分或评分软件自动判分</a:t>
          </a:r>
          <a:endParaRPr lang="en-US" altLang="zh-CN" sz="1400" kern="1200" dirty="0" smtClean="0"/>
        </a:p>
        <a:p>
          <a:pPr lvl="0" algn="l" defTabSz="622300">
            <a:lnSpc>
              <a:spcPct val="90000"/>
            </a:lnSpc>
            <a:spcBef>
              <a:spcPct val="0"/>
            </a:spcBef>
            <a:spcAft>
              <a:spcPct val="35000"/>
            </a:spcAft>
          </a:pPr>
          <a:r>
            <a:rPr lang="zh-CN" altLang="en-US" sz="1400" kern="1200" dirty="0" smtClean="0"/>
            <a:t>主观评分：至少由</a:t>
          </a:r>
          <a:r>
            <a:rPr lang="en-US" altLang="zh-CN" sz="1400" kern="1200" dirty="0" smtClean="0">
              <a:solidFill>
                <a:srgbClr val="FFFF00"/>
              </a:solidFill>
            </a:rPr>
            <a:t>5</a:t>
          </a:r>
          <a:r>
            <a:rPr lang="zh-CN" altLang="en-US" sz="1400" kern="1200" dirty="0" smtClean="0">
              <a:solidFill>
                <a:srgbClr val="FFFF00"/>
              </a:solidFill>
            </a:rPr>
            <a:t>名评分裁</a:t>
          </a:r>
          <a:r>
            <a:rPr lang="zh-CN" altLang="en-US" sz="1400" kern="1200" dirty="0" smtClean="0"/>
            <a:t>判独立判分</a:t>
          </a:r>
          <a:endParaRPr lang="zh-CN" altLang="en-US" sz="1400" kern="1200" dirty="0"/>
        </a:p>
      </dsp:txBody>
      <dsp:txXfrm>
        <a:off x="1105" y="1396927"/>
        <a:ext cx="2281000" cy="2170194"/>
      </dsp:txXfrm>
    </dsp:sp>
    <dsp:sp modelId="{2E07E6AE-C8C2-414C-9980-8EE1A8DD57D1}">
      <dsp:nvSpPr>
        <dsp:cNvPr id="0" name=""/>
        <dsp:cNvSpPr/>
      </dsp:nvSpPr>
      <dsp:spPr>
        <a:xfrm rot="21521913">
          <a:off x="2127042" y="595674"/>
          <a:ext cx="529463" cy="4122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p>
      </dsp:txBody>
      <dsp:txXfrm rot="21521913">
        <a:off x="2127042" y="595674"/>
        <a:ext cx="529463" cy="412282"/>
      </dsp:txXfrm>
    </dsp:sp>
    <dsp:sp modelId="{11DC437A-60B1-42CC-B408-06E7EA1EB46E}">
      <dsp:nvSpPr>
        <dsp:cNvPr id="0" name=""/>
        <dsp:cNvSpPr/>
      </dsp:nvSpPr>
      <dsp:spPr>
        <a:xfrm>
          <a:off x="3110146" y="0"/>
          <a:ext cx="1457108" cy="1537888"/>
        </a:xfrm>
        <a:prstGeom prst="roundRect">
          <a:avLst>
            <a:gd name="adj" fmla="val 10000"/>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D96736-F4E7-4B62-9492-77564E1309ED}">
      <dsp:nvSpPr>
        <dsp:cNvPr id="0" name=""/>
        <dsp:cNvSpPr/>
      </dsp:nvSpPr>
      <dsp:spPr>
        <a:xfrm>
          <a:off x="2929593" y="1365820"/>
          <a:ext cx="2341877" cy="22013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altLang="en-US" sz="1400" kern="1200" dirty="0" smtClean="0"/>
            <a:t>两名记分员在监督人员的现场监督下负责计分。</a:t>
          </a:r>
          <a:endParaRPr lang="en-US" altLang="zh-CN" sz="1400" kern="1200" dirty="0" smtClean="0"/>
        </a:p>
        <a:p>
          <a:pPr lvl="0" algn="l" defTabSz="622300">
            <a:lnSpc>
              <a:spcPct val="90000"/>
            </a:lnSpc>
            <a:spcBef>
              <a:spcPct val="0"/>
            </a:spcBef>
            <a:spcAft>
              <a:spcPct val="35000"/>
            </a:spcAft>
          </a:pPr>
          <a:r>
            <a:rPr lang="zh-CN" altLang="en-US" sz="1400" kern="1200" dirty="0" smtClean="0"/>
            <a:t>客观评分：取两名评分裁判的平均分作为最后得分。</a:t>
          </a:r>
          <a:endParaRPr lang="en-US" altLang="zh-CN" sz="1400" kern="1200" dirty="0" smtClean="0"/>
        </a:p>
        <a:p>
          <a:pPr lvl="0" algn="l" defTabSz="622300">
            <a:lnSpc>
              <a:spcPct val="90000"/>
            </a:lnSpc>
            <a:spcBef>
              <a:spcPct val="0"/>
            </a:spcBef>
            <a:spcAft>
              <a:spcPct val="35000"/>
            </a:spcAft>
          </a:pPr>
          <a:r>
            <a:rPr lang="zh-CN" altLang="en-US" sz="1400" kern="1200" dirty="0" smtClean="0"/>
            <a:t>主观评分：去掉一个最高分和一个最低分，其余得分的平均值作为最后得分。</a:t>
          </a:r>
          <a:endParaRPr lang="en-US" altLang="zh-CN" sz="1400" kern="1200" dirty="0" smtClean="0"/>
        </a:p>
      </dsp:txBody>
      <dsp:txXfrm>
        <a:off x="2929593" y="1365820"/>
        <a:ext cx="2341877" cy="2201301"/>
      </dsp:txXfrm>
    </dsp:sp>
    <dsp:sp modelId="{2615D82A-76E7-43EA-BA7C-BC8B0B1132F3}">
      <dsp:nvSpPr>
        <dsp:cNvPr id="0" name=""/>
        <dsp:cNvSpPr/>
      </dsp:nvSpPr>
      <dsp:spPr>
        <a:xfrm rot="21594399">
          <a:off x="5052589" y="560429"/>
          <a:ext cx="485336" cy="4122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p>
      </dsp:txBody>
      <dsp:txXfrm rot="21594399">
        <a:off x="5052589" y="560429"/>
        <a:ext cx="485336" cy="412282"/>
      </dsp:txXfrm>
    </dsp:sp>
    <dsp:sp modelId="{F1FD6EC2-2B2D-4873-BC31-5D7AAEC8136B}">
      <dsp:nvSpPr>
        <dsp:cNvPr id="0" name=""/>
        <dsp:cNvSpPr/>
      </dsp:nvSpPr>
      <dsp:spPr>
        <a:xfrm>
          <a:off x="5953927" y="24596"/>
          <a:ext cx="1761062" cy="1478933"/>
        </a:xfrm>
        <a:prstGeom prst="roundRect">
          <a:avLst>
            <a:gd name="adj" fmla="val 10000"/>
          </a:avLst>
        </a:prstGeom>
        <a:blipFill rotWithShape="0">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2C8C9A-D0E0-4975-A1F7-DA07CA96C59C}">
      <dsp:nvSpPr>
        <dsp:cNvPr id="0" name=""/>
        <dsp:cNvSpPr/>
      </dsp:nvSpPr>
      <dsp:spPr>
        <a:xfrm>
          <a:off x="5847342" y="1372546"/>
          <a:ext cx="2229440" cy="219457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altLang="en-US" sz="1400" kern="1200" dirty="0" smtClean="0"/>
            <a:t>裁判长在竞赛结束</a:t>
          </a:r>
          <a:r>
            <a:rPr lang="en-US" altLang="zh-CN" sz="1400" kern="1200" dirty="0" smtClean="0">
              <a:solidFill>
                <a:srgbClr val="FFFF00"/>
              </a:solidFill>
            </a:rPr>
            <a:t>18</a:t>
          </a:r>
          <a:r>
            <a:rPr lang="zh-CN" altLang="en-US" sz="1400" kern="1200" dirty="0" smtClean="0">
              <a:solidFill>
                <a:srgbClr val="FFFF00"/>
              </a:solidFill>
            </a:rPr>
            <a:t>小时内</a:t>
          </a:r>
          <a:r>
            <a:rPr lang="zh-CN" altLang="en-US" sz="1400" kern="1200" dirty="0" smtClean="0"/>
            <a:t>提交评分结果，并由裁判长、监督人员和仲裁人员签字确认后公布。</a:t>
          </a:r>
          <a:endParaRPr lang="zh-CN" altLang="en-US" sz="1400" kern="1200" dirty="0"/>
        </a:p>
      </dsp:txBody>
      <dsp:txXfrm>
        <a:off x="5847342" y="1372546"/>
        <a:ext cx="2229440" cy="219457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689C84-5687-4F78-80D3-CAB3DF914C63}">
      <dsp:nvSpPr>
        <dsp:cNvPr id="0" name=""/>
        <dsp:cNvSpPr/>
      </dsp:nvSpPr>
      <dsp:spPr>
        <a:xfrm rot="5400000">
          <a:off x="5194542" y="-2384169"/>
          <a:ext cx="626413" cy="555404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smtClean="0">
              <a:latin typeface="+mj-ea"/>
              <a:ea typeface="+mj-ea"/>
            </a:rPr>
            <a:t>按时、保质完成命题</a:t>
          </a:r>
          <a:r>
            <a:rPr lang="en-US" altLang="zh-CN" sz="1800" kern="1200" dirty="0" smtClean="0">
              <a:latin typeface="+mj-ea"/>
              <a:ea typeface="+mj-ea"/>
            </a:rPr>
            <a:t>(</a:t>
          </a:r>
          <a:r>
            <a:rPr lang="zh-CN" altLang="en-US" sz="1800" kern="1200" dirty="0" smtClean="0">
              <a:latin typeface="+mj-ea"/>
              <a:ea typeface="+mj-ea"/>
            </a:rPr>
            <a:t>样题</a:t>
          </a:r>
          <a:r>
            <a:rPr lang="en-US" altLang="zh-CN" sz="1800" kern="1200" dirty="0" smtClean="0">
              <a:latin typeface="+mj-ea"/>
              <a:ea typeface="+mj-ea"/>
            </a:rPr>
            <a:t>)</a:t>
          </a:r>
          <a:endParaRPr lang="zh-CN" altLang="en-US" sz="1800" kern="1200" dirty="0">
            <a:latin typeface="+mj-ea"/>
            <a:ea typeface="+mj-ea"/>
          </a:endParaRPr>
        </a:p>
        <a:p>
          <a:pPr marL="171450" lvl="1" indent="-171450" algn="l" defTabSz="800100">
            <a:lnSpc>
              <a:spcPct val="90000"/>
            </a:lnSpc>
            <a:spcBef>
              <a:spcPct val="0"/>
            </a:spcBef>
            <a:spcAft>
              <a:spcPct val="15000"/>
            </a:spcAft>
            <a:buChar char="••"/>
          </a:pPr>
          <a:r>
            <a:rPr lang="zh-CN" altLang="en-US" sz="1800" kern="1200" dirty="0" smtClean="0">
              <a:latin typeface="+mj-ea"/>
              <a:ea typeface="+mj-ea"/>
            </a:rPr>
            <a:t>制定安全预案</a:t>
          </a:r>
          <a:endParaRPr lang="zh-CN" altLang="en-US" sz="1800" kern="1200" dirty="0">
            <a:latin typeface="+mj-ea"/>
            <a:ea typeface="+mj-ea"/>
          </a:endParaRPr>
        </a:p>
      </dsp:txBody>
      <dsp:txXfrm rot="5400000">
        <a:off x="5194542" y="-2384169"/>
        <a:ext cx="626413" cy="5554046"/>
      </dsp:txXfrm>
    </dsp:sp>
    <dsp:sp modelId="{7D63DA4F-C65E-4E64-AC9B-C7EB70EEF10D}">
      <dsp:nvSpPr>
        <dsp:cNvPr id="0" name=""/>
        <dsp:cNvSpPr/>
      </dsp:nvSpPr>
      <dsp:spPr>
        <a:xfrm>
          <a:off x="357184" y="1344"/>
          <a:ext cx="2373542" cy="783016"/>
        </a:xfrm>
        <a:prstGeom prst="roundRect">
          <a:avLst/>
        </a:prstGeom>
        <a:solidFill>
          <a:srgbClr val="FF9999"/>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FFFFFF"/>
              </a:solidFill>
              <a:latin typeface="+mj-ea"/>
              <a:ea typeface="+mj-ea"/>
            </a:rPr>
            <a:t>命题专家组</a:t>
          </a:r>
          <a:endParaRPr lang="en-US" altLang="zh-CN" sz="2400" b="1" kern="1200" dirty="0" smtClean="0">
            <a:solidFill>
              <a:srgbClr val="FFFFFF"/>
            </a:solidFill>
            <a:latin typeface="+mj-ea"/>
            <a:ea typeface="+mj-ea"/>
          </a:endParaRPr>
        </a:p>
      </dsp:txBody>
      <dsp:txXfrm>
        <a:off x="357184" y="1344"/>
        <a:ext cx="2373542" cy="783016"/>
      </dsp:txXfrm>
    </dsp:sp>
    <dsp:sp modelId="{2FC23B28-3242-4007-AC18-07FAFD763B5E}">
      <dsp:nvSpPr>
        <dsp:cNvPr id="0" name=""/>
        <dsp:cNvSpPr/>
      </dsp:nvSpPr>
      <dsp:spPr>
        <a:xfrm rot="5400000">
          <a:off x="5194542" y="-1562002"/>
          <a:ext cx="626413" cy="555404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smtClean="0">
              <a:latin typeface="+mj-ea"/>
              <a:ea typeface="+mj-ea"/>
            </a:rPr>
            <a:t>无题库赛项，官网提前公布样题</a:t>
          </a:r>
          <a:endParaRPr lang="zh-CN" altLang="en-US" sz="1800" kern="1200" dirty="0">
            <a:latin typeface="+mj-ea"/>
            <a:ea typeface="+mj-ea"/>
          </a:endParaRPr>
        </a:p>
        <a:p>
          <a:pPr marL="171450" lvl="1" indent="-171450" algn="l" defTabSz="800100">
            <a:lnSpc>
              <a:spcPct val="90000"/>
            </a:lnSpc>
            <a:spcBef>
              <a:spcPct val="0"/>
            </a:spcBef>
            <a:spcAft>
              <a:spcPct val="15000"/>
            </a:spcAft>
            <a:buChar char="••"/>
          </a:pPr>
          <a:r>
            <a:rPr lang="zh-CN" altLang="en-US" sz="1800" kern="1200" dirty="0" smtClean="0">
              <a:latin typeface="+mj-ea"/>
              <a:ea typeface="+mj-ea"/>
            </a:rPr>
            <a:t>有题库赛项，抽题人员抽取</a:t>
          </a:r>
          <a:r>
            <a:rPr lang="zh-CN" altLang="en-US" sz="1800" kern="1200" dirty="0" smtClean="0">
              <a:solidFill>
                <a:srgbClr val="FF0000"/>
              </a:solidFill>
              <a:latin typeface="+mj-ea"/>
              <a:ea typeface="+mj-ea"/>
            </a:rPr>
            <a:t>正式赛题</a:t>
          </a:r>
          <a:r>
            <a:rPr lang="zh-CN" altLang="en-US" sz="1800" kern="1200" dirty="0" smtClean="0">
              <a:latin typeface="+mj-ea"/>
              <a:ea typeface="+mj-ea"/>
            </a:rPr>
            <a:t>和</a:t>
          </a:r>
          <a:r>
            <a:rPr lang="zh-CN" altLang="en-US" sz="1800" kern="1200" dirty="0" smtClean="0">
              <a:solidFill>
                <a:srgbClr val="FF0000"/>
              </a:solidFill>
              <a:latin typeface="+mj-ea"/>
              <a:ea typeface="+mj-ea"/>
            </a:rPr>
            <a:t>备用赛题</a:t>
          </a:r>
          <a:endParaRPr lang="zh-CN" altLang="en-US" sz="1800" kern="1200" dirty="0">
            <a:solidFill>
              <a:srgbClr val="FF0000"/>
            </a:solidFill>
            <a:latin typeface="+mj-ea"/>
            <a:ea typeface="+mj-ea"/>
          </a:endParaRPr>
        </a:p>
      </dsp:txBody>
      <dsp:txXfrm rot="5400000">
        <a:off x="5194542" y="-1562002"/>
        <a:ext cx="626413" cy="5554046"/>
      </dsp:txXfrm>
    </dsp:sp>
    <dsp:sp modelId="{E5398BE9-9888-4D9D-842B-26239ED88357}">
      <dsp:nvSpPr>
        <dsp:cNvPr id="0" name=""/>
        <dsp:cNvSpPr/>
      </dsp:nvSpPr>
      <dsp:spPr>
        <a:xfrm>
          <a:off x="357184" y="823512"/>
          <a:ext cx="2373542" cy="78301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mj-ea"/>
              <a:ea typeface="+mj-ea"/>
            </a:rPr>
            <a:t>抽题人员</a:t>
          </a:r>
          <a:endParaRPr lang="zh-CN" altLang="en-US" sz="2400" b="1" kern="1200" dirty="0">
            <a:latin typeface="+mj-ea"/>
            <a:ea typeface="+mj-ea"/>
          </a:endParaRPr>
        </a:p>
      </dsp:txBody>
      <dsp:txXfrm>
        <a:off x="357184" y="823512"/>
        <a:ext cx="2373542" cy="783016"/>
      </dsp:txXfrm>
    </dsp:sp>
    <dsp:sp modelId="{55B73087-E4AF-4A92-AB20-41FE886D0F6F}">
      <dsp:nvSpPr>
        <dsp:cNvPr id="0" name=""/>
        <dsp:cNvSpPr/>
      </dsp:nvSpPr>
      <dsp:spPr>
        <a:xfrm rot="5400000">
          <a:off x="5230751" y="-739834"/>
          <a:ext cx="626413" cy="555404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smtClean="0">
              <a:latin typeface="+mj-ea"/>
              <a:ea typeface="+mj-ea"/>
            </a:rPr>
            <a:t>审核赛题形式、内容、难度、评分标准</a:t>
          </a:r>
          <a:endParaRPr lang="zh-CN" altLang="en-US" sz="1800" kern="1200" dirty="0">
            <a:latin typeface="+mj-ea"/>
            <a:ea typeface="+mj-ea"/>
          </a:endParaRPr>
        </a:p>
        <a:p>
          <a:pPr marL="171450" lvl="1" indent="-171450" algn="l" defTabSz="800100">
            <a:lnSpc>
              <a:spcPct val="90000"/>
            </a:lnSpc>
            <a:spcBef>
              <a:spcPct val="0"/>
            </a:spcBef>
            <a:spcAft>
              <a:spcPct val="15000"/>
            </a:spcAft>
            <a:buChar char="••"/>
          </a:pPr>
          <a:r>
            <a:rPr lang="zh-CN" altLang="en-US" sz="1800" kern="1200" dirty="0" smtClean="0">
              <a:latin typeface="+mj-ea"/>
              <a:ea typeface="+mj-ea"/>
            </a:rPr>
            <a:t>审核赛题排版、卷面等</a:t>
          </a:r>
          <a:endParaRPr lang="zh-CN" altLang="en-US" sz="1800" kern="1200" dirty="0">
            <a:latin typeface="+mj-ea"/>
            <a:ea typeface="+mj-ea"/>
          </a:endParaRPr>
        </a:p>
      </dsp:txBody>
      <dsp:txXfrm rot="5400000">
        <a:off x="5230751" y="-739834"/>
        <a:ext cx="626413" cy="5554046"/>
      </dsp:txXfrm>
    </dsp:sp>
    <dsp:sp modelId="{6156B497-0305-4144-8397-8F27ABC1A361}">
      <dsp:nvSpPr>
        <dsp:cNvPr id="0" name=""/>
        <dsp:cNvSpPr/>
      </dsp:nvSpPr>
      <dsp:spPr>
        <a:xfrm>
          <a:off x="357184" y="1645679"/>
          <a:ext cx="2409751" cy="783016"/>
        </a:xfrm>
        <a:prstGeom prst="roundRect">
          <a:avLst/>
        </a:prstGeom>
        <a:solidFill>
          <a:srgbClr val="FF9999"/>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FFFFFF"/>
              </a:solidFill>
              <a:latin typeface="+mj-ea"/>
              <a:ea typeface="+mj-ea"/>
            </a:rPr>
            <a:t>审核专家</a:t>
          </a:r>
          <a:endParaRPr lang="zh-CN" altLang="en-US" sz="2400" b="1" kern="1200" dirty="0">
            <a:latin typeface="+mj-ea"/>
            <a:ea typeface="+mj-ea"/>
          </a:endParaRPr>
        </a:p>
      </dsp:txBody>
      <dsp:txXfrm>
        <a:off x="357184" y="1645679"/>
        <a:ext cx="2409751" cy="783016"/>
      </dsp:txXfrm>
    </dsp:sp>
    <dsp:sp modelId="{83B35D61-B4B6-45C2-A933-EFD264D843F0}">
      <dsp:nvSpPr>
        <dsp:cNvPr id="0" name=""/>
        <dsp:cNvSpPr/>
      </dsp:nvSpPr>
      <dsp:spPr>
        <a:xfrm rot="5400000">
          <a:off x="5230751" y="82332"/>
          <a:ext cx="626413" cy="555404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smtClean="0">
              <a:latin typeface="+mj-ea"/>
              <a:ea typeface="+mj-ea"/>
            </a:rPr>
            <a:t>赛题印制、装订、密封</a:t>
          </a:r>
          <a:endParaRPr lang="zh-CN" altLang="en-US" sz="1800" kern="1200" dirty="0">
            <a:latin typeface="+mj-ea"/>
            <a:ea typeface="+mj-ea"/>
          </a:endParaRPr>
        </a:p>
        <a:p>
          <a:pPr marL="171450" lvl="1" indent="-171450" algn="l" defTabSz="800100">
            <a:lnSpc>
              <a:spcPct val="90000"/>
            </a:lnSpc>
            <a:spcBef>
              <a:spcPct val="0"/>
            </a:spcBef>
            <a:spcAft>
              <a:spcPct val="15000"/>
            </a:spcAft>
            <a:buChar char="••"/>
          </a:pPr>
          <a:r>
            <a:rPr lang="zh-CN" altLang="en-US" sz="1800" kern="1200" dirty="0" smtClean="0">
              <a:latin typeface="+mj-ea"/>
              <a:ea typeface="+mj-ea"/>
            </a:rPr>
            <a:t>交由赛项执委会指定人员和保密室管理人员管理</a:t>
          </a:r>
          <a:endParaRPr lang="zh-CN" altLang="en-US" sz="1800" kern="1200" dirty="0">
            <a:latin typeface="+mj-ea"/>
            <a:ea typeface="+mj-ea"/>
          </a:endParaRPr>
        </a:p>
      </dsp:txBody>
      <dsp:txXfrm rot="5400000">
        <a:off x="5230751" y="82332"/>
        <a:ext cx="626413" cy="5554046"/>
      </dsp:txXfrm>
    </dsp:sp>
    <dsp:sp modelId="{637B4508-7078-4B63-B987-6633955D8B73}">
      <dsp:nvSpPr>
        <dsp:cNvPr id="0" name=""/>
        <dsp:cNvSpPr/>
      </dsp:nvSpPr>
      <dsp:spPr>
        <a:xfrm>
          <a:off x="357184" y="2467847"/>
          <a:ext cx="2409751" cy="78301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bg1"/>
              </a:solidFill>
              <a:latin typeface="+mj-ea"/>
              <a:ea typeface="+mj-ea"/>
            </a:rPr>
            <a:t>印刷人员</a:t>
          </a:r>
          <a:endParaRPr lang="zh-CN" altLang="en-US" sz="2400" b="1" kern="1200" dirty="0">
            <a:latin typeface="+mj-ea"/>
            <a:ea typeface="+mj-ea"/>
          </a:endParaRPr>
        </a:p>
      </dsp:txBody>
      <dsp:txXfrm>
        <a:off x="357184" y="2467847"/>
        <a:ext cx="2409751" cy="783016"/>
      </dsp:txXfrm>
    </dsp:sp>
    <dsp:sp modelId="{93EF0E34-0783-45F5-A4D2-28A7618C6CFA}">
      <dsp:nvSpPr>
        <dsp:cNvPr id="0" name=""/>
        <dsp:cNvSpPr/>
      </dsp:nvSpPr>
      <dsp:spPr>
        <a:xfrm rot="5400000">
          <a:off x="5230751" y="904500"/>
          <a:ext cx="626413" cy="555404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smtClean="0">
              <a:latin typeface="+mj-ea"/>
              <a:ea typeface="+mj-ea"/>
            </a:rPr>
            <a:t>领取试卷，核对数量，查验密封性，作移交记录</a:t>
          </a:r>
          <a:endParaRPr lang="zh-CN" altLang="en-US" sz="1800" kern="1200" dirty="0">
            <a:latin typeface="+mj-ea"/>
            <a:ea typeface="+mj-ea"/>
          </a:endParaRPr>
        </a:p>
      </dsp:txBody>
      <dsp:txXfrm rot="5400000">
        <a:off x="5230751" y="904500"/>
        <a:ext cx="626413" cy="5554046"/>
      </dsp:txXfrm>
    </dsp:sp>
    <dsp:sp modelId="{8B60C019-4D87-4057-9FC6-5120E69BB9FC}">
      <dsp:nvSpPr>
        <dsp:cNvPr id="0" name=""/>
        <dsp:cNvSpPr/>
      </dsp:nvSpPr>
      <dsp:spPr>
        <a:xfrm>
          <a:off x="357184" y="3290014"/>
          <a:ext cx="2409751" cy="78301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FFFFFF"/>
              </a:solidFill>
              <a:latin typeface="+mj-ea"/>
              <a:ea typeface="+mj-ea"/>
            </a:rPr>
            <a:t>领取人员</a:t>
          </a:r>
          <a:endParaRPr lang="zh-CN" altLang="en-US" sz="2400" b="1" kern="1200" dirty="0">
            <a:latin typeface="+mj-ea"/>
            <a:ea typeface="+mj-ea"/>
          </a:endParaRPr>
        </a:p>
      </dsp:txBody>
      <dsp:txXfrm>
        <a:off x="357184" y="3290014"/>
        <a:ext cx="2409751" cy="783016"/>
      </dsp:txXfrm>
    </dsp:sp>
    <dsp:sp modelId="{59A247DE-94F1-436B-8D65-0CFF903EBC23}">
      <dsp:nvSpPr>
        <dsp:cNvPr id="0" name=""/>
        <dsp:cNvSpPr/>
      </dsp:nvSpPr>
      <dsp:spPr>
        <a:xfrm rot="5400000">
          <a:off x="5230783" y="1726667"/>
          <a:ext cx="626413" cy="555404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smtClean="0">
              <a:latin typeface="+mj-ea"/>
              <a:ea typeface="+mj-ea"/>
            </a:rPr>
            <a:t>回收、核对、记录、装袋密封赛题及答卷并签字</a:t>
          </a:r>
          <a:endParaRPr lang="zh-CN" altLang="en-US" sz="1800" kern="1200" dirty="0">
            <a:latin typeface="+mj-ea"/>
            <a:ea typeface="+mj-ea"/>
          </a:endParaRPr>
        </a:p>
        <a:p>
          <a:pPr marL="171450" lvl="1" indent="-171450" algn="l" defTabSz="800100">
            <a:lnSpc>
              <a:spcPct val="90000"/>
            </a:lnSpc>
            <a:spcBef>
              <a:spcPct val="0"/>
            </a:spcBef>
            <a:spcAft>
              <a:spcPct val="15000"/>
            </a:spcAft>
            <a:buChar char="••"/>
          </a:pPr>
          <a:r>
            <a:rPr lang="zh-CN" altLang="en-US" sz="1800" kern="1200" dirty="0" smtClean="0">
              <a:latin typeface="+mj-ea"/>
              <a:ea typeface="+mj-ea"/>
            </a:rPr>
            <a:t>交由赛项承办单位封存</a:t>
          </a:r>
          <a:endParaRPr lang="zh-CN" altLang="en-US" sz="1800" kern="1200" dirty="0">
            <a:latin typeface="+mj-ea"/>
            <a:ea typeface="+mj-ea"/>
          </a:endParaRPr>
        </a:p>
      </dsp:txBody>
      <dsp:txXfrm rot="5400000">
        <a:off x="5230783" y="1726667"/>
        <a:ext cx="626413" cy="5554046"/>
      </dsp:txXfrm>
    </dsp:sp>
    <dsp:sp modelId="{E641373F-52A5-4387-9836-F0E376C02A94}">
      <dsp:nvSpPr>
        <dsp:cNvPr id="0" name=""/>
        <dsp:cNvSpPr/>
      </dsp:nvSpPr>
      <dsp:spPr>
        <a:xfrm>
          <a:off x="357184" y="4112182"/>
          <a:ext cx="2409782" cy="78301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bg1"/>
              </a:solidFill>
              <a:latin typeface="+mj-ea"/>
              <a:ea typeface="+mj-ea"/>
            </a:rPr>
            <a:t>回收、保管人员</a:t>
          </a:r>
          <a:endParaRPr lang="zh-CN" altLang="en-US" sz="2400" b="1" kern="1200" dirty="0">
            <a:latin typeface="+mj-ea"/>
            <a:ea typeface="+mj-ea"/>
          </a:endParaRPr>
        </a:p>
      </dsp:txBody>
      <dsp:txXfrm>
        <a:off x="357184" y="4112182"/>
        <a:ext cx="2409782" cy="78301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6E006A-4352-4042-8653-B7513EE1E815}">
      <dsp:nvSpPr>
        <dsp:cNvPr id="0" name=""/>
        <dsp:cNvSpPr/>
      </dsp:nvSpPr>
      <dsp:spPr>
        <a:xfrm rot="16200000">
          <a:off x="-621905" y="622811"/>
          <a:ext cx="3603636" cy="2358012"/>
        </a:xfrm>
        <a:prstGeom prst="flowChartManualOperati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5604" bIns="0" numCol="1" spcCol="1270" anchor="t" anchorCtr="0">
          <a:noAutofit/>
        </a:bodyPr>
        <a:lstStyle/>
        <a:p>
          <a:pPr lvl="0" algn="l" defTabSz="1022350">
            <a:lnSpc>
              <a:spcPct val="90000"/>
            </a:lnSpc>
            <a:spcBef>
              <a:spcPct val="0"/>
            </a:spcBef>
            <a:spcAft>
              <a:spcPct val="35000"/>
            </a:spcAft>
          </a:pPr>
          <a:r>
            <a:rPr lang="zh-CN" altLang="en-US" sz="2300" kern="1200" dirty="0" smtClean="0">
              <a:solidFill>
                <a:schemeClr val="tx1"/>
              </a:solidFill>
              <a:latin typeface="+mj-ea"/>
              <a:ea typeface="+mj-ea"/>
            </a:rPr>
            <a:t>建立保密制度</a:t>
          </a:r>
          <a:endParaRPr lang="zh-CN" altLang="en-US" sz="2300" kern="1200" dirty="0">
            <a:solidFill>
              <a:schemeClr val="tx1"/>
            </a:solidFill>
          </a:endParaRPr>
        </a:p>
        <a:p>
          <a:pPr marL="171450" lvl="1" indent="-171450" algn="l" defTabSz="800100">
            <a:lnSpc>
              <a:spcPct val="90000"/>
            </a:lnSpc>
            <a:spcBef>
              <a:spcPct val="0"/>
            </a:spcBef>
            <a:spcAft>
              <a:spcPct val="15000"/>
            </a:spcAft>
            <a:buChar char="••"/>
          </a:pPr>
          <a:r>
            <a:rPr lang="zh-CN" altLang="en-US" sz="1800" kern="1200" dirty="0" smtClean="0">
              <a:solidFill>
                <a:schemeClr val="tx1"/>
              </a:solidFill>
              <a:latin typeface="+mj-ea"/>
              <a:ea typeface="+mj-ea"/>
            </a:rPr>
            <a:t>制定并严格遵守保密制度和保密程序，认真做好赛题的保密、保管以及接收、发放工作</a:t>
          </a:r>
          <a:endParaRPr lang="zh-CN" altLang="en-US" sz="1800" kern="1200" dirty="0">
            <a:solidFill>
              <a:schemeClr val="tx1"/>
            </a:solidFill>
          </a:endParaRPr>
        </a:p>
      </dsp:txBody>
      <dsp:txXfrm rot="16200000">
        <a:off x="-621905" y="622811"/>
        <a:ext cx="3603636" cy="2358012"/>
      </dsp:txXfrm>
    </dsp:sp>
    <dsp:sp modelId="{C58D222B-26F4-4462-99E3-E0CB3EE1B657}">
      <dsp:nvSpPr>
        <dsp:cNvPr id="0" name=""/>
        <dsp:cNvSpPr/>
      </dsp:nvSpPr>
      <dsp:spPr>
        <a:xfrm rot="16200000">
          <a:off x="1912957" y="622811"/>
          <a:ext cx="3603636" cy="2358012"/>
        </a:xfrm>
        <a:prstGeom prst="flowChartManualOperation">
          <a:avLst/>
        </a:prstGeom>
        <a:solidFill>
          <a:schemeClr val="accent2">
            <a:hueOff val="-4271743"/>
            <a:satOff val="12481"/>
            <a:lumOff val="-235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5604" bIns="0" numCol="1" spcCol="1270" anchor="t" anchorCtr="0">
          <a:noAutofit/>
        </a:bodyPr>
        <a:lstStyle/>
        <a:p>
          <a:pPr lvl="0" algn="l" defTabSz="1022350">
            <a:lnSpc>
              <a:spcPct val="90000"/>
            </a:lnSpc>
            <a:spcBef>
              <a:spcPct val="0"/>
            </a:spcBef>
            <a:spcAft>
              <a:spcPct val="35000"/>
            </a:spcAft>
          </a:pPr>
          <a:r>
            <a:rPr lang="zh-CN" altLang="en-US" sz="2300" kern="1200" dirty="0" smtClean="0">
              <a:solidFill>
                <a:schemeClr val="tx1"/>
              </a:solidFill>
              <a:latin typeface="+mj-ea"/>
              <a:ea typeface="+mj-ea"/>
            </a:rPr>
            <a:t>签署保密协议</a:t>
          </a:r>
          <a:endParaRPr lang="zh-CN" altLang="en-US" sz="2300" kern="1200" dirty="0">
            <a:solidFill>
              <a:schemeClr val="tx1"/>
            </a:solidFill>
            <a:latin typeface="+mj-ea"/>
            <a:ea typeface="+mj-ea"/>
          </a:endParaRPr>
        </a:p>
        <a:p>
          <a:pPr marL="171450" lvl="1" indent="-171450" algn="l" defTabSz="800100">
            <a:lnSpc>
              <a:spcPct val="90000"/>
            </a:lnSpc>
            <a:spcBef>
              <a:spcPct val="0"/>
            </a:spcBef>
            <a:spcAft>
              <a:spcPct val="15000"/>
            </a:spcAft>
            <a:buChar char="••"/>
          </a:pPr>
          <a:r>
            <a:rPr lang="zh-CN" altLang="en-US" sz="1800" kern="1200" dirty="0" smtClean="0">
              <a:solidFill>
                <a:schemeClr val="tx1"/>
              </a:solidFill>
              <a:latin typeface="+mj-ea"/>
              <a:ea typeface="+mj-ea"/>
            </a:rPr>
            <a:t>所有涉及竞赛赛题的人员都必须签署保密协议，任何人不得以任何方式泄露 赛题信息</a:t>
          </a:r>
          <a:endParaRPr lang="zh-CN" altLang="en-US" sz="1800" kern="1200" dirty="0">
            <a:solidFill>
              <a:schemeClr val="tx1"/>
            </a:solidFill>
            <a:latin typeface="+mj-ea"/>
            <a:ea typeface="+mj-ea"/>
          </a:endParaRPr>
        </a:p>
      </dsp:txBody>
      <dsp:txXfrm rot="16200000">
        <a:off x="1912957" y="622811"/>
        <a:ext cx="3603636" cy="2358012"/>
      </dsp:txXfrm>
    </dsp:sp>
    <dsp:sp modelId="{56856379-358D-4807-B076-359FF12F99E7}">
      <dsp:nvSpPr>
        <dsp:cNvPr id="0" name=""/>
        <dsp:cNvSpPr/>
      </dsp:nvSpPr>
      <dsp:spPr>
        <a:xfrm rot="16200000">
          <a:off x="4447821" y="622811"/>
          <a:ext cx="3603636" cy="2358012"/>
        </a:xfrm>
        <a:prstGeom prst="flowChartManualOperation">
          <a:avLst/>
        </a:prstGeom>
        <a:solidFill>
          <a:schemeClr val="accent2">
            <a:hueOff val="-8543487"/>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5604" bIns="0" numCol="1" spcCol="1270" anchor="t" anchorCtr="0">
          <a:noAutofit/>
        </a:bodyPr>
        <a:lstStyle/>
        <a:p>
          <a:pPr lvl="0" algn="l" defTabSz="1022350">
            <a:lnSpc>
              <a:spcPct val="90000"/>
            </a:lnSpc>
            <a:spcBef>
              <a:spcPct val="0"/>
            </a:spcBef>
            <a:spcAft>
              <a:spcPct val="35000"/>
            </a:spcAft>
          </a:pPr>
          <a:r>
            <a:rPr lang="zh-CN" altLang="en-US" sz="2300" kern="1200" dirty="0" smtClean="0">
              <a:solidFill>
                <a:schemeClr val="tx1"/>
              </a:solidFill>
              <a:latin typeface="+mj-ea"/>
              <a:ea typeface="+mj-ea"/>
            </a:rPr>
            <a:t>加大惩处力度</a:t>
          </a:r>
          <a:endParaRPr lang="zh-CN" altLang="en-US" sz="2300" kern="1200" dirty="0">
            <a:solidFill>
              <a:schemeClr val="tx1"/>
            </a:solidFill>
          </a:endParaRPr>
        </a:p>
        <a:p>
          <a:pPr marL="171450" lvl="1" indent="-171450" algn="l" defTabSz="800100">
            <a:lnSpc>
              <a:spcPct val="90000"/>
            </a:lnSpc>
            <a:spcBef>
              <a:spcPct val="0"/>
            </a:spcBef>
            <a:spcAft>
              <a:spcPct val="15000"/>
            </a:spcAft>
            <a:buChar char="••"/>
          </a:pPr>
          <a:r>
            <a:rPr lang="zh-CN" altLang="en-US" sz="1800" kern="1200" dirty="0" smtClean="0">
              <a:solidFill>
                <a:schemeClr val="tx1"/>
              </a:solidFill>
              <a:latin typeface="+mj-ea"/>
              <a:ea typeface="+mj-ea"/>
            </a:rPr>
            <a:t>坚持“泄密必究、惩处必严”的原则</a:t>
          </a:r>
          <a:endParaRPr lang="zh-CN" altLang="en-US" sz="1800" kern="1200" dirty="0">
            <a:solidFill>
              <a:schemeClr val="tx1"/>
            </a:solidFill>
          </a:endParaRPr>
        </a:p>
      </dsp:txBody>
      <dsp:txXfrm rot="16200000">
        <a:off x="4447821" y="622811"/>
        <a:ext cx="3603636" cy="235801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AD6551-8878-BA47-849F-66E506B9D3E6}">
      <dsp:nvSpPr>
        <dsp:cNvPr id="0" name=""/>
        <dsp:cNvSpPr/>
      </dsp:nvSpPr>
      <dsp:spPr>
        <a:xfrm>
          <a:off x="3449" y="298622"/>
          <a:ext cx="1508071" cy="3291187"/>
        </a:xfrm>
        <a:prstGeom prst="roundRect">
          <a:avLst>
            <a:gd name="adj" fmla="val 10000"/>
          </a:avLst>
        </a:prstGeom>
        <a:gradFill rotWithShape="0">
          <a:gsLst>
            <a:gs pos="0">
              <a:schemeClr val="accent5">
                <a:alpha val="90000"/>
                <a:hueOff val="0"/>
                <a:satOff val="0"/>
                <a:lumOff val="0"/>
                <a:alphaOff val="0"/>
                <a:shade val="63000"/>
              </a:schemeClr>
            </a:gs>
            <a:gs pos="30000">
              <a:schemeClr val="accent5">
                <a:alpha val="90000"/>
                <a:hueOff val="0"/>
                <a:satOff val="0"/>
                <a:lumOff val="0"/>
                <a:alphaOff val="0"/>
                <a:shade val="90000"/>
                <a:satMod val="110000"/>
              </a:schemeClr>
            </a:gs>
            <a:gs pos="45000">
              <a:schemeClr val="accent5">
                <a:alpha val="90000"/>
                <a:hueOff val="0"/>
                <a:satOff val="0"/>
                <a:lumOff val="0"/>
                <a:alphaOff val="0"/>
                <a:shade val="100000"/>
                <a:satMod val="118000"/>
              </a:schemeClr>
            </a:gs>
            <a:gs pos="55000">
              <a:schemeClr val="accent5">
                <a:alpha val="90000"/>
                <a:hueOff val="0"/>
                <a:satOff val="0"/>
                <a:lumOff val="0"/>
                <a:alphaOff val="0"/>
                <a:shade val="100000"/>
                <a:satMod val="118000"/>
              </a:schemeClr>
            </a:gs>
            <a:gs pos="73000">
              <a:schemeClr val="accent5">
                <a:alpha val="90000"/>
                <a:hueOff val="0"/>
                <a:satOff val="0"/>
                <a:lumOff val="0"/>
                <a:alphaOff val="0"/>
                <a:shade val="90000"/>
                <a:satMod val="110000"/>
              </a:schemeClr>
            </a:gs>
            <a:gs pos="100000">
              <a:schemeClr val="accent5">
                <a:alpha val="90000"/>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5">
              <a:alpha val="9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kern="1200" dirty="0" smtClean="0">
              <a:latin typeface="+mj-ea"/>
              <a:ea typeface="+mj-ea"/>
            </a:rPr>
            <a:t>发现者应第一时间报告赛项执委会</a:t>
          </a:r>
          <a:endParaRPr lang="en-US" sz="2200" kern="1200" dirty="0">
            <a:latin typeface="+mj-ea"/>
            <a:ea typeface="+mj-ea"/>
          </a:endParaRPr>
        </a:p>
      </dsp:txBody>
      <dsp:txXfrm>
        <a:off x="3449" y="298622"/>
        <a:ext cx="1508071" cy="3291187"/>
      </dsp:txXfrm>
    </dsp:sp>
    <dsp:sp modelId="{B32B506B-A7E7-0649-ACFD-F22117496CB0}">
      <dsp:nvSpPr>
        <dsp:cNvPr id="0" name=""/>
        <dsp:cNvSpPr/>
      </dsp:nvSpPr>
      <dsp:spPr>
        <a:xfrm>
          <a:off x="1662328" y="1757215"/>
          <a:ext cx="319711" cy="374001"/>
        </a:xfrm>
        <a:prstGeom prst="rightArrow">
          <a:avLst>
            <a:gd name="adj1" fmla="val 60000"/>
            <a:gd name="adj2" fmla="val 50000"/>
          </a:avLst>
        </a:prstGeom>
        <a:gradFill rotWithShape="0">
          <a:gsLst>
            <a:gs pos="0">
              <a:schemeClr val="accent5">
                <a:shade val="90000"/>
                <a:hueOff val="0"/>
                <a:satOff val="0"/>
                <a:lumOff val="0"/>
                <a:alphaOff val="0"/>
                <a:shade val="63000"/>
              </a:schemeClr>
            </a:gs>
            <a:gs pos="30000">
              <a:schemeClr val="accent5">
                <a:shade val="90000"/>
                <a:hueOff val="0"/>
                <a:satOff val="0"/>
                <a:lumOff val="0"/>
                <a:alphaOff val="0"/>
                <a:shade val="90000"/>
                <a:satMod val="110000"/>
              </a:schemeClr>
            </a:gs>
            <a:gs pos="45000">
              <a:schemeClr val="accent5">
                <a:shade val="90000"/>
                <a:hueOff val="0"/>
                <a:satOff val="0"/>
                <a:lumOff val="0"/>
                <a:alphaOff val="0"/>
                <a:shade val="100000"/>
                <a:satMod val="118000"/>
              </a:schemeClr>
            </a:gs>
            <a:gs pos="55000">
              <a:schemeClr val="accent5">
                <a:shade val="90000"/>
                <a:hueOff val="0"/>
                <a:satOff val="0"/>
                <a:lumOff val="0"/>
                <a:alphaOff val="0"/>
                <a:shade val="100000"/>
                <a:satMod val="118000"/>
              </a:schemeClr>
            </a:gs>
            <a:gs pos="73000">
              <a:schemeClr val="accent5">
                <a:shade val="90000"/>
                <a:hueOff val="0"/>
                <a:satOff val="0"/>
                <a:lumOff val="0"/>
                <a:alphaOff val="0"/>
                <a:shade val="90000"/>
                <a:satMod val="110000"/>
              </a:schemeClr>
            </a:gs>
            <a:gs pos="100000">
              <a:schemeClr val="accent5">
                <a:shade val="90000"/>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5">
              <a:shade val="9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662328" y="1757215"/>
        <a:ext cx="319711" cy="374001"/>
      </dsp:txXfrm>
    </dsp:sp>
    <dsp:sp modelId="{61ED52ED-54F9-094F-AF61-A2FA8720B7F6}">
      <dsp:nvSpPr>
        <dsp:cNvPr id="0" name=""/>
        <dsp:cNvSpPr/>
      </dsp:nvSpPr>
      <dsp:spPr>
        <a:xfrm>
          <a:off x="2114749" y="298622"/>
          <a:ext cx="1508071" cy="3291187"/>
        </a:xfrm>
        <a:prstGeom prst="roundRect">
          <a:avLst>
            <a:gd name="adj" fmla="val 10000"/>
          </a:avLst>
        </a:prstGeom>
        <a:gradFill rotWithShape="0">
          <a:gsLst>
            <a:gs pos="0">
              <a:schemeClr val="accent5">
                <a:alpha val="90000"/>
                <a:hueOff val="0"/>
                <a:satOff val="0"/>
                <a:lumOff val="0"/>
                <a:alphaOff val="-13333"/>
                <a:shade val="63000"/>
              </a:schemeClr>
            </a:gs>
            <a:gs pos="30000">
              <a:schemeClr val="accent5">
                <a:alpha val="90000"/>
                <a:hueOff val="0"/>
                <a:satOff val="0"/>
                <a:lumOff val="0"/>
                <a:alphaOff val="-13333"/>
                <a:shade val="90000"/>
                <a:satMod val="110000"/>
              </a:schemeClr>
            </a:gs>
            <a:gs pos="45000">
              <a:schemeClr val="accent5">
                <a:alpha val="90000"/>
                <a:hueOff val="0"/>
                <a:satOff val="0"/>
                <a:lumOff val="0"/>
                <a:alphaOff val="-13333"/>
                <a:shade val="100000"/>
                <a:satMod val="118000"/>
              </a:schemeClr>
            </a:gs>
            <a:gs pos="55000">
              <a:schemeClr val="accent5">
                <a:alpha val="90000"/>
                <a:hueOff val="0"/>
                <a:satOff val="0"/>
                <a:lumOff val="0"/>
                <a:alphaOff val="-13333"/>
                <a:shade val="100000"/>
                <a:satMod val="118000"/>
              </a:schemeClr>
            </a:gs>
            <a:gs pos="73000">
              <a:schemeClr val="accent5">
                <a:alpha val="90000"/>
                <a:hueOff val="0"/>
                <a:satOff val="0"/>
                <a:lumOff val="0"/>
                <a:alphaOff val="-13333"/>
                <a:shade val="90000"/>
                <a:satMod val="110000"/>
              </a:schemeClr>
            </a:gs>
            <a:gs pos="100000">
              <a:schemeClr val="accent5">
                <a:alpha val="90000"/>
                <a:hueOff val="0"/>
                <a:satOff val="0"/>
                <a:lumOff val="0"/>
                <a:alphaOff val="-13333"/>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5">
              <a:alpha val="90000"/>
              <a:hueOff val="0"/>
              <a:satOff val="0"/>
              <a:lumOff val="0"/>
              <a:alphaOff val="-13333"/>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kern="1200" dirty="0" smtClean="0">
              <a:latin typeface="+mj-ea"/>
              <a:ea typeface="+mj-ea"/>
            </a:rPr>
            <a:t>赛项执委会应立即启动预案予以解决并向赛区执委会报告</a:t>
          </a:r>
          <a:endParaRPr lang="en-US" sz="2200" kern="1200" dirty="0">
            <a:latin typeface="+mj-ea"/>
            <a:ea typeface="+mj-ea"/>
          </a:endParaRPr>
        </a:p>
      </dsp:txBody>
      <dsp:txXfrm>
        <a:off x="2114749" y="298622"/>
        <a:ext cx="1508071" cy="3291187"/>
      </dsp:txXfrm>
    </dsp:sp>
    <dsp:sp modelId="{1370490C-F2FD-EA44-95C6-191EC8579BBB}">
      <dsp:nvSpPr>
        <dsp:cNvPr id="0" name=""/>
        <dsp:cNvSpPr/>
      </dsp:nvSpPr>
      <dsp:spPr>
        <a:xfrm>
          <a:off x="3773628" y="1757215"/>
          <a:ext cx="319711" cy="374001"/>
        </a:xfrm>
        <a:prstGeom prst="rightArrow">
          <a:avLst>
            <a:gd name="adj1" fmla="val 60000"/>
            <a:gd name="adj2" fmla="val 50000"/>
          </a:avLst>
        </a:prstGeom>
        <a:gradFill rotWithShape="0">
          <a:gsLst>
            <a:gs pos="0">
              <a:schemeClr val="accent5">
                <a:shade val="90000"/>
                <a:hueOff val="-80725"/>
                <a:satOff val="-1863"/>
                <a:lumOff val="13750"/>
                <a:alphaOff val="0"/>
                <a:shade val="63000"/>
              </a:schemeClr>
            </a:gs>
            <a:gs pos="30000">
              <a:schemeClr val="accent5">
                <a:shade val="90000"/>
                <a:hueOff val="-80725"/>
                <a:satOff val="-1863"/>
                <a:lumOff val="13750"/>
                <a:alphaOff val="0"/>
                <a:shade val="90000"/>
                <a:satMod val="110000"/>
              </a:schemeClr>
            </a:gs>
            <a:gs pos="45000">
              <a:schemeClr val="accent5">
                <a:shade val="90000"/>
                <a:hueOff val="-80725"/>
                <a:satOff val="-1863"/>
                <a:lumOff val="13750"/>
                <a:alphaOff val="0"/>
                <a:shade val="100000"/>
                <a:satMod val="118000"/>
              </a:schemeClr>
            </a:gs>
            <a:gs pos="55000">
              <a:schemeClr val="accent5">
                <a:shade val="90000"/>
                <a:hueOff val="-80725"/>
                <a:satOff val="-1863"/>
                <a:lumOff val="13750"/>
                <a:alphaOff val="0"/>
                <a:shade val="100000"/>
                <a:satMod val="118000"/>
              </a:schemeClr>
            </a:gs>
            <a:gs pos="73000">
              <a:schemeClr val="accent5">
                <a:shade val="90000"/>
                <a:hueOff val="-80725"/>
                <a:satOff val="-1863"/>
                <a:lumOff val="13750"/>
                <a:alphaOff val="0"/>
                <a:shade val="90000"/>
                <a:satMod val="110000"/>
              </a:schemeClr>
            </a:gs>
            <a:gs pos="100000">
              <a:schemeClr val="accent5">
                <a:shade val="90000"/>
                <a:hueOff val="-80725"/>
                <a:satOff val="-1863"/>
                <a:lumOff val="1375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5">
              <a:shade val="90000"/>
              <a:hueOff val="-80725"/>
              <a:satOff val="-1863"/>
              <a:lumOff val="1375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773628" y="1757215"/>
        <a:ext cx="319711" cy="374001"/>
      </dsp:txXfrm>
    </dsp:sp>
    <dsp:sp modelId="{E88C206E-4253-FD46-B4E3-81D6881923B7}">
      <dsp:nvSpPr>
        <dsp:cNvPr id="0" name=""/>
        <dsp:cNvSpPr/>
      </dsp:nvSpPr>
      <dsp:spPr>
        <a:xfrm>
          <a:off x="4226050" y="298622"/>
          <a:ext cx="1508071" cy="3291187"/>
        </a:xfrm>
        <a:prstGeom prst="roundRect">
          <a:avLst>
            <a:gd name="adj" fmla="val 10000"/>
          </a:avLst>
        </a:prstGeom>
        <a:gradFill rotWithShape="0">
          <a:gsLst>
            <a:gs pos="0">
              <a:schemeClr val="accent5">
                <a:alpha val="90000"/>
                <a:hueOff val="0"/>
                <a:satOff val="0"/>
                <a:lumOff val="0"/>
                <a:alphaOff val="-26667"/>
                <a:shade val="63000"/>
              </a:schemeClr>
            </a:gs>
            <a:gs pos="30000">
              <a:schemeClr val="accent5">
                <a:alpha val="90000"/>
                <a:hueOff val="0"/>
                <a:satOff val="0"/>
                <a:lumOff val="0"/>
                <a:alphaOff val="-26667"/>
                <a:shade val="90000"/>
                <a:satMod val="110000"/>
              </a:schemeClr>
            </a:gs>
            <a:gs pos="45000">
              <a:schemeClr val="accent5">
                <a:alpha val="90000"/>
                <a:hueOff val="0"/>
                <a:satOff val="0"/>
                <a:lumOff val="0"/>
                <a:alphaOff val="-26667"/>
                <a:shade val="100000"/>
                <a:satMod val="118000"/>
              </a:schemeClr>
            </a:gs>
            <a:gs pos="55000">
              <a:schemeClr val="accent5">
                <a:alpha val="90000"/>
                <a:hueOff val="0"/>
                <a:satOff val="0"/>
                <a:lumOff val="0"/>
                <a:alphaOff val="-26667"/>
                <a:shade val="100000"/>
                <a:satMod val="118000"/>
              </a:schemeClr>
            </a:gs>
            <a:gs pos="73000">
              <a:schemeClr val="accent5">
                <a:alpha val="90000"/>
                <a:hueOff val="0"/>
                <a:satOff val="0"/>
                <a:lumOff val="0"/>
                <a:alphaOff val="-26667"/>
                <a:shade val="90000"/>
                <a:satMod val="110000"/>
              </a:schemeClr>
            </a:gs>
            <a:gs pos="100000">
              <a:schemeClr val="accent5">
                <a:alpha val="90000"/>
                <a:hueOff val="0"/>
                <a:satOff val="0"/>
                <a:lumOff val="0"/>
                <a:alphaOff val="-26667"/>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5">
              <a:alpha val="90000"/>
              <a:hueOff val="0"/>
              <a:satOff val="0"/>
              <a:lumOff val="0"/>
              <a:alphaOff val="-26667"/>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kern="1200" dirty="0" smtClean="0">
              <a:latin typeface="+mj-ea"/>
              <a:ea typeface="+mj-ea"/>
            </a:rPr>
            <a:t>出现重大安全问题的赛项可以停赛，是否停赛由赛区组委会决定</a:t>
          </a:r>
          <a:endParaRPr lang="en-US" sz="2200" kern="1200" dirty="0">
            <a:latin typeface="+mj-ea"/>
            <a:ea typeface="+mj-ea"/>
          </a:endParaRPr>
        </a:p>
      </dsp:txBody>
      <dsp:txXfrm>
        <a:off x="4226050" y="298622"/>
        <a:ext cx="1508071" cy="3291187"/>
      </dsp:txXfrm>
    </dsp:sp>
    <dsp:sp modelId="{028DC168-AC23-F941-8365-AC8D05F8489A}">
      <dsp:nvSpPr>
        <dsp:cNvPr id="0" name=""/>
        <dsp:cNvSpPr/>
      </dsp:nvSpPr>
      <dsp:spPr>
        <a:xfrm>
          <a:off x="5884929" y="1757215"/>
          <a:ext cx="319711" cy="374001"/>
        </a:xfrm>
        <a:prstGeom prst="rightArrow">
          <a:avLst>
            <a:gd name="adj1" fmla="val 60000"/>
            <a:gd name="adj2" fmla="val 50000"/>
          </a:avLst>
        </a:prstGeom>
        <a:gradFill rotWithShape="0">
          <a:gsLst>
            <a:gs pos="0">
              <a:schemeClr val="accent5">
                <a:shade val="90000"/>
                <a:hueOff val="-161449"/>
                <a:satOff val="-3726"/>
                <a:lumOff val="27500"/>
                <a:alphaOff val="0"/>
                <a:shade val="63000"/>
              </a:schemeClr>
            </a:gs>
            <a:gs pos="30000">
              <a:schemeClr val="accent5">
                <a:shade val="90000"/>
                <a:hueOff val="-161449"/>
                <a:satOff val="-3726"/>
                <a:lumOff val="27500"/>
                <a:alphaOff val="0"/>
                <a:shade val="90000"/>
                <a:satMod val="110000"/>
              </a:schemeClr>
            </a:gs>
            <a:gs pos="45000">
              <a:schemeClr val="accent5">
                <a:shade val="90000"/>
                <a:hueOff val="-161449"/>
                <a:satOff val="-3726"/>
                <a:lumOff val="27500"/>
                <a:alphaOff val="0"/>
                <a:shade val="100000"/>
                <a:satMod val="118000"/>
              </a:schemeClr>
            </a:gs>
            <a:gs pos="55000">
              <a:schemeClr val="accent5">
                <a:shade val="90000"/>
                <a:hueOff val="-161449"/>
                <a:satOff val="-3726"/>
                <a:lumOff val="27500"/>
                <a:alphaOff val="0"/>
                <a:shade val="100000"/>
                <a:satMod val="118000"/>
              </a:schemeClr>
            </a:gs>
            <a:gs pos="73000">
              <a:schemeClr val="accent5">
                <a:shade val="90000"/>
                <a:hueOff val="-161449"/>
                <a:satOff val="-3726"/>
                <a:lumOff val="27500"/>
                <a:alphaOff val="0"/>
                <a:shade val="90000"/>
                <a:satMod val="110000"/>
              </a:schemeClr>
            </a:gs>
            <a:gs pos="100000">
              <a:schemeClr val="accent5">
                <a:shade val="90000"/>
                <a:hueOff val="-161449"/>
                <a:satOff val="-3726"/>
                <a:lumOff val="2750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5">
              <a:shade val="90000"/>
              <a:hueOff val="-161449"/>
              <a:satOff val="-3726"/>
              <a:lumOff val="2750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884929" y="1757215"/>
        <a:ext cx="319711" cy="374001"/>
      </dsp:txXfrm>
    </dsp:sp>
    <dsp:sp modelId="{7318EFE8-B3D5-D64B-909D-B5D748E2C1B2}">
      <dsp:nvSpPr>
        <dsp:cNvPr id="0" name=""/>
        <dsp:cNvSpPr/>
      </dsp:nvSpPr>
      <dsp:spPr>
        <a:xfrm>
          <a:off x="6337350" y="298622"/>
          <a:ext cx="1508071" cy="3291187"/>
        </a:xfrm>
        <a:prstGeom prst="roundRect">
          <a:avLst>
            <a:gd name="adj" fmla="val 10000"/>
          </a:avLst>
        </a:prstGeom>
        <a:gradFill rotWithShape="0">
          <a:gsLst>
            <a:gs pos="0">
              <a:schemeClr val="accent5">
                <a:alpha val="90000"/>
                <a:hueOff val="0"/>
                <a:satOff val="0"/>
                <a:lumOff val="0"/>
                <a:alphaOff val="-40000"/>
                <a:shade val="63000"/>
              </a:schemeClr>
            </a:gs>
            <a:gs pos="30000">
              <a:schemeClr val="accent5">
                <a:alpha val="90000"/>
                <a:hueOff val="0"/>
                <a:satOff val="0"/>
                <a:lumOff val="0"/>
                <a:alphaOff val="-40000"/>
                <a:shade val="90000"/>
                <a:satMod val="110000"/>
              </a:schemeClr>
            </a:gs>
            <a:gs pos="45000">
              <a:schemeClr val="accent5">
                <a:alpha val="90000"/>
                <a:hueOff val="0"/>
                <a:satOff val="0"/>
                <a:lumOff val="0"/>
                <a:alphaOff val="-40000"/>
                <a:shade val="100000"/>
                <a:satMod val="118000"/>
              </a:schemeClr>
            </a:gs>
            <a:gs pos="55000">
              <a:schemeClr val="accent5">
                <a:alpha val="90000"/>
                <a:hueOff val="0"/>
                <a:satOff val="0"/>
                <a:lumOff val="0"/>
                <a:alphaOff val="-40000"/>
                <a:shade val="100000"/>
                <a:satMod val="118000"/>
              </a:schemeClr>
            </a:gs>
            <a:gs pos="73000">
              <a:schemeClr val="accent5">
                <a:alpha val="90000"/>
                <a:hueOff val="0"/>
                <a:satOff val="0"/>
                <a:lumOff val="0"/>
                <a:alphaOff val="-40000"/>
                <a:shade val="90000"/>
                <a:satMod val="110000"/>
              </a:schemeClr>
            </a:gs>
            <a:gs pos="100000">
              <a:schemeClr val="accent5">
                <a:alpha val="90000"/>
                <a:hueOff val="0"/>
                <a:satOff val="0"/>
                <a:lumOff val="0"/>
                <a:alphaOff val="-4000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5">
              <a:alpha val="90000"/>
              <a:hueOff val="0"/>
              <a:satOff val="0"/>
              <a:lumOff val="0"/>
              <a:alphaOff val="-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kern="1200" dirty="0" smtClean="0">
              <a:latin typeface="+mj-ea"/>
              <a:ea typeface="+mj-ea"/>
            </a:rPr>
            <a:t>事后，赛区执委会应向大赛执委会报告详细情况</a:t>
          </a:r>
          <a:endParaRPr lang="en-US" sz="2200" kern="1200" dirty="0">
            <a:latin typeface="+mj-ea"/>
            <a:ea typeface="+mj-ea"/>
          </a:endParaRPr>
        </a:p>
      </dsp:txBody>
      <dsp:txXfrm>
        <a:off x="6337350" y="298622"/>
        <a:ext cx="1508071" cy="329118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0#2">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0#3">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0#3">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9CC1A8-41D3-4565-8097-BC2A8806E1C3}" type="datetimeFigureOut">
              <a:rPr lang="zh-CN" altLang="en-US" smtClean="0"/>
              <a:pPr/>
              <a:t>2014/5/14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F957B5-29CF-4193-9EED-DBB001FB059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A1CD0293-81F9-45A5-96C7-D48AA390C37B}" type="datetimeFigureOut">
              <a:rPr lang="zh-CN" altLang="en-US"/>
              <a:pPr>
                <a:defRPr/>
              </a:pPr>
              <a:t>2014/5/14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16D72681-B27F-4820-A90D-D5F3D9721EE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noFill/>
          <a:ln>
            <a:solidFill>
              <a:srgbClr val="000000"/>
            </a:solidFill>
            <a:miter lim="800000"/>
            <a:headEnd/>
            <a:tailEnd/>
          </a:ln>
        </p:spPr>
      </p:sp>
      <p:sp>
        <p:nvSpPr>
          <p:cNvPr id="1536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536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968564-7452-4690-B232-EB4EB9B68942}" type="slidenum">
              <a:rPr lang="zh-CN" altLang="en-US"/>
              <a:pPr fontAlgn="base">
                <a:spcBef>
                  <a:spcPct val="0"/>
                </a:spcBef>
                <a:spcAft>
                  <a:spcPct val="0"/>
                </a:spcAft>
              </a:pPr>
              <a:t>1</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16D72681-B27F-4820-A90D-D5F3D9721EED}" type="slidenum">
              <a:rPr lang="zh-CN" altLang="en-US" smtClean="0"/>
              <a:pPr>
                <a:defRPr/>
              </a:pPr>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F8BA7AE-E2C2-4488-93ED-79A9A5813530}" type="slidenum">
              <a:rPr lang="zh-CN" altLang="en-US" smtClean="0"/>
              <a:pPr/>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矩形 20"/>
          <p:cNvSpPr/>
          <p:nvPr/>
        </p:nvSpPr>
        <p:spPr>
          <a:xfrm>
            <a:off x="904875" y="283845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矩形 32"/>
          <p:cNvSpPr/>
          <p:nvPr/>
        </p:nvSpPr>
        <p:spPr>
          <a:xfrm>
            <a:off x="914400" y="4243388"/>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矩形 21"/>
          <p:cNvSpPr/>
          <p:nvPr/>
        </p:nvSpPr>
        <p:spPr>
          <a:xfrm>
            <a:off x="904875" y="2843213"/>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矩形 31"/>
          <p:cNvSpPr/>
          <p:nvPr/>
        </p:nvSpPr>
        <p:spPr>
          <a:xfrm>
            <a:off x="914400" y="4243388"/>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图片 12" descr="2010052660354313.png"/>
          <p:cNvPicPr>
            <a:picLocks noChangeAspect="1"/>
          </p:cNvPicPr>
          <p:nvPr userDrawn="1"/>
        </p:nvPicPr>
        <p:blipFill>
          <a:blip r:embed="rId2" cstate="print"/>
          <a:srcRect r="11710"/>
          <a:stretch>
            <a:fillRect/>
          </a:stretch>
        </p:blipFill>
        <p:spPr bwMode="auto">
          <a:xfrm>
            <a:off x="3121025" y="5257800"/>
            <a:ext cx="2665413" cy="1100138"/>
          </a:xfrm>
          <a:prstGeom prst="rect">
            <a:avLst/>
          </a:prstGeom>
          <a:noFill/>
          <a:ln w="9525">
            <a:noFill/>
            <a:miter lim="800000"/>
            <a:headEnd/>
            <a:tailEnd/>
          </a:ln>
        </p:spPr>
      </p:pic>
      <p:pic>
        <p:nvPicPr>
          <p:cNvPr id="11" name="图片 13" descr="4.jpg"/>
          <p:cNvPicPr>
            <a:picLocks noChangeAspect="1"/>
          </p:cNvPicPr>
          <p:nvPr userDrawn="1"/>
        </p:nvPicPr>
        <p:blipFill>
          <a:blip r:embed="rId3" cstate="print"/>
          <a:srcRect t="4167" b="77084"/>
          <a:stretch>
            <a:fillRect/>
          </a:stretch>
        </p:blipFill>
        <p:spPr bwMode="auto">
          <a:xfrm>
            <a:off x="0" y="0"/>
            <a:ext cx="9144000" cy="1285875"/>
          </a:xfrm>
          <a:prstGeom prst="rect">
            <a:avLst/>
          </a:prstGeom>
          <a:noFill/>
          <a:ln w="9525">
            <a:noFill/>
            <a:miter lim="800000"/>
            <a:headEnd/>
            <a:tailEnd/>
          </a:ln>
        </p:spPr>
      </p:pic>
      <p:sp>
        <p:nvSpPr>
          <p:cNvPr id="8" name="标题 7"/>
          <p:cNvSpPr>
            <a:spLocks noGrp="1"/>
          </p:cNvSpPr>
          <p:nvPr>
            <p:ph type="ctrTitle"/>
          </p:nvPr>
        </p:nvSpPr>
        <p:spPr>
          <a:xfrm>
            <a:off x="1219200" y="3081348"/>
            <a:ext cx="6858000" cy="990600"/>
          </a:xfrm>
        </p:spPr>
        <p:txBody>
          <a:bodyPr anchor="t"/>
          <a:lstStyle>
            <a:lvl1pPr algn="r">
              <a:defRPr sz="3200">
                <a:solidFill>
                  <a:schemeClr val="tx1"/>
                </a:solidFill>
              </a:defRPr>
            </a:lvl1pPr>
          </a:lstStyle>
          <a:p>
            <a:r>
              <a:rPr lang="zh-CN" altLang="en-US" smtClean="0"/>
              <a:t>单击此处编辑母版标题样式</a:t>
            </a:r>
            <a:endParaRPr lang="en-US"/>
          </a:p>
        </p:txBody>
      </p:sp>
      <p:sp>
        <p:nvSpPr>
          <p:cNvPr id="9" name="副标题 8"/>
          <p:cNvSpPr>
            <a:spLocks noGrp="1"/>
          </p:cNvSpPr>
          <p:nvPr>
            <p:ph type="subTitle" idx="1"/>
          </p:nvPr>
        </p:nvSpPr>
        <p:spPr>
          <a:xfrm>
            <a:off x="1219200" y="4319598"/>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12" name="日期占位符 27"/>
          <p:cNvSpPr>
            <a:spLocks noGrp="1"/>
          </p:cNvSpPr>
          <p:nvPr>
            <p:ph type="dt" sz="half" idx="10"/>
          </p:nvPr>
        </p:nvSpPr>
        <p:spPr>
          <a:xfrm>
            <a:off x="5929313" y="6354763"/>
            <a:ext cx="2286000" cy="366712"/>
          </a:xfrm>
        </p:spPr>
        <p:txBody>
          <a:bodyPr/>
          <a:lstStyle>
            <a:lvl1pPr algn="r">
              <a:defRPr sz="1400" dirty="0" smtClean="0">
                <a:latin typeface="方正舒体" pitchFamily="2" charset="-122"/>
                <a:ea typeface="方正舒体" pitchFamily="2" charset="-122"/>
              </a:defRPr>
            </a:lvl1pPr>
          </a:lstStyle>
          <a:p>
            <a:pPr>
              <a:defRPr/>
            </a:pPr>
            <a:r>
              <a:rPr lang="en-US" altLang="zh-CN" smtClean="0"/>
              <a:t>2014/05</a:t>
            </a:r>
            <a:endParaRPr lang="zh-CN" altLang="en-US"/>
          </a:p>
        </p:txBody>
      </p:sp>
      <p:sp>
        <p:nvSpPr>
          <p:cNvPr id="13" name="灯片编号占位符 28"/>
          <p:cNvSpPr>
            <a:spLocks noGrp="1"/>
          </p:cNvSpPr>
          <p:nvPr>
            <p:ph type="sldNum" sz="quarter" idx="11"/>
          </p:nvPr>
        </p:nvSpPr>
        <p:spPr>
          <a:xfrm>
            <a:off x="1216025" y="6354763"/>
            <a:ext cx="1219200" cy="366712"/>
          </a:xfrm>
        </p:spPr>
        <p:txBody>
          <a:bodyPr/>
          <a:lstStyle>
            <a:lvl1pPr>
              <a:defRPr/>
            </a:lvl1pPr>
          </a:lstStyle>
          <a:p>
            <a:pPr>
              <a:defRPr/>
            </a:pPr>
            <a:fld id="{DBA2318D-1789-4263-97DD-456904F37173}"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13"/>
          <p:cNvSpPr>
            <a:spLocks noGrp="1"/>
          </p:cNvSpPr>
          <p:nvPr>
            <p:ph type="dt" sz="half" idx="10"/>
          </p:nvPr>
        </p:nvSpPr>
        <p:spPr/>
        <p:txBody>
          <a:bodyPr/>
          <a:lstStyle>
            <a:lvl1pPr>
              <a:defRPr/>
            </a:lvl1pPr>
          </a:lstStyle>
          <a:p>
            <a:pPr>
              <a:defRPr/>
            </a:pPr>
            <a:r>
              <a:rPr lang="en-US" altLang="zh-CN" smtClean="0"/>
              <a:t>2014/05</a:t>
            </a:r>
            <a:endParaRPr lang="zh-CN" altLang="en-US"/>
          </a:p>
        </p:txBody>
      </p:sp>
      <p:sp>
        <p:nvSpPr>
          <p:cNvPr id="5" name="页脚占位符 2"/>
          <p:cNvSpPr>
            <a:spLocks noGrp="1"/>
          </p:cNvSpPr>
          <p:nvPr>
            <p:ph type="ftr" sz="quarter" idx="11"/>
          </p:nvPr>
        </p:nvSpPr>
        <p:spPr/>
        <p:txBody>
          <a:bodyPr/>
          <a:lstStyle>
            <a:lvl1pPr>
              <a:defRPr/>
            </a:lvl1pPr>
          </a:lstStyle>
          <a:p>
            <a:pPr>
              <a:defRPr/>
            </a:pPr>
            <a:r>
              <a:rPr lang="en-US" altLang="zh-CN" smtClean="0"/>
              <a:t>2014</a:t>
            </a:r>
            <a:r>
              <a:rPr lang="zh-CN" altLang="en-US" smtClean="0"/>
              <a:t>年全国职业院校技能大赛 </a:t>
            </a:r>
            <a:endParaRPr lang="zh-CN" altLang="en-US"/>
          </a:p>
        </p:txBody>
      </p:sp>
      <p:sp>
        <p:nvSpPr>
          <p:cNvPr id="6" name="灯片编号占位符 22"/>
          <p:cNvSpPr>
            <a:spLocks noGrp="1"/>
          </p:cNvSpPr>
          <p:nvPr>
            <p:ph type="sldNum" sz="quarter" idx="12"/>
          </p:nvPr>
        </p:nvSpPr>
        <p:spPr/>
        <p:txBody>
          <a:bodyPr/>
          <a:lstStyle>
            <a:lvl1pPr>
              <a:defRPr/>
            </a:lvl1pPr>
          </a:lstStyle>
          <a:p>
            <a:pPr>
              <a:defRPr/>
            </a:pPr>
            <a:fld id="{F0F08BDE-DFA4-409A-B9EB-17141F24A72B}"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直接连接符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5" name="等腰三角形 7"/>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直接连接符 8"/>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3"/>
          <p:cNvSpPr>
            <a:spLocks noGrp="1"/>
          </p:cNvSpPr>
          <p:nvPr>
            <p:ph type="dt" sz="half" idx="10"/>
          </p:nvPr>
        </p:nvSpPr>
        <p:spPr/>
        <p:txBody>
          <a:bodyPr/>
          <a:lstStyle>
            <a:lvl1pPr>
              <a:defRPr/>
            </a:lvl1pPr>
          </a:lstStyle>
          <a:p>
            <a:pPr>
              <a:defRPr/>
            </a:pPr>
            <a:r>
              <a:rPr lang="en-US" altLang="zh-CN" smtClean="0"/>
              <a:t>2014/05</a:t>
            </a:r>
            <a:endParaRPr lang="zh-CN" altLang="en-US"/>
          </a:p>
        </p:txBody>
      </p:sp>
      <p:sp>
        <p:nvSpPr>
          <p:cNvPr id="8" name="页脚占位符 4"/>
          <p:cNvSpPr>
            <a:spLocks noGrp="1"/>
          </p:cNvSpPr>
          <p:nvPr>
            <p:ph type="ftr" sz="quarter" idx="11"/>
          </p:nvPr>
        </p:nvSpPr>
        <p:spPr/>
        <p:txBody>
          <a:bodyPr/>
          <a:lstStyle>
            <a:lvl1pPr>
              <a:defRPr/>
            </a:lvl1pPr>
          </a:lstStyle>
          <a:p>
            <a:pPr>
              <a:defRPr/>
            </a:pPr>
            <a:r>
              <a:rPr lang="en-US" altLang="zh-CN" smtClean="0"/>
              <a:t>2014</a:t>
            </a:r>
            <a:r>
              <a:rPr lang="zh-CN" altLang="en-US" smtClean="0"/>
              <a:t>年全国职业院校技能大赛 </a:t>
            </a: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A7110F7F-B6CA-45E6-A785-1388305F2523}"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图片 6" descr="2010052660354313.png"/>
          <p:cNvPicPr>
            <a:picLocks noChangeAspect="1"/>
          </p:cNvPicPr>
          <p:nvPr userDrawn="1"/>
        </p:nvPicPr>
        <p:blipFill>
          <a:blip r:embed="rId2" cstate="print"/>
          <a:srcRect l="3796" r="60123" b="1030"/>
          <a:stretch>
            <a:fillRect/>
          </a:stretch>
        </p:blipFill>
        <p:spPr bwMode="auto">
          <a:xfrm>
            <a:off x="214313" y="71438"/>
            <a:ext cx="1143000" cy="1143000"/>
          </a:xfrm>
          <a:prstGeom prst="rect">
            <a:avLst/>
          </a:prstGeom>
          <a:noFill/>
          <a:ln w="9525">
            <a:noFill/>
            <a:miter lim="800000"/>
            <a:headEnd/>
            <a:tailEnd/>
          </a:ln>
        </p:spPr>
      </p:pic>
      <p:pic>
        <p:nvPicPr>
          <p:cNvPr id="5" name="图片 8" descr="bk_93e2ba1b8fb6b3ab839dbdaf8a0b487b_HGjtQY.jpg"/>
          <p:cNvPicPr>
            <a:picLocks noChangeAspect="1"/>
          </p:cNvPicPr>
          <p:nvPr userDrawn="1"/>
        </p:nvPicPr>
        <p:blipFill>
          <a:blip r:embed="rId3" cstate="print"/>
          <a:srcRect/>
          <a:stretch>
            <a:fillRect/>
          </a:stretch>
        </p:blipFill>
        <p:spPr bwMode="auto">
          <a:xfrm>
            <a:off x="7500938" y="71438"/>
            <a:ext cx="1285875" cy="1285875"/>
          </a:xfrm>
          <a:prstGeom prst="rect">
            <a:avLst/>
          </a:prstGeom>
          <a:noFill/>
          <a:ln w="9525">
            <a:noFill/>
            <a:miter lim="800000"/>
            <a:headEnd/>
            <a:tailEnd/>
          </a:ln>
        </p:spPr>
      </p:pic>
      <p:pic>
        <p:nvPicPr>
          <p:cNvPr id="6" name="图片 10" descr="4.jpg"/>
          <p:cNvPicPr>
            <a:picLocks noChangeAspect="1"/>
          </p:cNvPicPr>
          <p:nvPr userDrawn="1"/>
        </p:nvPicPr>
        <p:blipFill>
          <a:blip r:embed="rId4" cstate="print"/>
          <a:srcRect l="3906" t="69620" r="5469" b="27081"/>
          <a:stretch>
            <a:fillRect/>
          </a:stretch>
        </p:blipFill>
        <p:spPr bwMode="auto">
          <a:xfrm>
            <a:off x="431800" y="6143625"/>
            <a:ext cx="8286750" cy="225425"/>
          </a:xfrm>
          <a:prstGeom prst="rect">
            <a:avLst/>
          </a:prstGeom>
          <a:noFill/>
          <a:ln w="9525">
            <a:noFill/>
            <a:miter lim="800000"/>
            <a:headEnd/>
            <a:tailEnd/>
          </a:ln>
        </p:spPr>
      </p:pic>
      <p:sp>
        <p:nvSpPr>
          <p:cNvPr id="2" name="标题 1"/>
          <p:cNvSpPr>
            <a:spLocks noGrp="1"/>
          </p:cNvSpPr>
          <p:nvPr>
            <p:ph type="title"/>
          </p:nvPr>
        </p:nvSpPr>
        <p:spPr>
          <a:xfrm>
            <a:off x="1214414" y="152400"/>
            <a:ext cx="6429420" cy="990600"/>
          </a:xfrm>
        </p:spPr>
        <p:txBody>
          <a:bodyPr>
            <a:normAutofit/>
          </a:bodyPr>
          <a:lstStyle>
            <a:lvl1pPr>
              <a:defRPr sz="2900"/>
            </a:lvl1pPr>
          </a:lstStyle>
          <a:p>
            <a:r>
              <a:rPr lang="zh-CN" altLang="en-US" dirty="0" smtClean="0"/>
              <a:t>单击此处编辑母版标题样式</a:t>
            </a:r>
            <a:endParaRPr lang="en-US" dirty="0"/>
          </a:p>
        </p:txBody>
      </p:sp>
      <p:sp>
        <p:nvSpPr>
          <p:cNvPr id="8" name="内容占位符 7"/>
          <p:cNvSpPr>
            <a:spLocks noGrp="1"/>
          </p:cNvSpPr>
          <p:nvPr>
            <p:ph sz="quarter" idx="1"/>
          </p:nvPr>
        </p:nvSpPr>
        <p:spPr>
          <a:xfrm>
            <a:off x="457200" y="1219200"/>
            <a:ext cx="8229600" cy="4937760"/>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7" name="日期占位符 3"/>
          <p:cNvSpPr>
            <a:spLocks noGrp="1"/>
          </p:cNvSpPr>
          <p:nvPr>
            <p:ph type="dt" sz="half" idx="10"/>
          </p:nvPr>
        </p:nvSpPr>
        <p:spPr>
          <a:xfrm>
            <a:off x="571500" y="6356350"/>
            <a:ext cx="2289175" cy="365125"/>
          </a:xfrm>
        </p:spPr>
        <p:txBody>
          <a:bodyPr/>
          <a:lstStyle>
            <a:lvl1pPr algn="l">
              <a:defRPr dirty="0" smtClean="0">
                <a:solidFill>
                  <a:schemeClr val="tx1"/>
                </a:solidFill>
                <a:latin typeface="方正舒体" pitchFamily="2" charset="-122"/>
                <a:ea typeface="方正舒体" pitchFamily="2" charset="-122"/>
              </a:defRPr>
            </a:lvl1pPr>
          </a:lstStyle>
          <a:p>
            <a:pPr>
              <a:defRPr/>
            </a:pPr>
            <a:r>
              <a:rPr lang="en-US" altLang="zh-CN" smtClean="0"/>
              <a:t>2014/05</a:t>
            </a:r>
            <a:endParaRPr lang="zh-CN" altLang="en-US"/>
          </a:p>
        </p:txBody>
      </p:sp>
      <p:sp>
        <p:nvSpPr>
          <p:cNvPr id="9" name="页脚占位符 4"/>
          <p:cNvSpPr>
            <a:spLocks noGrp="1"/>
          </p:cNvSpPr>
          <p:nvPr>
            <p:ph type="ftr" sz="quarter" idx="11"/>
          </p:nvPr>
        </p:nvSpPr>
        <p:spPr>
          <a:xfrm>
            <a:off x="5210175" y="6357938"/>
            <a:ext cx="3505200" cy="365125"/>
          </a:xfrm>
        </p:spPr>
        <p:txBody>
          <a:bodyPr/>
          <a:lstStyle>
            <a:lvl1pPr algn="r">
              <a:defRPr b="0" dirty="0" smtClean="0">
                <a:solidFill>
                  <a:srgbClr val="993300"/>
                </a:solidFill>
                <a:latin typeface="方正舒体" pitchFamily="2" charset="-122"/>
                <a:ea typeface="方正舒体" pitchFamily="2" charset="-122"/>
              </a:defRPr>
            </a:lvl1pPr>
          </a:lstStyle>
          <a:p>
            <a:pPr>
              <a:defRPr/>
            </a:pPr>
            <a:r>
              <a:rPr lang="en-US" altLang="zh-CN" smtClean="0"/>
              <a:t>2014</a:t>
            </a:r>
            <a:r>
              <a:rPr lang="zh-CN" altLang="en-US" smtClean="0"/>
              <a:t>年全国职业院校技能大赛 </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4" name="矩形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矩形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标题 1"/>
          <p:cNvSpPr>
            <a:spLocks noGrp="1"/>
          </p:cNvSpPr>
          <p:nvPr>
            <p:ph type="title"/>
          </p:nvPr>
        </p:nvSpPr>
        <p:spPr>
          <a:xfrm>
            <a:off x="1219200" y="2971800"/>
            <a:ext cx="6858000" cy="1066800"/>
          </a:xfrm>
        </p:spPr>
        <p:txBody>
          <a:bodyPr anchor="t"/>
          <a:lstStyle>
            <a:lvl1pPr algn="r">
              <a:buNone/>
              <a:defRPr sz="3200" b="0" cap="none" baseline="0"/>
            </a:lvl1pPr>
          </a:lstStyle>
          <a:p>
            <a:r>
              <a:rPr lang="zh-CN" altLang="en-US" smtClean="0"/>
              <a:t>单击此处编辑母版标题样式</a:t>
            </a:r>
            <a:endParaRPr lang="en-US"/>
          </a:p>
        </p:txBody>
      </p:sp>
      <p:sp>
        <p:nvSpPr>
          <p:cNvPr id="3" name="文本占位符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p>
        </p:txBody>
      </p:sp>
      <p:sp>
        <p:nvSpPr>
          <p:cNvPr id="6" name="日期占位符 3"/>
          <p:cNvSpPr>
            <a:spLocks noGrp="1"/>
          </p:cNvSpPr>
          <p:nvPr>
            <p:ph type="dt" sz="half" idx="10"/>
          </p:nvPr>
        </p:nvSpPr>
        <p:spPr>
          <a:xfrm>
            <a:off x="6400800" y="6354763"/>
            <a:ext cx="2286000" cy="366712"/>
          </a:xfrm>
        </p:spPr>
        <p:txBody>
          <a:bodyPr/>
          <a:lstStyle>
            <a:lvl1pPr>
              <a:defRPr/>
            </a:lvl1pPr>
          </a:lstStyle>
          <a:p>
            <a:pPr>
              <a:defRPr/>
            </a:pPr>
            <a:r>
              <a:rPr lang="en-US" altLang="zh-CN" smtClean="0"/>
              <a:t>2014/05</a:t>
            </a:r>
            <a:endParaRPr lang="zh-CN" altLang="en-US"/>
          </a:p>
        </p:txBody>
      </p:sp>
      <p:sp>
        <p:nvSpPr>
          <p:cNvPr id="7" name="页脚占位符 4"/>
          <p:cNvSpPr>
            <a:spLocks noGrp="1"/>
          </p:cNvSpPr>
          <p:nvPr>
            <p:ph type="ftr" sz="quarter" idx="11"/>
          </p:nvPr>
        </p:nvSpPr>
        <p:spPr>
          <a:xfrm>
            <a:off x="2898775" y="6354763"/>
            <a:ext cx="3475038" cy="366712"/>
          </a:xfrm>
        </p:spPr>
        <p:txBody>
          <a:bodyPr/>
          <a:lstStyle>
            <a:lvl1pPr>
              <a:defRPr/>
            </a:lvl1pPr>
          </a:lstStyle>
          <a:p>
            <a:pPr>
              <a:defRPr/>
            </a:pPr>
            <a:r>
              <a:rPr lang="en-US" altLang="zh-CN" smtClean="0"/>
              <a:t>2014</a:t>
            </a:r>
            <a:r>
              <a:rPr lang="zh-CN" altLang="en-US" smtClean="0"/>
              <a:t>年全国职业院校技能大赛 </a:t>
            </a:r>
            <a:endParaRPr lang="zh-CN" altLang="en-US"/>
          </a:p>
        </p:txBody>
      </p:sp>
      <p:sp>
        <p:nvSpPr>
          <p:cNvPr id="8" name="灯片编号占位符 5"/>
          <p:cNvSpPr>
            <a:spLocks noGrp="1"/>
          </p:cNvSpPr>
          <p:nvPr>
            <p:ph type="sldNum" sz="quarter" idx="12"/>
          </p:nvPr>
        </p:nvSpPr>
        <p:spPr>
          <a:xfrm>
            <a:off x="1069975" y="6354763"/>
            <a:ext cx="1520825" cy="366712"/>
          </a:xfrm>
        </p:spPr>
        <p:txBody>
          <a:bodyPr/>
          <a:lstStyle>
            <a:lvl1pPr>
              <a:defRPr/>
            </a:lvl1pPr>
          </a:lstStyle>
          <a:p>
            <a:pPr>
              <a:defRPr/>
            </a:pPr>
            <a:fld id="{9A5AFA5D-5C26-4884-8F06-CDDE3E6D14DC}"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2" name="图片 9" descr="4.jpg"/>
          <p:cNvPicPr>
            <a:picLocks noChangeAspect="1"/>
          </p:cNvPicPr>
          <p:nvPr userDrawn="1"/>
        </p:nvPicPr>
        <p:blipFill>
          <a:blip r:embed="rId2" cstate="print"/>
          <a:srcRect t="23307" b="55501"/>
          <a:stretch>
            <a:fillRect/>
          </a:stretch>
        </p:blipFill>
        <p:spPr>
          <a:xfrm>
            <a:off x="0" y="0"/>
            <a:ext cx="9144000" cy="1500188"/>
          </a:xfrm>
          <a:prstGeom prst="rect">
            <a:avLst/>
          </a:prstGeom>
          <a:effectLst>
            <a:outerShdw blurRad="50800" dist="50800" dir="5400000" algn="ctr" rotWithShape="0">
              <a:srgbClr val="000000">
                <a:alpha val="30000"/>
              </a:srgbClr>
            </a:outerShdw>
          </a:effectLst>
        </p:spPr>
      </p:pic>
      <p:pic>
        <p:nvPicPr>
          <p:cNvPr id="3" name="图片 12" descr="4.jpg"/>
          <p:cNvPicPr>
            <a:picLocks noChangeAspect="1"/>
          </p:cNvPicPr>
          <p:nvPr userDrawn="1"/>
        </p:nvPicPr>
        <p:blipFill>
          <a:blip r:embed="rId2" cstate="print"/>
          <a:srcRect t="91667"/>
          <a:stretch>
            <a:fillRect/>
          </a:stretch>
        </p:blipFill>
        <p:spPr bwMode="auto">
          <a:xfrm>
            <a:off x="0" y="6286500"/>
            <a:ext cx="9144000" cy="57150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14400"/>
          </a:xfrm>
        </p:spPr>
        <p:txBody>
          <a:bodyPr anchor="ct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4" name="文本占位符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11" name="内容占位符 10"/>
          <p:cNvSpPr>
            <a:spLocks noGrp="1"/>
          </p:cNvSpPr>
          <p:nvPr>
            <p:ph sz="quarter" idx="2"/>
          </p:nvPr>
        </p:nvSpPr>
        <p:spPr>
          <a:xfrm>
            <a:off x="457200" y="2133600"/>
            <a:ext cx="4038600" cy="40386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3" name="内容占位符 12"/>
          <p:cNvSpPr>
            <a:spLocks noGrp="1"/>
          </p:cNvSpPr>
          <p:nvPr>
            <p:ph sz="quarter" idx="4"/>
          </p:nvPr>
        </p:nvSpPr>
        <p:spPr>
          <a:xfrm>
            <a:off x="4648200" y="2133600"/>
            <a:ext cx="4038600" cy="40386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13"/>
          <p:cNvSpPr>
            <a:spLocks noGrp="1"/>
          </p:cNvSpPr>
          <p:nvPr>
            <p:ph type="dt" sz="half" idx="10"/>
          </p:nvPr>
        </p:nvSpPr>
        <p:spPr/>
        <p:txBody>
          <a:bodyPr/>
          <a:lstStyle>
            <a:lvl1pPr>
              <a:defRPr/>
            </a:lvl1pPr>
          </a:lstStyle>
          <a:p>
            <a:pPr>
              <a:defRPr/>
            </a:pPr>
            <a:r>
              <a:rPr lang="en-US" altLang="zh-CN" smtClean="0"/>
              <a:t>2014/05</a:t>
            </a:r>
            <a:endParaRPr lang="zh-CN" altLang="en-US"/>
          </a:p>
        </p:txBody>
      </p:sp>
      <p:sp>
        <p:nvSpPr>
          <p:cNvPr id="8" name="页脚占位符 2"/>
          <p:cNvSpPr>
            <a:spLocks noGrp="1"/>
          </p:cNvSpPr>
          <p:nvPr>
            <p:ph type="ftr" sz="quarter" idx="11"/>
          </p:nvPr>
        </p:nvSpPr>
        <p:spPr/>
        <p:txBody>
          <a:bodyPr/>
          <a:lstStyle>
            <a:lvl1pPr>
              <a:defRPr/>
            </a:lvl1pPr>
          </a:lstStyle>
          <a:p>
            <a:pPr>
              <a:defRPr/>
            </a:pPr>
            <a:r>
              <a:rPr lang="en-US" altLang="zh-CN" smtClean="0"/>
              <a:t>2014</a:t>
            </a:r>
            <a:r>
              <a:rPr lang="zh-CN" altLang="en-US" smtClean="0"/>
              <a:t>年全国职业院校技能大赛 </a:t>
            </a:r>
            <a:endParaRPr lang="zh-CN" altLang="en-US"/>
          </a:p>
        </p:txBody>
      </p:sp>
      <p:sp>
        <p:nvSpPr>
          <p:cNvPr id="9" name="灯片编号占位符 22"/>
          <p:cNvSpPr>
            <a:spLocks noGrp="1"/>
          </p:cNvSpPr>
          <p:nvPr>
            <p:ph type="sldNum" sz="quarter" idx="12"/>
          </p:nvPr>
        </p:nvSpPr>
        <p:spPr/>
        <p:txBody>
          <a:bodyPr/>
          <a:lstStyle>
            <a:lvl1pPr>
              <a:defRPr/>
            </a:lvl1pPr>
          </a:lstStyle>
          <a:p>
            <a:pPr>
              <a:defRPr/>
            </a:pPr>
            <a:fld id="{F153D349-DD26-4F27-A43A-C39440E3B1F9}"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等腰三角形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标题 1"/>
          <p:cNvSpPr>
            <a:spLocks noGrp="1"/>
          </p:cNvSpPr>
          <p:nvPr>
            <p:ph type="title"/>
          </p:nvPr>
        </p:nvSpPr>
        <p:spPr>
          <a:xfrm>
            <a:off x="457200" y="228600"/>
            <a:ext cx="8229600" cy="914400"/>
          </a:xfrm>
        </p:spPr>
        <p:txBody>
          <a:bodyPr/>
          <a:lstStyle/>
          <a:p>
            <a:r>
              <a:rPr lang="zh-CN" altLang="en-US" smtClean="0"/>
              <a:t>单击此处编辑母版标题样式</a:t>
            </a:r>
            <a:endParaRPr lang="en-US"/>
          </a:p>
        </p:txBody>
      </p:sp>
      <p:sp>
        <p:nvSpPr>
          <p:cNvPr id="4" name="日期占位符 2"/>
          <p:cNvSpPr>
            <a:spLocks noGrp="1"/>
          </p:cNvSpPr>
          <p:nvPr>
            <p:ph type="dt" sz="half" idx="10"/>
          </p:nvPr>
        </p:nvSpPr>
        <p:spPr/>
        <p:txBody>
          <a:bodyPr/>
          <a:lstStyle>
            <a:lvl1pPr>
              <a:defRPr/>
            </a:lvl1pPr>
          </a:lstStyle>
          <a:p>
            <a:pPr>
              <a:defRPr/>
            </a:pPr>
            <a:r>
              <a:rPr lang="en-US" altLang="zh-CN" smtClean="0"/>
              <a:t>2014/05</a:t>
            </a:r>
            <a:endParaRPr lang="zh-CN" altLang="en-US"/>
          </a:p>
        </p:txBody>
      </p:sp>
      <p:sp>
        <p:nvSpPr>
          <p:cNvPr id="5" name="页脚占位符 3"/>
          <p:cNvSpPr>
            <a:spLocks noGrp="1"/>
          </p:cNvSpPr>
          <p:nvPr>
            <p:ph type="ftr" sz="quarter" idx="11"/>
          </p:nvPr>
        </p:nvSpPr>
        <p:spPr/>
        <p:txBody>
          <a:bodyPr/>
          <a:lstStyle>
            <a:lvl1pPr>
              <a:defRPr/>
            </a:lvl1pPr>
          </a:lstStyle>
          <a:p>
            <a:pPr>
              <a:defRPr/>
            </a:pPr>
            <a:r>
              <a:rPr lang="en-US" altLang="zh-CN" smtClean="0"/>
              <a:t>2014</a:t>
            </a:r>
            <a:r>
              <a:rPr lang="zh-CN" altLang="en-US" smtClean="0"/>
              <a:t>年全国职业院校技能大赛 </a:t>
            </a:r>
            <a:endParaRPr lang="zh-CN" altLang="en-US"/>
          </a:p>
        </p:txBody>
      </p:sp>
      <p:sp>
        <p:nvSpPr>
          <p:cNvPr id="6" name="灯片编号占位符 4"/>
          <p:cNvSpPr>
            <a:spLocks noGrp="1"/>
          </p:cNvSpPr>
          <p:nvPr>
            <p:ph type="sldNum" sz="quarter" idx="12"/>
          </p:nvPr>
        </p:nvSpPr>
        <p:spPr/>
        <p:txBody>
          <a:bodyPr/>
          <a:lstStyle>
            <a:lvl1pPr>
              <a:defRPr/>
            </a:lvl1pPr>
          </a:lstStyle>
          <a:p>
            <a:pPr>
              <a:defRPr/>
            </a:pPr>
            <a:fld id="{7AD8E820-8392-48BA-8727-937EDDC63B4E}"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直接连接符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3" name="等腰三角形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日期占位符 1"/>
          <p:cNvSpPr>
            <a:spLocks noGrp="1"/>
          </p:cNvSpPr>
          <p:nvPr>
            <p:ph type="dt" sz="half" idx="10"/>
          </p:nvPr>
        </p:nvSpPr>
        <p:spPr/>
        <p:txBody>
          <a:bodyPr/>
          <a:lstStyle>
            <a:lvl1pPr>
              <a:defRPr/>
            </a:lvl1pPr>
          </a:lstStyle>
          <a:p>
            <a:pPr>
              <a:defRPr/>
            </a:pPr>
            <a:r>
              <a:rPr lang="en-US" altLang="zh-CN" smtClean="0"/>
              <a:t>2014/05</a:t>
            </a:r>
            <a:endParaRPr lang="zh-CN" altLang="en-US"/>
          </a:p>
        </p:txBody>
      </p:sp>
      <p:sp>
        <p:nvSpPr>
          <p:cNvPr id="5" name="页脚占位符 2"/>
          <p:cNvSpPr>
            <a:spLocks noGrp="1"/>
          </p:cNvSpPr>
          <p:nvPr>
            <p:ph type="ftr" sz="quarter" idx="11"/>
          </p:nvPr>
        </p:nvSpPr>
        <p:spPr/>
        <p:txBody>
          <a:bodyPr/>
          <a:lstStyle>
            <a:lvl1pPr>
              <a:defRPr/>
            </a:lvl1pPr>
          </a:lstStyle>
          <a:p>
            <a:pPr>
              <a:defRPr/>
            </a:pPr>
            <a:r>
              <a:rPr lang="en-US" altLang="zh-CN" smtClean="0"/>
              <a:t>2014</a:t>
            </a:r>
            <a:r>
              <a:rPr lang="zh-CN" altLang="en-US" smtClean="0"/>
              <a:t>年全国职业院校技能大赛 </a:t>
            </a:r>
            <a:endParaRPr lang="zh-CN" altLang="en-US"/>
          </a:p>
        </p:txBody>
      </p:sp>
      <p:sp>
        <p:nvSpPr>
          <p:cNvPr id="6" name="灯片编号占位符 3"/>
          <p:cNvSpPr>
            <a:spLocks noGrp="1"/>
          </p:cNvSpPr>
          <p:nvPr>
            <p:ph type="sldNum" sz="quarter" idx="12"/>
          </p:nvPr>
        </p:nvSpPr>
        <p:spPr/>
        <p:txBody>
          <a:bodyPr/>
          <a:lstStyle>
            <a:lvl1pPr>
              <a:defRPr/>
            </a:lvl1pPr>
          </a:lstStyle>
          <a:p>
            <a:pPr>
              <a:defRPr/>
            </a:pPr>
            <a:fld id="{BC098D9E-4478-479C-B376-C5A4360FBBA3}"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5" name="直接连接符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6" name="直接连接符 9"/>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7" name="等腰三角形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标题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zh-CN" altLang="en-US" smtClean="0"/>
              <a:t>单击此处编辑母版文本样式</a:t>
            </a:r>
          </a:p>
        </p:txBody>
      </p:sp>
      <p:sp>
        <p:nvSpPr>
          <p:cNvPr id="12" name="内容占位符 11"/>
          <p:cNvSpPr>
            <a:spLocks noGrp="1"/>
          </p:cNvSpPr>
          <p:nvPr>
            <p:ph sz="quarter" idx="1"/>
          </p:nvPr>
        </p:nvSpPr>
        <p:spPr>
          <a:xfrm>
            <a:off x="304800" y="304800"/>
            <a:ext cx="5715000" cy="5715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8" name="日期占位符 4"/>
          <p:cNvSpPr>
            <a:spLocks noGrp="1"/>
          </p:cNvSpPr>
          <p:nvPr>
            <p:ph type="dt" sz="half" idx="10"/>
          </p:nvPr>
        </p:nvSpPr>
        <p:spPr/>
        <p:txBody>
          <a:bodyPr/>
          <a:lstStyle>
            <a:lvl1pPr>
              <a:defRPr/>
            </a:lvl1pPr>
          </a:lstStyle>
          <a:p>
            <a:pPr>
              <a:defRPr/>
            </a:pPr>
            <a:r>
              <a:rPr lang="en-US" altLang="zh-CN" smtClean="0"/>
              <a:t>2014/05</a:t>
            </a:r>
            <a:endParaRPr lang="zh-CN" altLang="en-US"/>
          </a:p>
        </p:txBody>
      </p:sp>
      <p:sp>
        <p:nvSpPr>
          <p:cNvPr id="9" name="页脚占位符 5"/>
          <p:cNvSpPr>
            <a:spLocks noGrp="1"/>
          </p:cNvSpPr>
          <p:nvPr>
            <p:ph type="ftr" sz="quarter" idx="11"/>
          </p:nvPr>
        </p:nvSpPr>
        <p:spPr/>
        <p:txBody>
          <a:bodyPr/>
          <a:lstStyle>
            <a:lvl1pPr>
              <a:defRPr/>
            </a:lvl1pPr>
          </a:lstStyle>
          <a:p>
            <a:pPr>
              <a:defRPr/>
            </a:pPr>
            <a:r>
              <a:rPr lang="en-US" altLang="zh-CN" smtClean="0"/>
              <a:t>2014</a:t>
            </a:r>
            <a:r>
              <a:rPr lang="zh-CN" altLang="en-US" smtClean="0"/>
              <a:t>年全国职业院校技能大赛 </a:t>
            </a:r>
            <a:endParaRPr lang="zh-CN" altLang="en-US"/>
          </a:p>
        </p:txBody>
      </p:sp>
      <p:sp>
        <p:nvSpPr>
          <p:cNvPr id="10" name="灯片编号占位符 6"/>
          <p:cNvSpPr>
            <a:spLocks noGrp="1"/>
          </p:cNvSpPr>
          <p:nvPr>
            <p:ph type="sldNum" sz="quarter" idx="12"/>
          </p:nvPr>
        </p:nvSpPr>
        <p:spPr/>
        <p:txBody>
          <a:bodyPr/>
          <a:lstStyle>
            <a:lvl1pPr>
              <a:defRPr/>
            </a:lvl1pPr>
          </a:lstStyle>
          <a:p>
            <a:pPr>
              <a:defRPr/>
            </a:pPr>
            <a:fld id="{9C399F9A-FC12-4E86-AED0-0D0D00E94DB4}"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1">
        <a:schemeClr val="bg2"/>
      </p:bgRef>
    </p:bg>
    <p:spTree>
      <p:nvGrpSpPr>
        <p:cNvPr id="1" name=""/>
        <p:cNvGrpSpPr/>
        <p:nvPr/>
      </p:nvGrpSpPr>
      <p:grpSpPr>
        <a:xfrm>
          <a:off x="0" y="0"/>
          <a:ext cx="0" cy="0"/>
          <a:chOff x="0" y="0"/>
          <a:chExt cx="0" cy="0"/>
        </a:xfrm>
      </p:grpSpPr>
      <p:sp>
        <p:nvSpPr>
          <p:cNvPr id="5" name="直接连接符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6" name="等腰三角形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矩形 9"/>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标题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zh-CN" altLang="en-US" smtClean="0"/>
              <a:t>单击此处编辑母版标题样式</a:t>
            </a:r>
            <a:endParaRPr lang="en-US"/>
          </a:p>
        </p:txBody>
      </p:sp>
      <p:sp>
        <p:nvSpPr>
          <p:cNvPr id="3" name="图片占位符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zh-CN" altLang="en-US" noProof="0" smtClean="0"/>
              <a:t>单击图标添加图片</a:t>
            </a:r>
            <a:endParaRPr lang="en-US" noProof="0" dirty="0"/>
          </a:p>
        </p:txBody>
      </p:sp>
      <p:sp>
        <p:nvSpPr>
          <p:cNvPr id="4" name="文本占位符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zh-CN" altLang="en-US" smtClean="0"/>
              <a:t>单击此处编辑母版文本样式</a:t>
            </a:r>
          </a:p>
        </p:txBody>
      </p:sp>
      <p:sp>
        <p:nvSpPr>
          <p:cNvPr id="8" name="日期占位符 4"/>
          <p:cNvSpPr>
            <a:spLocks noGrp="1"/>
          </p:cNvSpPr>
          <p:nvPr>
            <p:ph type="dt" sz="half" idx="10"/>
          </p:nvPr>
        </p:nvSpPr>
        <p:spPr/>
        <p:txBody>
          <a:bodyPr/>
          <a:lstStyle>
            <a:lvl1pPr>
              <a:defRPr/>
            </a:lvl1pPr>
          </a:lstStyle>
          <a:p>
            <a:pPr>
              <a:defRPr/>
            </a:pPr>
            <a:r>
              <a:rPr lang="en-US" altLang="zh-CN" smtClean="0"/>
              <a:t>2014/05</a:t>
            </a:r>
            <a:endParaRPr lang="zh-CN" altLang="en-US"/>
          </a:p>
        </p:txBody>
      </p:sp>
      <p:sp>
        <p:nvSpPr>
          <p:cNvPr id="9" name="页脚占位符 5"/>
          <p:cNvSpPr>
            <a:spLocks noGrp="1"/>
          </p:cNvSpPr>
          <p:nvPr>
            <p:ph type="ftr" sz="quarter" idx="11"/>
          </p:nvPr>
        </p:nvSpPr>
        <p:spPr/>
        <p:txBody>
          <a:bodyPr/>
          <a:lstStyle>
            <a:lvl1pPr>
              <a:defRPr/>
            </a:lvl1pPr>
          </a:lstStyle>
          <a:p>
            <a:pPr>
              <a:defRPr/>
            </a:pPr>
            <a:r>
              <a:rPr lang="en-US" altLang="zh-CN" smtClean="0"/>
              <a:t>2014</a:t>
            </a:r>
            <a:r>
              <a:rPr lang="zh-CN" altLang="en-US" smtClean="0"/>
              <a:t>年全国职业院校技能大赛 </a:t>
            </a:r>
            <a:endParaRPr lang="zh-CN" altLang="en-US"/>
          </a:p>
        </p:txBody>
      </p:sp>
      <p:sp>
        <p:nvSpPr>
          <p:cNvPr id="10" name="灯片编号占位符 6"/>
          <p:cNvSpPr>
            <a:spLocks noGrp="1"/>
          </p:cNvSpPr>
          <p:nvPr>
            <p:ph type="sldNum" sz="quarter" idx="12"/>
          </p:nvPr>
        </p:nvSpPr>
        <p:spPr/>
        <p:txBody>
          <a:bodyPr/>
          <a:lstStyle>
            <a:lvl1pPr>
              <a:defRPr/>
            </a:lvl1pPr>
          </a:lstStyle>
          <a:p>
            <a:pPr>
              <a:defRPr/>
            </a:pPr>
            <a:fld id="{0F21C00C-0406-4A66-A67F-A9864E2E77FD}"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endParaRPr lang="en-US" smtClean="0"/>
          </a:p>
        </p:txBody>
      </p:sp>
      <p:sp>
        <p:nvSpPr>
          <p:cNvPr id="1027" name="文本占位符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4" name="日期占位符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smtClean="0">
                <a:solidFill>
                  <a:schemeClr val="tx2"/>
                </a:solidFill>
                <a:latin typeface="+mn-lt"/>
                <a:ea typeface="+mn-ea"/>
              </a:defRPr>
            </a:lvl1pPr>
          </a:lstStyle>
          <a:p>
            <a:pPr>
              <a:defRPr/>
            </a:pPr>
            <a:r>
              <a:rPr lang="en-US" altLang="zh-CN" smtClean="0"/>
              <a:t>2014/05</a:t>
            </a:r>
            <a:endParaRPr lang="zh-CN" altLang="en-US"/>
          </a:p>
        </p:txBody>
      </p:sp>
      <p:sp>
        <p:nvSpPr>
          <p:cNvPr id="3" name="页脚占位符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smtClean="0">
                <a:solidFill>
                  <a:schemeClr val="tx2"/>
                </a:solidFill>
                <a:latin typeface="+mn-lt"/>
                <a:ea typeface="+mn-ea"/>
              </a:defRPr>
            </a:lvl1pPr>
          </a:lstStyle>
          <a:p>
            <a:pPr>
              <a:defRPr/>
            </a:pPr>
            <a:r>
              <a:rPr lang="en-US" altLang="zh-CN" smtClean="0"/>
              <a:t>2014</a:t>
            </a:r>
            <a:r>
              <a:rPr lang="zh-CN" altLang="en-US" smtClean="0"/>
              <a:t>年全国职业院校技能大赛 </a:t>
            </a:r>
            <a:endParaRPr lang="zh-CN" altLang="en-US"/>
          </a:p>
        </p:txBody>
      </p:sp>
      <p:sp>
        <p:nvSpPr>
          <p:cNvPr id="23" name="灯片编号占位符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smtClean="0">
                <a:solidFill>
                  <a:schemeClr val="tx2"/>
                </a:solidFill>
                <a:latin typeface="+mn-lt"/>
                <a:ea typeface="+mn-ea"/>
              </a:defRPr>
            </a:lvl1pPr>
          </a:lstStyle>
          <a:p>
            <a:pPr>
              <a:defRPr/>
            </a:pPr>
            <a:fld id="{E40221BB-0114-42E4-A0B1-B159D0557492}" type="slidenum">
              <a:rPr lang="zh-CN" altLang="en-US"/>
              <a:pPr>
                <a:defRPr/>
              </a:pPr>
              <a:t>‹#›</a:t>
            </a:fld>
            <a:endParaRPr lang="zh-CN" altLang="en-US"/>
          </a:p>
        </p:txBody>
      </p:sp>
      <p:sp>
        <p:nvSpPr>
          <p:cNvPr id="28" name="直接连接符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29" name="直接连接符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0" name="等腰三角形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79" r:id="rId5"/>
    <p:sldLayoutId id="2147484084" r:id="rId6"/>
    <p:sldLayoutId id="2147484085" r:id="rId7"/>
    <p:sldLayoutId id="2147484086" r:id="rId8"/>
    <p:sldLayoutId id="2147484087" r:id="rId9"/>
    <p:sldLayoutId id="2147484078" r:id="rId10"/>
    <p:sldLayoutId id="2147484088" r:id="rId11"/>
  </p:sldLayoutIdLst>
  <p:hf sldNum="0" hdr="0"/>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Footlight MT Light"/>
          <a:ea typeface="华文新魏" pitchFamily="2" charset="-122"/>
        </a:defRPr>
      </a:lvl2pPr>
      <a:lvl3pPr algn="l" rtl="0" fontAlgn="base">
        <a:spcBef>
          <a:spcPct val="0"/>
        </a:spcBef>
        <a:spcAft>
          <a:spcPct val="0"/>
        </a:spcAft>
        <a:defRPr sz="3200">
          <a:solidFill>
            <a:schemeClr val="tx2"/>
          </a:solidFill>
          <a:latin typeface="Footlight MT Light"/>
          <a:ea typeface="华文新魏" pitchFamily="2" charset="-122"/>
        </a:defRPr>
      </a:lvl3pPr>
      <a:lvl4pPr algn="l" rtl="0" fontAlgn="base">
        <a:spcBef>
          <a:spcPct val="0"/>
        </a:spcBef>
        <a:spcAft>
          <a:spcPct val="0"/>
        </a:spcAft>
        <a:defRPr sz="3200">
          <a:solidFill>
            <a:schemeClr val="tx2"/>
          </a:solidFill>
          <a:latin typeface="Footlight MT Light"/>
          <a:ea typeface="华文新魏" pitchFamily="2" charset="-122"/>
        </a:defRPr>
      </a:lvl4pPr>
      <a:lvl5pPr algn="l" rtl="0" fontAlgn="base">
        <a:spcBef>
          <a:spcPct val="0"/>
        </a:spcBef>
        <a:spcAft>
          <a:spcPct val="0"/>
        </a:spcAft>
        <a:defRPr sz="3200">
          <a:solidFill>
            <a:schemeClr val="tx2"/>
          </a:solidFill>
          <a:latin typeface="Footlight MT Light"/>
          <a:ea typeface="华文新魏" pitchFamily="2" charset="-122"/>
        </a:defRPr>
      </a:lvl5pPr>
      <a:lvl6pPr marL="457200" algn="l" rtl="0" fontAlgn="base">
        <a:spcBef>
          <a:spcPct val="0"/>
        </a:spcBef>
        <a:spcAft>
          <a:spcPct val="0"/>
        </a:spcAft>
        <a:defRPr sz="3200">
          <a:solidFill>
            <a:schemeClr val="tx2"/>
          </a:solidFill>
          <a:latin typeface="Footlight MT Light"/>
          <a:ea typeface="华文新魏" pitchFamily="2" charset="-122"/>
        </a:defRPr>
      </a:lvl6pPr>
      <a:lvl7pPr marL="914400" algn="l" rtl="0" fontAlgn="base">
        <a:spcBef>
          <a:spcPct val="0"/>
        </a:spcBef>
        <a:spcAft>
          <a:spcPct val="0"/>
        </a:spcAft>
        <a:defRPr sz="3200">
          <a:solidFill>
            <a:schemeClr val="tx2"/>
          </a:solidFill>
          <a:latin typeface="Footlight MT Light"/>
          <a:ea typeface="华文新魏" pitchFamily="2" charset="-122"/>
        </a:defRPr>
      </a:lvl7pPr>
      <a:lvl8pPr marL="1371600" algn="l" rtl="0" fontAlgn="base">
        <a:spcBef>
          <a:spcPct val="0"/>
        </a:spcBef>
        <a:spcAft>
          <a:spcPct val="0"/>
        </a:spcAft>
        <a:defRPr sz="3200">
          <a:solidFill>
            <a:schemeClr val="tx2"/>
          </a:solidFill>
          <a:latin typeface="Footlight MT Light"/>
          <a:ea typeface="华文新魏" pitchFamily="2" charset="-122"/>
        </a:defRPr>
      </a:lvl8pPr>
      <a:lvl9pPr marL="1828800" algn="l" rtl="0" fontAlgn="base">
        <a:spcBef>
          <a:spcPct val="0"/>
        </a:spcBef>
        <a:spcAft>
          <a:spcPct val="0"/>
        </a:spcAft>
        <a:defRPr sz="3200">
          <a:solidFill>
            <a:schemeClr val="tx2"/>
          </a:solidFill>
          <a:latin typeface="Footlight MT Light"/>
          <a:ea typeface="华文新魏" pitchFamily="2" charset="-122"/>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microsoft.com/office/2007/relationships/diagramDrawing" Target="../diagrams/drawing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chinaskills.or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219200" y="3081338"/>
            <a:ext cx="6858000" cy="990600"/>
          </a:xfrm>
        </p:spPr>
        <p:txBody>
          <a:bodyPr>
            <a:normAutofit fontScale="90000"/>
          </a:bodyPr>
          <a:lstStyle/>
          <a:p>
            <a:pPr fontAlgn="auto">
              <a:spcAft>
                <a:spcPts val="0"/>
              </a:spcAft>
              <a:defRPr/>
            </a:pPr>
            <a:r>
              <a:rPr lang="en-US" altLang="zh-CN" dirty="0" smtClean="0"/>
              <a:t>2014</a:t>
            </a:r>
            <a:r>
              <a:rPr lang="zh-CN" altLang="en-US" dirty="0" smtClean="0"/>
              <a:t>年全国职业院校技能大赛制度讲解</a:t>
            </a:r>
            <a:endParaRPr lang="zh-CN" altLang="en-US" dirty="0"/>
          </a:p>
        </p:txBody>
      </p:sp>
      <p:sp>
        <p:nvSpPr>
          <p:cNvPr id="3" name="副标题 2"/>
          <p:cNvSpPr>
            <a:spLocks noGrp="1"/>
          </p:cNvSpPr>
          <p:nvPr>
            <p:ph type="subTitle" idx="1"/>
          </p:nvPr>
        </p:nvSpPr>
        <p:spPr>
          <a:xfrm>
            <a:off x="1219200" y="4319588"/>
            <a:ext cx="6858000" cy="533400"/>
          </a:xfrm>
        </p:spPr>
        <p:txBody>
          <a:bodyPr>
            <a:normAutofit/>
          </a:bodyPr>
          <a:lstStyle/>
          <a:p>
            <a:pPr fontAlgn="auto">
              <a:spcAft>
                <a:spcPts val="0"/>
              </a:spcAft>
              <a:buFont typeface="Wingdings 3"/>
              <a:buNone/>
              <a:defRPr/>
            </a:pPr>
            <a:r>
              <a:rPr lang="zh-CN" altLang="en-US" dirty="0" smtClean="0"/>
              <a:t>讲解人：浙江机电职业技术学院 王建林</a:t>
            </a:r>
            <a:endParaRPr lang="zh-CN" altLang="en-US" dirty="0"/>
          </a:p>
        </p:txBody>
      </p:sp>
      <p:sp>
        <p:nvSpPr>
          <p:cNvPr id="14340" name="日期占位符 5"/>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smtClean="0"/>
              <a:t>2014/05</a:t>
            </a: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日期占位符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smtClean="0"/>
              <a:t>2014/05</a:t>
            </a:r>
            <a:endParaRPr lang="zh-CN" altLang="en-US"/>
          </a:p>
        </p:txBody>
      </p:sp>
      <p:sp>
        <p:nvSpPr>
          <p:cNvPr id="37890" name="页脚占位符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a:t>2014</a:t>
            </a:r>
            <a:r>
              <a:rPr lang="zh-CN" altLang="en-US"/>
              <a:t>年全国职业院校技能大赛 </a:t>
            </a:r>
          </a:p>
        </p:txBody>
      </p:sp>
      <p:sp>
        <p:nvSpPr>
          <p:cNvPr id="37891" name="内容占位符 4"/>
          <p:cNvSpPr>
            <a:spLocks noGrp="1"/>
          </p:cNvSpPr>
          <p:nvPr>
            <p:ph sz="quarter" idx="1"/>
          </p:nvPr>
        </p:nvSpPr>
        <p:spPr>
          <a:xfrm>
            <a:off x="457200" y="1857375"/>
            <a:ext cx="8229600" cy="4298950"/>
          </a:xfrm>
        </p:spPr>
        <p:txBody>
          <a:bodyPr/>
          <a:lstStyle/>
          <a:p>
            <a:endParaRPr lang="zh-CN" altLang="en-US" smtClean="0"/>
          </a:p>
          <a:p>
            <a:endParaRPr lang="zh-CN" altLang="en-US" smtClean="0"/>
          </a:p>
        </p:txBody>
      </p:sp>
      <p:sp>
        <p:nvSpPr>
          <p:cNvPr id="37892" name="标题 1"/>
          <p:cNvSpPr>
            <a:spLocks noGrp="1"/>
          </p:cNvSpPr>
          <p:nvPr>
            <p:ph type="title"/>
          </p:nvPr>
        </p:nvSpPr>
        <p:spPr>
          <a:xfrm>
            <a:off x="1142976" y="0"/>
            <a:ext cx="6572296" cy="990600"/>
          </a:xfrm>
        </p:spPr>
        <p:txBody>
          <a:bodyPr/>
          <a:lstStyle/>
          <a:p>
            <a:pPr algn="ctr"/>
            <a:r>
              <a:rPr lang="en-US" altLang="zh-CN" b="1" dirty="0" smtClean="0">
                <a:latin typeface="方正姚体" pitchFamily="2" charset="-122"/>
                <a:ea typeface="方正姚体" pitchFamily="2" charset="-122"/>
              </a:rPr>
              <a:t>2</a:t>
            </a:r>
            <a:r>
              <a:rPr lang="zh-CN" altLang="en-US" b="1" dirty="0" smtClean="0">
                <a:latin typeface="方正姚体" pitchFamily="2" charset="-122"/>
                <a:ea typeface="方正姚体" pitchFamily="2" charset="-122"/>
              </a:rPr>
              <a:t>、成绩评定</a:t>
            </a:r>
            <a:r>
              <a:rPr lang="en-US" altLang="zh-CN" sz="2400" b="1" dirty="0" smtClean="0">
                <a:latin typeface="方正姚体" pitchFamily="2" charset="-122"/>
                <a:ea typeface="方正姚体" pitchFamily="2" charset="-122"/>
              </a:rPr>
              <a:t>——</a:t>
            </a:r>
            <a:r>
              <a:rPr lang="zh-CN" altLang="en-US" sz="2400" b="1" dirty="0" smtClean="0">
                <a:latin typeface="方正姚体" pitchFamily="2" charset="-122"/>
                <a:ea typeface="方正姚体" pitchFamily="2" charset="-122"/>
              </a:rPr>
              <a:t>个案</a:t>
            </a:r>
            <a:r>
              <a:rPr lang="en-US" altLang="zh-CN" sz="2400" b="1" dirty="0" smtClean="0">
                <a:latin typeface="方正姚体" pitchFamily="2" charset="-122"/>
                <a:ea typeface="方正姚体" pitchFamily="2" charset="-122"/>
              </a:rPr>
              <a:t>1</a:t>
            </a:r>
            <a:r>
              <a:rPr lang="zh-CN" altLang="en-US" sz="2400" b="1" dirty="0" smtClean="0">
                <a:latin typeface="方正姚体" pitchFamily="2" charset="-122"/>
                <a:ea typeface="方正姚体" pitchFamily="2" charset="-122"/>
              </a:rPr>
              <a:t>：运用</a:t>
            </a:r>
            <a:r>
              <a:rPr lang="en-US" altLang="zh-CN" sz="2400" b="1" dirty="0" smtClean="0">
                <a:latin typeface="方正姚体" pitchFamily="2" charset="-122"/>
                <a:ea typeface="方正姚体" pitchFamily="2" charset="-122"/>
              </a:rPr>
              <a:t>3</a:t>
            </a:r>
            <a:r>
              <a:rPr lang="zh-CN" altLang="en-US" sz="2400" b="1" dirty="0" smtClean="0">
                <a:latin typeface="方正姚体" pitchFamily="2" charset="-122"/>
                <a:ea typeface="方正姚体" pitchFamily="2" charset="-122"/>
              </a:rPr>
              <a:t>种评分方式</a:t>
            </a:r>
          </a:p>
        </p:txBody>
      </p:sp>
      <p:sp>
        <p:nvSpPr>
          <p:cNvPr id="7" name="矩形 5"/>
          <p:cNvSpPr/>
          <p:nvPr/>
        </p:nvSpPr>
        <p:spPr>
          <a:xfrm>
            <a:off x="571500" y="1196975"/>
            <a:ext cx="8072438" cy="5715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b="1" dirty="0" smtClean="0">
                <a:solidFill>
                  <a:srgbClr val="FFFF00"/>
                </a:solidFill>
                <a:latin typeface="+mj-ea"/>
                <a:ea typeface="+mj-ea"/>
              </a:rPr>
              <a:t>中</a:t>
            </a:r>
            <a:r>
              <a:rPr lang="zh-CN" altLang="en-US" sz="2000" b="1" dirty="0">
                <a:solidFill>
                  <a:srgbClr val="FFFF00"/>
                </a:solidFill>
                <a:latin typeface="+mj-ea"/>
                <a:ea typeface="+mj-ea"/>
              </a:rPr>
              <a:t>职组汽车营销技能竞赛</a:t>
            </a:r>
            <a:endParaRPr lang="zh-CN" altLang="en-US" sz="2000" dirty="0">
              <a:solidFill>
                <a:srgbClr val="FFFF00"/>
              </a:solidFill>
              <a:latin typeface="+mj-ea"/>
              <a:ea typeface="+mj-ea"/>
            </a:endParaRPr>
          </a:p>
        </p:txBody>
      </p:sp>
      <p:graphicFrame>
        <p:nvGraphicFramePr>
          <p:cNvPr id="9" name="表格 8"/>
          <p:cNvGraphicFramePr>
            <a:graphicFrameLocks noGrp="1"/>
          </p:cNvGraphicFramePr>
          <p:nvPr/>
        </p:nvGraphicFramePr>
        <p:xfrm>
          <a:off x="571500" y="1928813"/>
          <a:ext cx="8001056" cy="4109783"/>
        </p:xfrm>
        <a:graphic>
          <a:graphicData uri="http://schemas.openxmlformats.org/drawingml/2006/table">
            <a:tbl>
              <a:tblPr firstRow="1" bandRow="1">
                <a:tableStyleId>{5C22544A-7EE6-4342-B048-85BDC9FD1C3A}</a:tableStyleId>
              </a:tblPr>
              <a:tblGrid>
                <a:gridCol w="1643074"/>
                <a:gridCol w="4590305"/>
                <a:gridCol w="1767677"/>
              </a:tblGrid>
              <a:tr h="452183">
                <a:tc>
                  <a:txBody>
                    <a:bodyPr/>
                    <a:lstStyle/>
                    <a:p>
                      <a:pPr algn="ctr"/>
                      <a:r>
                        <a:rPr lang="zh-CN" altLang="en-US" sz="2000" b="1" dirty="0" smtClean="0"/>
                        <a:t>竞赛模块</a:t>
                      </a:r>
                      <a:endParaRPr lang="zh-CN" altLang="en-US" sz="2000" b="1" dirty="0"/>
                    </a:p>
                  </a:txBody>
                  <a:tcPr anchor="ctr"/>
                </a:tc>
                <a:tc>
                  <a:txBody>
                    <a:bodyPr/>
                    <a:lstStyle/>
                    <a:p>
                      <a:pPr algn="ctr"/>
                      <a:r>
                        <a:rPr lang="zh-CN" altLang="en-US" sz="2000" dirty="0" smtClean="0"/>
                        <a:t>竞赛方式</a:t>
                      </a:r>
                      <a:endParaRPr lang="zh-CN" altLang="en-US" sz="2000" dirty="0"/>
                    </a:p>
                  </a:txBody>
                  <a:tcPr anchor="ctr"/>
                </a:tc>
                <a:tc>
                  <a:txBody>
                    <a:bodyPr/>
                    <a:lstStyle/>
                    <a:p>
                      <a:pPr algn="ctr"/>
                      <a:r>
                        <a:rPr lang="zh-CN" altLang="en-US" sz="2000" dirty="0" smtClean="0"/>
                        <a:t>适用评分方式</a:t>
                      </a:r>
                      <a:endParaRPr lang="zh-CN" altLang="en-US" sz="2000" dirty="0"/>
                    </a:p>
                  </a:txBody>
                  <a:tcPr anchor="ctr"/>
                </a:tc>
              </a:tr>
              <a:tr h="780480">
                <a:tc>
                  <a:txBody>
                    <a:bodyPr/>
                    <a:lstStyle/>
                    <a:p>
                      <a:pPr algn="l"/>
                      <a:r>
                        <a:rPr kumimoji="0" lang="zh-CN" altLang="en-US" kern="1200" dirty="0" smtClean="0">
                          <a:solidFill>
                            <a:schemeClr val="dk1"/>
                          </a:solidFill>
                          <a:latin typeface="+mj-ea"/>
                          <a:ea typeface="+mn-ea"/>
                          <a:cs typeface="+mn-cs"/>
                        </a:rPr>
                        <a:t>汽车营销基础知识竞赛</a:t>
                      </a:r>
                      <a:endParaRPr lang="zh-CN"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en-US" sz="1800" kern="1200" dirty="0" smtClean="0">
                          <a:solidFill>
                            <a:schemeClr val="dk1"/>
                          </a:solidFill>
                          <a:latin typeface="+mj-ea"/>
                          <a:ea typeface="+mj-ea"/>
                          <a:cs typeface="+mn-cs"/>
                        </a:rPr>
                        <a:t>选手按动选题按钮，电脑随机从题库中抽取</a:t>
                      </a:r>
                      <a:r>
                        <a:rPr kumimoji="0" lang="en-US" altLang="zh-CN" sz="1800" kern="1200" dirty="0" smtClean="0">
                          <a:solidFill>
                            <a:schemeClr val="dk1"/>
                          </a:solidFill>
                          <a:latin typeface="+mj-ea"/>
                          <a:ea typeface="+mj-ea"/>
                          <a:cs typeface="+mn-cs"/>
                        </a:rPr>
                        <a:t>50</a:t>
                      </a:r>
                      <a:r>
                        <a:rPr kumimoji="0" lang="zh-CN" altLang="en-US" sz="1800" kern="1200" dirty="0" smtClean="0">
                          <a:solidFill>
                            <a:schemeClr val="dk1"/>
                          </a:solidFill>
                          <a:latin typeface="+mj-ea"/>
                          <a:ea typeface="+mj-ea"/>
                          <a:cs typeface="+mn-cs"/>
                        </a:rPr>
                        <a:t>道题，答题结束系统自动根据正确答案评分</a:t>
                      </a:r>
                    </a:p>
                  </a:txBody>
                  <a:tcPr anchor="ctr"/>
                </a:tc>
                <a:tc>
                  <a:txBody>
                    <a:bodyPr/>
                    <a:lstStyle/>
                    <a:p>
                      <a:pPr algn="ctr"/>
                      <a:r>
                        <a:rPr lang="zh-CN" altLang="en-US" sz="2000" b="1" dirty="0" smtClean="0">
                          <a:solidFill>
                            <a:srgbClr val="C00000"/>
                          </a:solidFill>
                        </a:rPr>
                        <a:t>机考评分</a:t>
                      </a:r>
                      <a:endParaRPr lang="zh-CN" altLang="en-US" sz="2000" b="1" dirty="0">
                        <a:solidFill>
                          <a:srgbClr val="C00000"/>
                        </a:solidFill>
                      </a:endParaRPr>
                    </a:p>
                  </a:txBody>
                  <a:tcPr anchor="ctr"/>
                </a:tc>
              </a:tr>
              <a:tr h="780480">
                <a:tc>
                  <a:txBody>
                    <a:bodyPr/>
                    <a:lstStyle/>
                    <a:p>
                      <a:pPr algn="l"/>
                      <a:r>
                        <a:rPr kumimoji="0" lang="zh-CN" altLang="en-US" kern="1200" dirty="0" smtClean="0">
                          <a:solidFill>
                            <a:schemeClr val="dk1"/>
                          </a:solidFill>
                          <a:latin typeface="+mj-ea"/>
                          <a:ea typeface="+mn-ea"/>
                          <a:cs typeface="+mn-cs"/>
                        </a:rPr>
                        <a:t>汽车营销典型工作流程竞赛</a:t>
                      </a:r>
                      <a:endParaRPr lang="zh-CN"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en-US" sz="1800" kern="1200" dirty="0" smtClean="0">
                          <a:solidFill>
                            <a:schemeClr val="dk1"/>
                          </a:solidFill>
                          <a:latin typeface="+mj-ea"/>
                          <a:ea typeface="+mj-ea"/>
                          <a:cs typeface="+mn-cs"/>
                        </a:rPr>
                        <a:t>选手比赛时，电脑随机从题库中抽取</a:t>
                      </a:r>
                      <a:r>
                        <a:rPr kumimoji="0" lang="en-US" altLang="zh-CN" sz="1800" kern="1200" dirty="0" smtClean="0">
                          <a:solidFill>
                            <a:schemeClr val="dk1"/>
                          </a:solidFill>
                          <a:latin typeface="+mj-ea"/>
                          <a:ea typeface="+mj-ea"/>
                          <a:cs typeface="+mn-cs"/>
                        </a:rPr>
                        <a:t>3</a:t>
                      </a:r>
                      <a:r>
                        <a:rPr kumimoji="0" lang="zh-CN" altLang="en-US" sz="1800" kern="1200" dirty="0" smtClean="0">
                          <a:solidFill>
                            <a:schemeClr val="dk1"/>
                          </a:solidFill>
                          <a:latin typeface="+mj-ea"/>
                          <a:ea typeface="+mj-ea"/>
                          <a:cs typeface="+mn-cs"/>
                        </a:rPr>
                        <a:t>道流程题，每道流程题包含若干个评分点。系统根据记录的选手操作结果进行评分</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kern="1200" dirty="0" smtClean="0">
                          <a:solidFill>
                            <a:srgbClr val="C00000"/>
                          </a:solidFill>
                          <a:latin typeface="+mn-lt"/>
                          <a:ea typeface="+mn-ea"/>
                          <a:cs typeface="+mn-cs"/>
                          <a:hlinkClick r:id="rId2" action="ppaction://hlinksldjump"/>
                        </a:rPr>
                        <a:t>机考评分</a:t>
                      </a:r>
                      <a:endParaRPr kumimoji="0" lang="zh-CN" altLang="en-US" sz="2000" b="1" kern="1200" dirty="0" smtClean="0">
                        <a:solidFill>
                          <a:srgbClr val="C00000"/>
                        </a:solidFill>
                        <a:latin typeface="+mn-lt"/>
                        <a:ea typeface="+mn-ea"/>
                        <a:cs typeface="+mn-cs"/>
                      </a:endParaRPr>
                    </a:p>
                  </a:txBody>
                  <a:tcPr anchor="ctr"/>
                </a:tc>
              </a:tr>
              <a:tr h="780480">
                <a:tc>
                  <a:txBody>
                    <a:bodyPr/>
                    <a:lstStyle/>
                    <a:p>
                      <a:pPr algn="l"/>
                      <a:r>
                        <a:rPr kumimoji="0" lang="zh-CN" altLang="en-US" kern="1200" dirty="0" smtClean="0">
                          <a:solidFill>
                            <a:schemeClr val="dk1"/>
                          </a:solidFill>
                          <a:latin typeface="+mj-ea"/>
                          <a:ea typeface="+mn-ea"/>
                          <a:cs typeface="+mn-cs"/>
                        </a:rPr>
                        <a:t>汽车销售基本技能竞赛</a:t>
                      </a:r>
                      <a:endParaRPr lang="zh-CN"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en-US" sz="1800" kern="1200" dirty="0" smtClean="0">
                          <a:solidFill>
                            <a:schemeClr val="dk1"/>
                          </a:solidFill>
                          <a:latin typeface="+mj-ea"/>
                          <a:ea typeface="+mj-ea"/>
                          <a:cs typeface="+mn-cs"/>
                        </a:rPr>
                        <a:t>以面试方式进行，选手在规定时间内，对抽中的题目进行陈述，并回答专家提问，由评委对选手进行评分</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kern="1200" dirty="0" smtClean="0">
                          <a:solidFill>
                            <a:srgbClr val="C00000"/>
                          </a:solidFill>
                          <a:latin typeface="+mn-lt"/>
                          <a:ea typeface="+mn-ea"/>
                          <a:cs typeface="+mn-cs"/>
                          <a:hlinkClick r:id="rId3" action="ppaction://hlinksldjump"/>
                        </a:rPr>
                        <a:t>现场评分</a:t>
                      </a:r>
                      <a:endParaRPr kumimoji="0" lang="zh-CN" altLang="en-US" sz="2000" b="1" kern="1200" dirty="0" smtClean="0">
                        <a:solidFill>
                          <a:srgbClr val="C00000"/>
                        </a:solidFill>
                        <a:latin typeface="+mn-lt"/>
                        <a:ea typeface="+mn-ea"/>
                        <a:cs typeface="+mn-cs"/>
                      </a:endParaRPr>
                    </a:p>
                  </a:txBody>
                  <a:tcPr anchor="ctr"/>
                </a:tc>
              </a:tr>
              <a:tr h="780480">
                <a:tc>
                  <a:txBody>
                    <a:bodyPr/>
                    <a:lstStyle/>
                    <a:p>
                      <a:pPr algn="l"/>
                      <a:r>
                        <a:rPr kumimoji="0" lang="zh-CN" altLang="en-US" kern="1200" dirty="0" smtClean="0">
                          <a:solidFill>
                            <a:schemeClr val="dk1"/>
                          </a:solidFill>
                          <a:latin typeface="+mj-ea"/>
                          <a:ea typeface="+mn-ea"/>
                          <a:cs typeface="+mn-cs"/>
                        </a:rPr>
                        <a:t>汽车服务接待综合技能竞赛</a:t>
                      </a:r>
                      <a:endParaRPr lang="zh-CN"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en-US" sz="1800" kern="1200" dirty="0" smtClean="0">
                          <a:solidFill>
                            <a:schemeClr val="dk1"/>
                          </a:solidFill>
                          <a:latin typeface="+mj-ea"/>
                          <a:ea typeface="+mj-ea"/>
                          <a:cs typeface="+mn-cs"/>
                        </a:rPr>
                        <a:t>以情境模拟实际工作过程的方式进行，选手在规定时间内，模拟汽车保养接待的接车过程，由评委对选手的表现进行评分</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kern="1200" dirty="0" smtClean="0">
                          <a:solidFill>
                            <a:srgbClr val="C00000"/>
                          </a:solidFill>
                          <a:latin typeface="+mn-lt"/>
                          <a:ea typeface="+mn-ea"/>
                          <a:cs typeface="+mn-cs"/>
                          <a:hlinkClick r:id="rId4" action="ppaction://hlinksldjump"/>
                        </a:rPr>
                        <a:t>过程评分</a:t>
                      </a:r>
                      <a:endParaRPr kumimoji="0" lang="zh-CN" altLang="en-US" sz="2000" b="1" kern="1200" dirty="0" smtClean="0">
                        <a:solidFill>
                          <a:srgbClr val="C00000"/>
                        </a:solidFill>
                        <a:latin typeface="+mn-lt"/>
                        <a:ea typeface="+mn-ea"/>
                        <a:cs typeface="+mn-cs"/>
                      </a:endParaRPr>
                    </a:p>
                  </a:txBody>
                  <a:tcPr anchor="ct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示 7"/>
          <p:cNvGraphicFramePr/>
          <p:nvPr/>
        </p:nvGraphicFramePr>
        <p:xfrm>
          <a:off x="642910" y="2689540"/>
          <a:ext cx="7572428"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914" name="标题 1"/>
          <p:cNvSpPr>
            <a:spLocks noGrp="1"/>
          </p:cNvSpPr>
          <p:nvPr>
            <p:ph type="title"/>
          </p:nvPr>
        </p:nvSpPr>
        <p:spPr>
          <a:xfrm>
            <a:off x="1214438" y="0"/>
            <a:ext cx="6429375" cy="990600"/>
          </a:xfrm>
        </p:spPr>
        <p:txBody>
          <a:bodyPr/>
          <a:lstStyle/>
          <a:p>
            <a:pPr algn="ctr"/>
            <a:r>
              <a:rPr lang="en-US" altLang="zh-CN" b="1" dirty="0" smtClean="0">
                <a:latin typeface="方正姚体" pitchFamily="2" charset="-122"/>
                <a:ea typeface="方正姚体" pitchFamily="2" charset="-122"/>
              </a:rPr>
              <a:t>2</a:t>
            </a:r>
            <a:r>
              <a:rPr lang="zh-CN" altLang="en-US" b="1" dirty="0" smtClean="0">
                <a:latin typeface="方正姚体" pitchFamily="2" charset="-122"/>
                <a:ea typeface="方正姚体" pitchFamily="2" charset="-122"/>
              </a:rPr>
              <a:t>、成绩评定</a:t>
            </a:r>
            <a:r>
              <a:rPr lang="en-US" altLang="zh-CN" sz="2400" b="1" dirty="0" smtClean="0">
                <a:latin typeface="方正姚体" pitchFamily="2" charset="-122"/>
                <a:ea typeface="方正姚体" pitchFamily="2" charset="-122"/>
              </a:rPr>
              <a:t>——</a:t>
            </a:r>
            <a:r>
              <a:rPr lang="zh-CN" altLang="en-US" sz="2400" b="1" dirty="0" smtClean="0">
                <a:latin typeface="方正姚体" pitchFamily="2" charset="-122"/>
                <a:ea typeface="方正姚体" pitchFamily="2" charset="-122"/>
              </a:rPr>
              <a:t>个案</a:t>
            </a:r>
            <a:r>
              <a:rPr lang="en-US" altLang="zh-CN" sz="2400" b="1" dirty="0" smtClean="0">
                <a:latin typeface="方正姚体" pitchFamily="2" charset="-122"/>
                <a:ea typeface="方正姚体" pitchFamily="2" charset="-122"/>
              </a:rPr>
              <a:t>1</a:t>
            </a:r>
            <a:r>
              <a:rPr lang="zh-CN" altLang="en-US" sz="2400" b="1" dirty="0" smtClean="0">
                <a:latin typeface="方正姚体" pitchFamily="2" charset="-122"/>
                <a:ea typeface="方正姚体" pitchFamily="2" charset="-122"/>
              </a:rPr>
              <a:t>：运用</a:t>
            </a:r>
            <a:r>
              <a:rPr lang="en-US" altLang="zh-CN" sz="2400" b="1" dirty="0" smtClean="0">
                <a:latin typeface="方正姚体" pitchFamily="2" charset="-122"/>
                <a:ea typeface="方正姚体" pitchFamily="2" charset="-122"/>
              </a:rPr>
              <a:t>3</a:t>
            </a:r>
            <a:r>
              <a:rPr lang="zh-CN" altLang="en-US" sz="2400" b="1" dirty="0" smtClean="0">
                <a:latin typeface="方正姚体" pitchFamily="2" charset="-122"/>
                <a:ea typeface="方正姚体" pitchFamily="2" charset="-122"/>
              </a:rPr>
              <a:t>种评分方式</a:t>
            </a:r>
          </a:p>
        </p:txBody>
      </p:sp>
      <p:sp>
        <p:nvSpPr>
          <p:cNvPr id="38915" name="日期占位符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smtClean="0"/>
              <a:t>2014/05</a:t>
            </a:r>
            <a:endParaRPr lang="zh-CN" altLang="en-US"/>
          </a:p>
        </p:txBody>
      </p:sp>
      <p:sp>
        <p:nvSpPr>
          <p:cNvPr id="38916" name="页脚占位符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a:t>2014</a:t>
            </a:r>
            <a:r>
              <a:rPr lang="zh-CN" altLang="en-US"/>
              <a:t>年全国职业院校技能大赛 </a:t>
            </a:r>
          </a:p>
        </p:txBody>
      </p:sp>
      <p:sp>
        <p:nvSpPr>
          <p:cNvPr id="5" name="内容占位符 4"/>
          <p:cNvSpPr>
            <a:spLocks noGrp="1"/>
          </p:cNvSpPr>
          <p:nvPr>
            <p:ph sz="quarter" idx="1"/>
          </p:nvPr>
        </p:nvSpPr>
        <p:spPr>
          <a:xfrm>
            <a:off x="457200" y="1773238"/>
            <a:ext cx="8229600" cy="4024312"/>
          </a:xfrm>
        </p:spPr>
        <p:txBody>
          <a:bodyPr>
            <a:normAutofit/>
          </a:bodyPr>
          <a:lstStyle/>
          <a:p>
            <a:pPr marL="0" indent="0" fontAlgn="auto">
              <a:spcBef>
                <a:spcPts val="0"/>
              </a:spcBef>
              <a:spcAft>
                <a:spcPts val="0"/>
              </a:spcAft>
              <a:buFont typeface="Wingdings 3"/>
              <a:buNone/>
              <a:defRPr/>
            </a:pPr>
            <a:r>
              <a:rPr lang="zh-CN" altLang="en-US" sz="2000" dirty="0" smtClean="0">
                <a:latin typeface="+mj-ea"/>
                <a:ea typeface="+mj-ea"/>
              </a:rPr>
              <a:t>模块一：汽车营销基础知识竞赛     模块二：汽车营销典型工作流程竞赛</a:t>
            </a:r>
            <a:r>
              <a:rPr lang="en-US" altLang="zh-CN" sz="2000" dirty="0" smtClean="0">
                <a:latin typeface="+mj-ea"/>
                <a:ea typeface="+mj-ea"/>
              </a:rPr>
              <a:t>     </a:t>
            </a:r>
          </a:p>
          <a:p>
            <a:pPr marL="0" indent="0" fontAlgn="auto">
              <a:spcBef>
                <a:spcPts val="0"/>
              </a:spcBef>
              <a:spcAft>
                <a:spcPts val="0"/>
              </a:spcAft>
              <a:buFont typeface="Wingdings 3"/>
              <a:buNone/>
              <a:defRPr/>
            </a:pPr>
            <a:r>
              <a:rPr lang="zh-CN" altLang="en-US" sz="2000" dirty="0" smtClean="0">
                <a:latin typeface="+mj-ea"/>
                <a:ea typeface="+mj-ea"/>
              </a:rPr>
              <a:t>评分方法：</a:t>
            </a:r>
            <a:r>
              <a:rPr lang="zh-CN" altLang="en-US" sz="2800" b="1" dirty="0" smtClean="0">
                <a:solidFill>
                  <a:srgbClr val="FF0000"/>
                </a:solidFill>
                <a:latin typeface="+mj-ea"/>
                <a:ea typeface="+mj-ea"/>
              </a:rPr>
              <a:t>机考评分</a:t>
            </a:r>
            <a:endParaRPr lang="zh-CN" altLang="en-US" sz="2800" b="1" dirty="0">
              <a:solidFill>
                <a:srgbClr val="FF0000"/>
              </a:solidFill>
              <a:latin typeface="+mj-ea"/>
              <a:ea typeface="+mj-ea"/>
            </a:endParaRPr>
          </a:p>
        </p:txBody>
      </p:sp>
      <p:sp>
        <p:nvSpPr>
          <p:cNvPr id="7" name="矩形 5"/>
          <p:cNvSpPr/>
          <p:nvPr/>
        </p:nvSpPr>
        <p:spPr>
          <a:xfrm>
            <a:off x="571500" y="1196975"/>
            <a:ext cx="8072438" cy="5715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b="1" dirty="0" smtClean="0">
                <a:solidFill>
                  <a:srgbClr val="FFFF00"/>
                </a:solidFill>
                <a:latin typeface="+mj-ea"/>
                <a:ea typeface="+mj-ea"/>
              </a:rPr>
              <a:t>中</a:t>
            </a:r>
            <a:r>
              <a:rPr lang="zh-CN" altLang="en-US" sz="2000" b="1" dirty="0">
                <a:solidFill>
                  <a:srgbClr val="FFFF00"/>
                </a:solidFill>
                <a:latin typeface="+mj-ea"/>
                <a:ea typeface="+mj-ea"/>
              </a:rPr>
              <a:t>职组汽车营销技能竞赛</a:t>
            </a:r>
            <a:endParaRPr lang="zh-CN" altLang="en-US" sz="2000" dirty="0">
              <a:solidFill>
                <a:srgbClr val="FFFF00"/>
              </a:solidFill>
              <a:latin typeface="+mj-ea"/>
              <a:ea typeface="+mj-ea"/>
            </a:endParaRPr>
          </a:p>
        </p:txBody>
      </p:sp>
      <p:sp>
        <p:nvSpPr>
          <p:cNvPr id="10" name="动作按钮: 第一张 9">
            <a:hlinkClick r:id="rId6" action="ppaction://hlinksldjump" highlightClick="1"/>
          </p:cNvPr>
          <p:cNvSpPr/>
          <p:nvPr/>
        </p:nvSpPr>
        <p:spPr>
          <a:xfrm>
            <a:off x="8358188" y="5357813"/>
            <a:ext cx="357187" cy="428625"/>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日期占位符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smtClean="0"/>
              <a:t>2014/05</a:t>
            </a:r>
            <a:endParaRPr lang="zh-CN" altLang="en-US"/>
          </a:p>
        </p:txBody>
      </p:sp>
      <p:sp>
        <p:nvSpPr>
          <p:cNvPr id="39938" name="页脚占位符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a:t>2014</a:t>
            </a:r>
            <a:r>
              <a:rPr lang="zh-CN" altLang="en-US"/>
              <a:t>年全国职业院校技能大赛 </a:t>
            </a:r>
          </a:p>
        </p:txBody>
      </p:sp>
      <p:graphicFrame>
        <p:nvGraphicFramePr>
          <p:cNvPr id="6" name="内容占位符 5"/>
          <p:cNvGraphicFramePr>
            <a:graphicFrameLocks noGrp="1"/>
          </p:cNvGraphicFramePr>
          <p:nvPr>
            <p:ph sz="quarter" idx="1"/>
          </p:nvPr>
        </p:nvGraphicFramePr>
        <p:xfrm>
          <a:off x="500034" y="2709490"/>
          <a:ext cx="7715304" cy="3148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内容占位符 4"/>
          <p:cNvSpPr txBox="1">
            <a:spLocks/>
          </p:cNvSpPr>
          <p:nvPr/>
        </p:nvSpPr>
        <p:spPr>
          <a:xfrm>
            <a:off x="468313" y="1762125"/>
            <a:ext cx="8229600" cy="4024313"/>
          </a:xfrm>
          <a:prstGeom prst="rect">
            <a:avLst/>
          </a:prstGeom>
        </p:spPr>
        <p:txBody>
          <a:bodyPr>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fontAlgn="auto">
              <a:spcBef>
                <a:spcPts val="0"/>
              </a:spcBef>
              <a:spcAft>
                <a:spcPts val="0"/>
              </a:spcAft>
              <a:buFont typeface="Wingdings 3"/>
              <a:buNone/>
              <a:defRPr/>
            </a:pPr>
            <a:r>
              <a:rPr lang="zh-CN" altLang="en-US" sz="2000" dirty="0" smtClean="0">
                <a:latin typeface="+mj-ea"/>
                <a:ea typeface="+mj-ea"/>
              </a:rPr>
              <a:t>模块三：汽车营销基本技能竞赛</a:t>
            </a:r>
            <a:endParaRPr lang="en-US" altLang="zh-CN" sz="2000" dirty="0" smtClean="0">
              <a:latin typeface="+mj-ea"/>
              <a:ea typeface="+mj-ea"/>
            </a:endParaRPr>
          </a:p>
          <a:p>
            <a:pPr marL="0" indent="0" fontAlgn="auto">
              <a:spcBef>
                <a:spcPts val="0"/>
              </a:spcBef>
              <a:spcAft>
                <a:spcPts val="0"/>
              </a:spcAft>
              <a:buFont typeface="Wingdings 3"/>
              <a:buNone/>
              <a:defRPr/>
            </a:pPr>
            <a:r>
              <a:rPr lang="zh-CN" altLang="en-US" sz="2000" dirty="0" smtClean="0">
                <a:latin typeface="+mj-ea"/>
                <a:ea typeface="+mj-ea"/>
              </a:rPr>
              <a:t>适用评分方法：</a:t>
            </a:r>
            <a:r>
              <a:rPr lang="zh-CN" altLang="en-US" sz="2800" b="1" dirty="0" smtClean="0">
                <a:solidFill>
                  <a:srgbClr val="FF0000"/>
                </a:solidFill>
                <a:latin typeface="+mj-ea"/>
                <a:ea typeface="+mj-ea"/>
              </a:rPr>
              <a:t>现场评分</a:t>
            </a:r>
            <a:endParaRPr lang="zh-CN" altLang="en-US" sz="2800" b="1" dirty="0">
              <a:solidFill>
                <a:srgbClr val="FF0000"/>
              </a:solidFill>
              <a:latin typeface="+mj-ea"/>
              <a:ea typeface="+mj-ea"/>
            </a:endParaRPr>
          </a:p>
        </p:txBody>
      </p:sp>
      <p:sp>
        <p:nvSpPr>
          <p:cNvPr id="9" name="标题 1"/>
          <p:cNvSpPr txBox="1">
            <a:spLocks/>
          </p:cNvSpPr>
          <p:nvPr/>
        </p:nvSpPr>
        <p:spPr>
          <a:xfrm>
            <a:off x="1214438" y="0"/>
            <a:ext cx="6429375" cy="990600"/>
          </a:xfrm>
          <a:prstGeom prst="rect">
            <a:avLst/>
          </a:prstGeom>
        </p:spPr>
        <p:txBody>
          <a:bodyPr anchor="b">
            <a:normAutofit/>
          </a:bodyPr>
          <a:lstStyle/>
          <a:p>
            <a:pPr algn="ctr" fontAlgn="auto">
              <a:spcAft>
                <a:spcPts val="0"/>
              </a:spcAft>
              <a:defRPr/>
            </a:pPr>
            <a:r>
              <a:rPr lang="en-US" altLang="zh-CN" sz="2900" b="1" dirty="0" smtClean="0">
                <a:solidFill>
                  <a:schemeClr val="tx2"/>
                </a:solidFill>
                <a:latin typeface="方正姚体" pitchFamily="2" charset="-122"/>
                <a:ea typeface="方正姚体" pitchFamily="2" charset="-122"/>
                <a:cs typeface="+mj-cs"/>
              </a:rPr>
              <a:t>2</a:t>
            </a:r>
            <a:r>
              <a:rPr lang="zh-CN" altLang="en-US" sz="2900" b="1" dirty="0" smtClean="0">
                <a:solidFill>
                  <a:schemeClr val="tx2"/>
                </a:solidFill>
                <a:latin typeface="方正姚体" pitchFamily="2" charset="-122"/>
                <a:ea typeface="方正姚体" pitchFamily="2" charset="-122"/>
                <a:cs typeface="+mj-cs"/>
              </a:rPr>
              <a:t>、成绩评定</a:t>
            </a:r>
            <a:r>
              <a:rPr lang="en-US" altLang="zh-CN" sz="2400" b="1" dirty="0" smtClean="0">
                <a:solidFill>
                  <a:schemeClr val="tx2"/>
                </a:solidFill>
                <a:latin typeface="方正姚体" pitchFamily="2" charset="-122"/>
                <a:ea typeface="方正姚体" pitchFamily="2" charset="-122"/>
                <a:cs typeface="+mj-cs"/>
              </a:rPr>
              <a:t>——</a:t>
            </a:r>
            <a:r>
              <a:rPr lang="zh-CN" altLang="en-US" sz="2400" b="1" dirty="0" smtClean="0">
                <a:solidFill>
                  <a:schemeClr val="tx2"/>
                </a:solidFill>
                <a:latin typeface="方正姚体" pitchFamily="2" charset="-122"/>
                <a:ea typeface="方正姚体" pitchFamily="2" charset="-122"/>
                <a:cs typeface="+mj-cs"/>
              </a:rPr>
              <a:t>个案</a:t>
            </a:r>
            <a:r>
              <a:rPr lang="en-US" altLang="zh-CN" sz="2400" b="1" dirty="0" smtClean="0">
                <a:solidFill>
                  <a:schemeClr val="tx2"/>
                </a:solidFill>
                <a:latin typeface="方正姚体" pitchFamily="2" charset="-122"/>
                <a:ea typeface="方正姚体" pitchFamily="2" charset="-122"/>
                <a:cs typeface="+mj-cs"/>
              </a:rPr>
              <a:t>1</a:t>
            </a:r>
            <a:r>
              <a:rPr lang="zh-CN" altLang="en-US" sz="2400" b="1" dirty="0" smtClean="0">
                <a:solidFill>
                  <a:schemeClr val="tx2"/>
                </a:solidFill>
                <a:latin typeface="方正姚体" pitchFamily="2" charset="-122"/>
                <a:ea typeface="方正姚体" pitchFamily="2" charset="-122"/>
                <a:cs typeface="+mj-cs"/>
              </a:rPr>
              <a:t>：运用</a:t>
            </a:r>
            <a:r>
              <a:rPr lang="en-US" altLang="zh-CN" sz="2400" b="1" dirty="0" smtClean="0">
                <a:solidFill>
                  <a:schemeClr val="tx2"/>
                </a:solidFill>
                <a:latin typeface="方正姚体" pitchFamily="2" charset="-122"/>
                <a:ea typeface="方正姚体" pitchFamily="2" charset="-122"/>
                <a:cs typeface="+mj-cs"/>
              </a:rPr>
              <a:t>3</a:t>
            </a:r>
            <a:r>
              <a:rPr lang="zh-CN" altLang="en-US" sz="2400" b="1" dirty="0" smtClean="0">
                <a:solidFill>
                  <a:schemeClr val="tx2"/>
                </a:solidFill>
                <a:latin typeface="方正姚体" pitchFamily="2" charset="-122"/>
                <a:ea typeface="方正姚体" pitchFamily="2" charset="-122"/>
                <a:cs typeface="+mj-cs"/>
              </a:rPr>
              <a:t>种评分方式</a:t>
            </a:r>
            <a:endParaRPr lang="zh-CN" altLang="en-US" sz="2400" b="1" dirty="0">
              <a:solidFill>
                <a:schemeClr val="tx2"/>
              </a:solidFill>
              <a:latin typeface="方正姚体" pitchFamily="2" charset="-122"/>
              <a:ea typeface="方正姚体" pitchFamily="2" charset="-122"/>
              <a:cs typeface="+mj-cs"/>
            </a:endParaRPr>
          </a:p>
        </p:txBody>
      </p:sp>
      <p:sp>
        <p:nvSpPr>
          <p:cNvPr id="8" name="矩形 5"/>
          <p:cNvSpPr/>
          <p:nvPr/>
        </p:nvSpPr>
        <p:spPr>
          <a:xfrm>
            <a:off x="571500" y="1196975"/>
            <a:ext cx="8072438" cy="5715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b="1" dirty="0">
                <a:solidFill>
                  <a:srgbClr val="FFFF00"/>
                </a:solidFill>
                <a:latin typeface="+mj-ea"/>
                <a:ea typeface="+mj-ea"/>
              </a:rPr>
              <a:t>全国职业院校技能大赛中职组汽车营销技能竞赛</a:t>
            </a:r>
            <a:endParaRPr lang="zh-CN" altLang="en-US" sz="2000" dirty="0">
              <a:solidFill>
                <a:srgbClr val="FFFF00"/>
              </a:solidFill>
              <a:latin typeface="+mj-ea"/>
              <a:ea typeface="+mj-ea"/>
            </a:endParaRPr>
          </a:p>
        </p:txBody>
      </p:sp>
      <p:sp>
        <p:nvSpPr>
          <p:cNvPr id="11" name="动作按钮: 第一张 10">
            <a:hlinkClick r:id="rId6" action="ppaction://hlinksldjump" highlightClick="1"/>
          </p:cNvPr>
          <p:cNvSpPr/>
          <p:nvPr/>
        </p:nvSpPr>
        <p:spPr>
          <a:xfrm>
            <a:off x="8358188" y="5357813"/>
            <a:ext cx="357187" cy="428625"/>
          </a:xfrm>
          <a:prstGeom prst="actionButtonHome">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日期占位符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smtClean="0"/>
              <a:t>2014/05</a:t>
            </a:r>
            <a:endParaRPr lang="zh-CN" altLang="en-US"/>
          </a:p>
        </p:txBody>
      </p:sp>
      <p:sp>
        <p:nvSpPr>
          <p:cNvPr id="40962" name="页脚占位符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a:t>2014</a:t>
            </a:r>
            <a:r>
              <a:rPr lang="zh-CN" altLang="en-US"/>
              <a:t>年全国职业院校技能大赛 </a:t>
            </a:r>
          </a:p>
        </p:txBody>
      </p:sp>
      <p:sp>
        <p:nvSpPr>
          <p:cNvPr id="5" name="内容占位符 4"/>
          <p:cNvSpPr>
            <a:spLocks noGrp="1"/>
          </p:cNvSpPr>
          <p:nvPr>
            <p:ph sz="quarter" idx="1"/>
          </p:nvPr>
        </p:nvSpPr>
        <p:spPr>
          <a:xfrm>
            <a:off x="457200" y="1849438"/>
            <a:ext cx="8229600" cy="4937125"/>
          </a:xfrm>
        </p:spPr>
        <p:txBody>
          <a:bodyPr>
            <a:normAutofit/>
          </a:bodyPr>
          <a:lstStyle/>
          <a:p>
            <a:pPr marL="274320" indent="-274320" fontAlgn="auto">
              <a:spcBef>
                <a:spcPts val="0"/>
              </a:spcBef>
              <a:spcAft>
                <a:spcPts val="0"/>
              </a:spcAft>
              <a:buFont typeface="Wingdings 3"/>
              <a:buChar char=""/>
              <a:defRPr/>
            </a:pPr>
            <a:r>
              <a:rPr lang="zh-CN" altLang="en-US" sz="2000" dirty="0" smtClean="0">
                <a:latin typeface="+mj-ea"/>
                <a:ea typeface="+mj-ea"/>
              </a:rPr>
              <a:t>模块四：汽车服务接待综合技能竞赛</a:t>
            </a:r>
            <a:endParaRPr lang="en-US" altLang="zh-CN" sz="2000" dirty="0" smtClean="0">
              <a:latin typeface="+mj-ea"/>
              <a:ea typeface="+mj-ea"/>
            </a:endParaRPr>
          </a:p>
          <a:p>
            <a:pPr marL="274320" indent="-274320" fontAlgn="auto">
              <a:spcBef>
                <a:spcPts val="0"/>
              </a:spcBef>
              <a:spcAft>
                <a:spcPts val="0"/>
              </a:spcAft>
              <a:buFont typeface="Wingdings 3"/>
              <a:buChar char=""/>
              <a:defRPr/>
            </a:pPr>
            <a:r>
              <a:rPr lang="zh-CN" altLang="en-US" sz="2000" dirty="0" smtClean="0">
                <a:latin typeface="+mj-ea"/>
                <a:ea typeface="+mj-ea"/>
              </a:rPr>
              <a:t>适用评分方法：</a:t>
            </a:r>
            <a:r>
              <a:rPr lang="zh-CN" altLang="en-US" sz="2800" b="1" dirty="0" smtClean="0">
                <a:solidFill>
                  <a:srgbClr val="FF0000"/>
                </a:solidFill>
                <a:latin typeface="+mj-ea"/>
                <a:ea typeface="+mj-ea"/>
              </a:rPr>
              <a:t>过程评分</a:t>
            </a:r>
            <a:endParaRPr lang="zh-CN" altLang="en-US" sz="2800" b="1" dirty="0">
              <a:solidFill>
                <a:srgbClr val="FF0000"/>
              </a:solidFill>
              <a:latin typeface="+mj-ea"/>
              <a:ea typeface="+mj-ea"/>
            </a:endParaRPr>
          </a:p>
        </p:txBody>
      </p:sp>
      <p:graphicFrame>
        <p:nvGraphicFramePr>
          <p:cNvPr id="8" name="内容占位符 5"/>
          <p:cNvGraphicFramePr>
            <a:graphicFrameLocks/>
          </p:cNvGraphicFramePr>
          <p:nvPr/>
        </p:nvGraphicFramePr>
        <p:xfrm>
          <a:off x="788066" y="2857496"/>
          <a:ext cx="7600358" cy="3011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标题 1"/>
          <p:cNvSpPr txBox="1">
            <a:spLocks/>
          </p:cNvSpPr>
          <p:nvPr/>
        </p:nvSpPr>
        <p:spPr>
          <a:xfrm>
            <a:off x="1214438" y="0"/>
            <a:ext cx="6429375" cy="990600"/>
          </a:xfrm>
          <a:prstGeom prst="rect">
            <a:avLst/>
          </a:prstGeom>
        </p:spPr>
        <p:txBody>
          <a:bodyPr anchor="b">
            <a:normAutofit/>
          </a:bodyPr>
          <a:lstStyle/>
          <a:p>
            <a:pPr algn="ctr" fontAlgn="auto">
              <a:spcAft>
                <a:spcPts val="0"/>
              </a:spcAft>
              <a:defRPr/>
            </a:pPr>
            <a:r>
              <a:rPr lang="en-US" altLang="zh-CN" sz="2900" b="1" dirty="0" smtClean="0">
                <a:solidFill>
                  <a:schemeClr val="tx2"/>
                </a:solidFill>
                <a:latin typeface="方正姚体" pitchFamily="2" charset="-122"/>
                <a:ea typeface="方正姚体" pitchFamily="2" charset="-122"/>
                <a:cs typeface="+mj-cs"/>
              </a:rPr>
              <a:t>2</a:t>
            </a:r>
            <a:r>
              <a:rPr lang="zh-CN" altLang="en-US" sz="2900" b="1" dirty="0" smtClean="0">
                <a:solidFill>
                  <a:schemeClr val="tx2"/>
                </a:solidFill>
                <a:latin typeface="方正姚体" pitchFamily="2" charset="-122"/>
                <a:ea typeface="方正姚体" pitchFamily="2" charset="-122"/>
                <a:cs typeface="+mj-cs"/>
              </a:rPr>
              <a:t>、成绩评定</a:t>
            </a:r>
            <a:r>
              <a:rPr lang="en-US" altLang="zh-CN" sz="2400" b="1" dirty="0" smtClean="0">
                <a:solidFill>
                  <a:schemeClr val="tx2"/>
                </a:solidFill>
                <a:latin typeface="方正姚体" pitchFamily="2" charset="-122"/>
                <a:ea typeface="方正姚体" pitchFamily="2" charset="-122"/>
                <a:cs typeface="+mj-cs"/>
              </a:rPr>
              <a:t>——</a:t>
            </a:r>
            <a:r>
              <a:rPr lang="zh-CN" altLang="en-US" sz="2400" b="1" dirty="0" smtClean="0">
                <a:solidFill>
                  <a:schemeClr val="tx2"/>
                </a:solidFill>
                <a:latin typeface="方正姚体" pitchFamily="2" charset="-122"/>
                <a:ea typeface="方正姚体" pitchFamily="2" charset="-122"/>
                <a:cs typeface="+mj-cs"/>
              </a:rPr>
              <a:t>个案</a:t>
            </a:r>
            <a:r>
              <a:rPr lang="en-US" altLang="zh-CN" sz="2400" b="1" dirty="0" smtClean="0">
                <a:solidFill>
                  <a:schemeClr val="tx2"/>
                </a:solidFill>
                <a:latin typeface="方正姚体" pitchFamily="2" charset="-122"/>
                <a:ea typeface="方正姚体" pitchFamily="2" charset="-122"/>
                <a:cs typeface="+mj-cs"/>
              </a:rPr>
              <a:t>1</a:t>
            </a:r>
            <a:r>
              <a:rPr lang="zh-CN" altLang="en-US" sz="2400" b="1" dirty="0" smtClean="0">
                <a:solidFill>
                  <a:schemeClr val="tx2"/>
                </a:solidFill>
                <a:latin typeface="方正姚体" pitchFamily="2" charset="-122"/>
                <a:ea typeface="方正姚体" pitchFamily="2" charset="-122"/>
                <a:cs typeface="+mj-cs"/>
              </a:rPr>
              <a:t>：运用</a:t>
            </a:r>
            <a:r>
              <a:rPr lang="en-US" altLang="zh-CN" sz="2400" b="1" dirty="0" smtClean="0">
                <a:solidFill>
                  <a:schemeClr val="tx2"/>
                </a:solidFill>
                <a:latin typeface="方正姚体" pitchFamily="2" charset="-122"/>
                <a:ea typeface="方正姚体" pitchFamily="2" charset="-122"/>
                <a:cs typeface="+mj-cs"/>
              </a:rPr>
              <a:t>3</a:t>
            </a:r>
            <a:r>
              <a:rPr lang="zh-CN" altLang="en-US" sz="2400" b="1" dirty="0">
                <a:solidFill>
                  <a:schemeClr val="tx2"/>
                </a:solidFill>
                <a:latin typeface="方正姚体" pitchFamily="2" charset="-122"/>
                <a:ea typeface="方正姚体" pitchFamily="2" charset="-122"/>
                <a:cs typeface="+mj-cs"/>
              </a:rPr>
              <a:t>种</a:t>
            </a:r>
            <a:r>
              <a:rPr lang="zh-CN" altLang="en-US" sz="2400" b="1" dirty="0" smtClean="0">
                <a:solidFill>
                  <a:schemeClr val="tx2"/>
                </a:solidFill>
                <a:latin typeface="方正姚体" pitchFamily="2" charset="-122"/>
                <a:ea typeface="方正姚体" pitchFamily="2" charset="-122"/>
                <a:cs typeface="+mj-cs"/>
              </a:rPr>
              <a:t>评分方式</a:t>
            </a:r>
            <a:endParaRPr lang="zh-CN" altLang="en-US" sz="2400" b="1" dirty="0">
              <a:solidFill>
                <a:schemeClr val="tx2"/>
              </a:solidFill>
              <a:latin typeface="方正姚体" pitchFamily="2" charset="-122"/>
              <a:ea typeface="方正姚体" pitchFamily="2" charset="-122"/>
              <a:cs typeface="+mj-cs"/>
            </a:endParaRPr>
          </a:p>
        </p:txBody>
      </p:sp>
      <p:sp>
        <p:nvSpPr>
          <p:cNvPr id="10" name="矩形 5"/>
          <p:cNvSpPr/>
          <p:nvPr/>
        </p:nvSpPr>
        <p:spPr>
          <a:xfrm>
            <a:off x="571500" y="1143000"/>
            <a:ext cx="8072438" cy="5715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b="1" dirty="0">
                <a:solidFill>
                  <a:srgbClr val="FFFF00"/>
                </a:solidFill>
                <a:latin typeface="+mj-ea"/>
                <a:ea typeface="+mj-ea"/>
              </a:rPr>
              <a:t>全国职业院校技能大赛中职组汽车营销技能竞赛</a:t>
            </a:r>
            <a:endParaRPr lang="zh-CN" altLang="en-US" sz="2000" dirty="0">
              <a:solidFill>
                <a:srgbClr val="FFFF00"/>
              </a:solidFill>
              <a:latin typeface="+mj-ea"/>
              <a:ea typeface="+mj-ea"/>
            </a:endParaRPr>
          </a:p>
        </p:txBody>
      </p:sp>
      <p:graphicFrame>
        <p:nvGraphicFramePr>
          <p:cNvPr id="7" name="表格 6"/>
          <p:cNvGraphicFramePr>
            <a:graphicFrameLocks noGrp="1"/>
          </p:cNvGraphicFramePr>
          <p:nvPr/>
        </p:nvGraphicFramePr>
        <p:xfrm>
          <a:off x="1404958" y="1357298"/>
          <a:ext cx="6096000" cy="3053080"/>
        </p:xfrm>
        <a:graphic>
          <a:graphicData uri="http://schemas.openxmlformats.org/drawingml/2006/table">
            <a:tbl>
              <a:tblPr firstRow="1" bandRow="1">
                <a:tableStyleId>{21E4AEA4-8DFA-4A89-87EB-49C32662AFE0}</a:tableStyleId>
              </a:tblPr>
              <a:tblGrid>
                <a:gridCol w="1524000"/>
                <a:gridCol w="1524000"/>
                <a:gridCol w="1524000"/>
                <a:gridCol w="1524000"/>
              </a:tblGrid>
              <a:tr h="370840">
                <a:tc gridSpan="4">
                  <a:txBody>
                    <a:bodyPr/>
                    <a:lstStyle/>
                    <a:p>
                      <a:pPr algn="ctr"/>
                      <a:r>
                        <a:rPr lang="zh-CN" altLang="en-US" sz="2400" dirty="0" smtClean="0">
                          <a:latin typeface="+mj-ea"/>
                          <a:ea typeface="+mj-ea"/>
                        </a:rPr>
                        <a:t>统分表</a:t>
                      </a:r>
                      <a:endParaRPr lang="zh-CN" altLang="en-US" sz="2400" dirty="0">
                        <a:solidFill>
                          <a:schemeClr val="bg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r>
              <a:tr h="370840">
                <a:tc>
                  <a:txBody>
                    <a:bodyPr/>
                    <a:lstStyle/>
                    <a:p>
                      <a:pPr algn="ctr"/>
                      <a:r>
                        <a:rPr lang="zh-CN" altLang="en-US" sz="1600" dirty="0" smtClean="0"/>
                        <a:t>得分点</a:t>
                      </a:r>
                      <a:endParaRPr lang="zh-CN" altLang="en-US" sz="16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tcPr>
                </a:tc>
                <a:tc>
                  <a:txBody>
                    <a:bodyPr/>
                    <a:lstStyle/>
                    <a:p>
                      <a:pPr algn="ctr"/>
                      <a:r>
                        <a:rPr lang="en-US" altLang="zh-CN" sz="1600" dirty="0" smtClean="0"/>
                        <a:t>1</a:t>
                      </a:r>
                      <a:r>
                        <a:rPr lang="zh-CN" altLang="en-US" sz="1600" dirty="0" smtClean="0"/>
                        <a:t>号裁判给分</a:t>
                      </a:r>
                      <a:endParaRPr lang="zh-CN" altLang="en-US" sz="16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tcPr>
                </a:tc>
                <a:tc>
                  <a:txBody>
                    <a:bodyPr/>
                    <a:lstStyle/>
                    <a:p>
                      <a:pPr algn="ctr"/>
                      <a:r>
                        <a:rPr lang="en-US" altLang="zh-CN" sz="1600" dirty="0" smtClean="0"/>
                        <a:t>2</a:t>
                      </a:r>
                      <a:r>
                        <a:rPr lang="zh-CN" altLang="en-US" sz="1600" dirty="0" smtClean="0"/>
                        <a:t>号裁判给分</a:t>
                      </a:r>
                      <a:endParaRPr lang="zh-CN" altLang="en-US" sz="16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tcPr>
                </a:tc>
                <a:tc>
                  <a:txBody>
                    <a:bodyPr/>
                    <a:lstStyle/>
                    <a:p>
                      <a:pPr algn="ctr"/>
                      <a:r>
                        <a:rPr lang="zh-CN" altLang="en-US" sz="1600" dirty="0" smtClean="0"/>
                        <a:t>平均分</a:t>
                      </a:r>
                      <a:endParaRPr lang="zh-CN" altLang="en-US" sz="16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tcPr>
                </a:tc>
              </a:tr>
              <a:tr h="370840">
                <a:tc>
                  <a:txBody>
                    <a:bodyPr/>
                    <a:lstStyle/>
                    <a:p>
                      <a:pPr algn="ctr"/>
                      <a:r>
                        <a:rPr lang="en-US" altLang="zh-CN" dirty="0" smtClean="0"/>
                        <a:t>1</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tcPr>
                </a:tc>
                <a:tc>
                  <a:txBody>
                    <a:bodyPr/>
                    <a:lstStyle/>
                    <a:p>
                      <a:pPr algn="ctr"/>
                      <a:r>
                        <a:rPr lang="en-US" altLang="zh-CN" dirty="0" smtClean="0"/>
                        <a:t>2</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tcPr>
                </a:tc>
                <a:tc>
                  <a:txBody>
                    <a:bodyPr/>
                    <a:lstStyle/>
                    <a:p>
                      <a:pPr algn="ctr"/>
                      <a:r>
                        <a:rPr lang="en-US" altLang="zh-CN" dirty="0" smtClean="0"/>
                        <a:t>3</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tcPr>
                </a:tc>
                <a:tc>
                  <a:txBody>
                    <a:bodyPr/>
                    <a:lstStyle/>
                    <a:p>
                      <a:pPr algn="ctr"/>
                      <a:r>
                        <a:rPr lang="en-US" altLang="zh-CN" dirty="0" smtClean="0"/>
                        <a:t>2.5</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tcPr>
                </a:tc>
              </a:tr>
              <a:tr h="370840">
                <a:tc>
                  <a:txBody>
                    <a:bodyPr/>
                    <a:lstStyle/>
                    <a:p>
                      <a:pPr algn="ctr"/>
                      <a:r>
                        <a:rPr lang="en-US" altLang="zh-CN" dirty="0" smtClean="0"/>
                        <a:t>2</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tcPr>
                </a:tc>
                <a:tc>
                  <a:txBody>
                    <a:bodyPr/>
                    <a:lstStyle/>
                    <a:p>
                      <a:pPr algn="ctr"/>
                      <a:r>
                        <a:rPr lang="en-US" altLang="zh-CN" dirty="0" smtClean="0"/>
                        <a:t>3</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tcPr>
                </a:tc>
                <a:tc>
                  <a:txBody>
                    <a:bodyPr/>
                    <a:lstStyle/>
                    <a:p>
                      <a:pPr algn="ctr"/>
                      <a:r>
                        <a:rPr lang="en-US" altLang="zh-CN" dirty="0" smtClean="0"/>
                        <a:t>3</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tcPr>
                </a:tc>
                <a:tc>
                  <a:txBody>
                    <a:bodyPr/>
                    <a:lstStyle/>
                    <a:p>
                      <a:pPr algn="ctr"/>
                      <a:r>
                        <a:rPr lang="en-US" altLang="zh-CN" dirty="0" smtClean="0"/>
                        <a:t>6</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tcPr>
                </a:tc>
              </a:tr>
              <a:tr h="370840">
                <a:tc>
                  <a:txBody>
                    <a:bodyPr/>
                    <a:lstStyle/>
                    <a:p>
                      <a:pPr algn="ctr"/>
                      <a:r>
                        <a:rPr lang="en-US" altLang="zh-CN" dirty="0" smtClean="0"/>
                        <a:t>3</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tcPr>
                </a:tc>
                <a:tc>
                  <a:txBody>
                    <a:bodyPr/>
                    <a:lstStyle/>
                    <a:p>
                      <a:pPr algn="ctr"/>
                      <a:r>
                        <a:rPr lang="en-US" altLang="zh-CN" dirty="0" smtClean="0"/>
                        <a:t>5</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tcPr>
                </a:tc>
                <a:tc>
                  <a:txBody>
                    <a:bodyPr/>
                    <a:lstStyle/>
                    <a:p>
                      <a:pPr algn="ctr"/>
                      <a:r>
                        <a:rPr lang="en-US" altLang="zh-CN" dirty="0" smtClean="0"/>
                        <a:t>7</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tcPr>
                </a:tc>
                <a:tc>
                  <a:txBody>
                    <a:bodyPr/>
                    <a:lstStyle/>
                    <a:p>
                      <a:pPr algn="ctr"/>
                      <a:r>
                        <a:rPr lang="en-US" altLang="zh-CN" dirty="0" smtClean="0"/>
                        <a:t>6</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tcPr>
                </a:tc>
              </a:tr>
              <a:tr h="370840">
                <a:tc>
                  <a:txBody>
                    <a:bodyPr/>
                    <a:lstStyle/>
                    <a:p>
                      <a:pPr algn="ctr"/>
                      <a:r>
                        <a:rPr lang="en-US" altLang="zh-CN" dirty="0" smtClean="0"/>
                        <a:t>4</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tcPr>
                </a:tc>
                <a:tc>
                  <a:txBody>
                    <a:bodyPr/>
                    <a:lstStyle/>
                    <a:p>
                      <a:pPr algn="ctr"/>
                      <a:r>
                        <a:rPr lang="en-US" altLang="zh-CN" dirty="0" smtClean="0"/>
                        <a:t>4</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tcPr>
                </a:tc>
                <a:tc>
                  <a:txBody>
                    <a:bodyPr/>
                    <a:lstStyle/>
                    <a:p>
                      <a:pPr algn="ctr"/>
                      <a:r>
                        <a:rPr lang="en-US" altLang="zh-CN" dirty="0" smtClean="0"/>
                        <a:t>6</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tcPr>
                </a:tc>
                <a:tc>
                  <a:txBody>
                    <a:bodyPr/>
                    <a:lstStyle/>
                    <a:p>
                      <a:pPr algn="ctr"/>
                      <a:r>
                        <a:rPr lang="en-US" altLang="zh-CN" dirty="0" smtClean="0"/>
                        <a:t>5</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tcPr>
                </a:tc>
              </a:tr>
              <a:tr h="370840">
                <a:tc>
                  <a:txBody>
                    <a:bodyPr/>
                    <a:lstStyle/>
                    <a:p>
                      <a:pPr algn="ctr"/>
                      <a:r>
                        <a:rPr lang="en-US" altLang="zh-CN" dirty="0" smtClean="0"/>
                        <a:t>…</a:t>
                      </a:r>
                      <a:endParaRPr lang="zh-CN" altLang="en-US"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tcPr>
                </a:tc>
                <a:tc>
                  <a:txBody>
                    <a:bodyPr/>
                    <a:lstStyle/>
                    <a:p>
                      <a:pPr algn="ctr"/>
                      <a:r>
                        <a:rPr lang="en-US" altLang="zh-CN" dirty="0" smtClean="0"/>
                        <a:t>…</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tcPr>
                </a:tc>
                <a:tc>
                  <a:txBody>
                    <a:bodyPr/>
                    <a:lstStyle/>
                    <a:p>
                      <a:pPr algn="ctr"/>
                      <a:r>
                        <a:rPr lang="en-US" altLang="zh-CN" dirty="0" smtClean="0"/>
                        <a:t>…</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tcPr>
                </a:tc>
                <a:tc>
                  <a:txBody>
                    <a:bodyPr/>
                    <a:lstStyle/>
                    <a:p>
                      <a:pPr algn="ctr"/>
                      <a:r>
                        <a:rPr lang="en-US" altLang="zh-CN" dirty="0" smtClean="0"/>
                        <a:t>…</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tcPr>
                </a:tc>
              </a:tr>
              <a:tr h="370840">
                <a:tc>
                  <a:txBody>
                    <a:bodyPr/>
                    <a:lstStyle/>
                    <a:p>
                      <a:pPr algn="ctr"/>
                      <a:r>
                        <a:rPr lang="zh-CN" altLang="en-US" dirty="0" smtClean="0"/>
                        <a:t>总分</a:t>
                      </a:r>
                      <a:endParaRPr lang="zh-CN" altLang="en-US"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tcPr>
                </a:tc>
                <a:tc>
                  <a:txBody>
                    <a:bodyPr/>
                    <a:lstStyle/>
                    <a:p>
                      <a:pPr algn="ctr"/>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tcPr>
                </a:tc>
                <a:tc>
                  <a:txBody>
                    <a:bodyPr/>
                    <a:lstStyle/>
                    <a:p>
                      <a:pPr algn="ctr"/>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tcPr>
                </a:tc>
                <a:tc>
                  <a:txBody>
                    <a:bodyPr/>
                    <a:lstStyle/>
                    <a:p>
                      <a:pPr algn="ctr"/>
                      <a:r>
                        <a:rPr lang="en-US" altLang="zh-CN" dirty="0" smtClean="0"/>
                        <a:t>88</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日期占位符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smtClean="0"/>
              <a:t>2014/05</a:t>
            </a:r>
            <a:endParaRPr lang="zh-CN" altLang="en-US"/>
          </a:p>
        </p:txBody>
      </p:sp>
      <p:sp>
        <p:nvSpPr>
          <p:cNvPr id="41986" name="页脚占位符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a:t>2014</a:t>
            </a:r>
            <a:r>
              <a:rPr lang="zh-CN" altLang="en-US"/>
              <a:t>年全国职业院校技能大赛 </a:t>
            </a:r>
          </a:p>
        </p:txBody>
      </p:sp>
      <p:sp>
        <p:nvSpPr>
          <p:cNvPr id="5" name="内容占位符 4"/>
          <p:cNvSpPr>
            <a:spLocks noGrp="1"/>
          </p:cNvSpPr>
          <p:nvPr>
            <p:ph sz="quarter" idx="1"/>
          </p:nvPr>
        </p:nvSpPr>
        <p:spPr>
          <a:xfrm>
            <a:off x="500063" y="3357563"/>
            <a:ext cx="8229600" cy="500062"/>
          </a:xfrm>
        </p:spPr>
        <p:txBody>
          <a:bodyPr>
            <a:normAutofit/>
          </a:bodyPr>
          <a:lstStyle/>
          <a:p>
            <a:pPr indent="0" algn="ctr">
              <a:buFont typeface="Wingdings 3" pitchFamily="18" charset="2"/>
              <a:buNone/>
            </a:pPr>
            <a:r>
              <a:rPr lang="zh-CN" altLang="en-US" u="sng" smtClean="0">
                <a:latin typeface="华文新魏" pitchFamily="2" charset="-122"/>
                <a:ea typeface="华文新魏" pitchFamily="2" charset="-122"/>
              </a:rPr>
              <a:t>此项目涉及两种评分方式：过程评分</a:t>
            </a:r>
            <a:r>
              <a:rPr lang="en-US" altLang="zh-CN" u="sng" smtClean="0">
                <a:latin typeface="华文新魏" pitchFamily="2" charset="-122"/>
                <a:ea typeface="华文新魏" pitchFamily="2" charset="-122"/>
              </a:rPr>
              <a:t>+</a:t>
            </a:r>
            <a:r>
              <a:rPr lang="zh-CN" altLang="en-US" u="sng" smtClean="0">
                <a:latin typeface="华文新魏" pitchFamily="2" charset="-122"/>
                <a:ea typeface="华文新魏" pitchFamily="2" charset="-122"/>
              </a:rPr>
              <a:t>结果评分。</a:t>
            </a:r>
          </a:p>
          <a:p>
            <a:pPr indent="0" algn="ctr"/>
            <a:endParaRPr lang="zh-CN" altLang="en-US" smtClean="0">
              <a:latin typeface="华文新魏" pitchFamily="2" charset="-122"/>
              <a:ea typeface="华文新魏" pitchFamily="2" charset="-122"/>
            </a:endParaRPr>
          </a:p>
        </p:txBody>
      </p:sp>
      <p:sp>
        <p:nvSpPr>
          <p:cNvPr id="6" name="矩形 5"/>
          <p:cNvSpPr/>
          <p:nvPr/>
        </p:nvSpPr>
        <p:spPr>
          <a:xfrm>
            <a:off x="571500" y="1285875"/>
            <a:ext cx="8072438" cy="5715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smtClean="0">
                <a:solidFill>
                  <a:srgbClr val="FFFF00"/>
                </a:solidFill>
                <a:latin typeface="宋体" pitchFamily="2" charset="-122"/>
                <a:cs typeface="Calibri" pitchFamily="34" charset="0"/>
              </a:rPr>
              <a:t>中</a:t>
            </a:r>
            <a:r>
              <a:rPr lang="zh-CN" altLang="en-US" b="1" dirty="0">
                <a:solidFill>
                  <a:srgbClr val="FFFF00"/>
                </a:solidFill>
                <a:latin typeface="宋体" pitchFamily="2" charset="-122"/>
                <a:cs typeface="Calibri" pitchFamily="34" charset="0"/>
              </a:rPr>
              <a:t>职组液压与气动系统装调与维护</a:t>
            </a:r>
            <a:endParaRPr lang="zh-CN" altLang="en-US" dirty="0">
              <a:solidFill>
                <a:srgbClr val="FFFF00"/>
              </a:solidFill>
              <a:latin typeface="Arial" pitchFamily="34" charset="0"/>
              <a:cs typeface="宋体" pitchFamily="2" charset="-122"/>
            </a:endParaRPr>
          </a:p>
        </p:txBody>
      </p:sp>
      <p:sp>
        <p:nvSpPr>
          <p:cNvPr id="41989" name="AutoShape 3" descr="http://imgt0.bdstatic.com/it/u=322336875,206967111&amp;fm=21&amp;gp=0.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CN" altLang="en-US">
              <a:latin typeface="Goudy Old Style"/>
            </a:endParaRPr>
          </a:p>
        </p:txBody>
      </p:sp>
      <p:sp>
        <p:nvSpPr>
          <p:cNvPr id="41990" name="AutoShape 5" descr="http://imgt0.bdstatic.com/it/u=322336875,206967111&amp;fm=21&amp;gp=0.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CN" altLang="en-US">
              <a:latin typeface="Goudy Old Style"/>
            </a:endParaRPr>
          </a:p>
        </p:txBody>
      </p:sp>
      <p:sp>
        <p:nvSpPr>
          <p:cNvPr id="41991" name="AutoShape 7" descr="http://imgt0.bdstatic.com/it/u=322336875,206967111&amp;fm=21&amp;gp=0.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CN" altLang="en-US">
              <a:latin typeface="Goudy Old Style"/>
            </a:endParaRPr>
          </a:p>
        </p:txBody>
      </p:sp>
      <p:grpSp>
        <p:nvGrpSpPr>
          <p:cNvPr id="41992" name="组合 14"/>
          <p:cNvGrpSpPr>
            <a:grpSpLocks/>
          </p:cNvGrpSpPr>
          <p:nvPr/>
        </p:nvGrpSpPr>
        <p:grpSpPr bwMode="auto">
          <a:xfrm>
            <a:off x="1457325" y="2071688"/>
            <a:ext cx="971550" cy="1252537"/>
            <a:chOff x="571472" y="2633866"/>
            <a:chExt cx="884217" cy="1250723"/>
          </a:xfrm>
        </p:grpSpPr>
        <p:pic>
          <p:nvPicPr>
            <p:cNvPr id="42005" name="图片 10" descr="u=322336875,206967111&amp;fm=21&amp;gp=0.jpg"/>
            <p:cNvPicPr>
              <a:picLocks noChangeAspect="1"/>
            </p:cNvPicPr>
            <p:nvPr/>
          </p:nvPicPr>
          <p:blipFill>
            <a:blip r:embed="rId2" cstate="print"/>
            <a:srcRect/>
            <a:stretch>
              <a:fillRect/>
            </a:stretch>
          </p:blipFill>
          <p:spPr bwMode="auto">
            <a:xfrm>
              <a:off x="642910" y="2633866"/>
              <a:ext cx="787654" cy="533181"/>
            </a:xfrm>
            <a:prstGeom prst="rect">
              <a:avLst/>
            </a:prstGeom>
            <a:noFill/>
            <a:ln w="9525">
              <a:noFill/>
              <a:miter lim="800000"/>
              <a:headEnd/>
              <a:tailEnd/>
            </a:ln>
          </p:spPr>
        </p:pic>
        <p:pic>
          <p:nvPicPr>
            <p:cNvPr id="42006" name="Picture 8" descr="E:\素材\2\PNG\navigation\001.png"/>
            <p:cNvPicPr>
              <a:picLocks noChangeAspect="1" noChangeArrowheads="1"/>
            </p:cNvPicPr>
            <p:nvPr/>
          </p:nvPicPr>
          <p:blipFill>
            <a:blip r:embed="rId3" cstate="print"/>
            <a:srcRect/>
            <a:stretch>
              <a:fillRect/>
            </a:stretch>
          </p:blipFill>
          <p:spPr bwMode="auto">
            <a:xfrm>
              <a:off x="571472" y="3000372"/>
              <a:ext cx="884217" cy="884217"/>
            </a:xfrm>
            <a:prstGeom prst="rect">
              <a:avLst/>
            </a:prstGeom>
            <a:noFill/>
            <a:ln w="9525">
              <a:noFill/>
              <a:miter lim="800000"/>
              <a:headEnd/>
              <a:tailEnd/>
            </a:ln>
          </p:spPr>
        </p:pic>
        <p:pic>
          <p:nvPicPr>
            <p:cNvPr id="42007" name="Picture 10" descr="E:\素材\2\PNG\basic\026.png"/>
            <p:cNvPicPr>
              <a:picLocks noChangeAspect="1" noChangeArrowheads="1"/>
            </p:cNvPicPr>
            <p:nvPr/>
          </p:nvPicPr>
          <p:blipFill>
            <a:blip r:embed="rId4" cstate="print"/>
            <a:srcRect/>
            <a:stretch>
              <a:fillRect/>
            </a:stretch>
          </p:blipFill>
          <p:spPr bwMode="auto">
            <a:xfrm>
              <a:off x="1071538" y="3286124"/>
              <a:ext cx="309562" cy="309562"/>
            </a:xfrm>
            <a:prstGeom prst="rect">
              <a:avLst/>
            </a:prstGeom>
            <a:noFill/>
            <a:ln w="9525">
              <a:noFill/>
              <a:miter lim="800000"/>
              <a:headEnd/>
              <a:tailEnd/>
            </a:ln>
          </p:spPr>
        </p:pic>
      </p:grpSp>
      <p:sp>
        <p:nvSpPr>
          <p:cNvPr id="16" name="TextBox 15"/>
          <p:cNvSpPr txBox="1"/>
          <p:nvPr/>
        </p:nvSpPr>
        <p:spPr>
          <a:xfrm>
            <a:off x="2786063" y="2071688"/>
            <a:ext cx="5715000" cy="1200150"/>
          </a:xfrm>
          <a:prstGeom prst="rect">
            <a:avLst/>
          </a:prstGeom>
          <a:noFill/>
        </p:spPr>
        <p:txBody>
          <a:bodyPr>
            <a:spAutoFit/>
          </a:bodyPr>
          <a:lstStyle/>
          <a:p>
            <a:pPr fontAlgn="auto">
              <a:spcBef>
                <a:spcPts val="0"/>
              </a:spcBef>
              <a:spcAft>
                <a:spcPts val="0"/>
              </a:spcAft>
              <a:defRPr/>
            </a:pPr>
            <a:r>
              <a:rPr lang="zh-CN" altLang="en-US" dirty="0">
                <a:latin typeface="+mj-ea"/>
                <a:ea typeface="+mj-ea"/>
              </a:rPr>
              <a:t>竞赛形式</a:t>
            </a:r>
            <a:r>
              <a:rPr lang="en-US" altLang="zh-CN" dirty="0">
                <a:latin typeface="+mj-ea"/>
                <a:ea typeface="+mj-ea"/>
              </a:rPr>
              <a:t>:</a:t>
            </a:r>
            <a:r>
              <a:rPr lang="zh-CN" altLang="en-US" dirty="0">
                <a:latin typeface="+mj-ea"/>
                <a:ea typeface="+mj-ea"/>
              </a:rPr>
              <a:t>选手在</a:t>
            </a:r>
            <a:r>
              <a:rPr lang="en-US" altLang="zh-CN" dirty="0">
                <a:latin typeface="+mj-ea"/>
                <a:ea typeface="+mj-ea"/>
              </a:rPr>
              <a:t>4.5</a:t>
            </a:r>
            <a:r>
              <a:rPr lang="zh-CN" altLang="en-US" dirty="0">
                <a:latin typeface="+mj-ea"/>
                <a:ea typeface="+mj-ea"/>
              </a:rPr>
              <a:t>小时内</a:t>
            </a:r>
            <a:r>
              <a:rPr lang="zh-CN" altLang="en-US" dirty="0" smtClean="0">
                <a:latin typeface="+mj-ea"/>
                <a:ea typeface="+mj-ea"/>
              </a:rPr>
              <a:t>完成设计</a:t>
            </a:r>
            <a:r>
              <a:rPr lang="zh-CN" altLang="en-US" dirty="0">
                <a:latin typeface="+mj-ea"/>
                <a:ea typeface="+mj-ea"/>
              </a:rPr>
              <a:t>、安装、接线调试、运行维护等。评委对选手的任务完成过程的完整性和质量进行打分并计时。排名以成绩高低为序，成绩相同时则以用时少者为先。</a:t>
            </a:r>
          </a:p>
        </p:txBody>
      </p:sp>
      <p:grpSp>
        <p:nvGrpSpPr>
          <p:cNvPr id="41994" name="组合 25"/>
          <p:cNvGrpSpPr>
            <a:grpSpLocks/>
          </p:cNvGrpSpPr>
          <p:nvPr/>
        </p:nvGrpSpPr>
        <p:grpSpPr bwMode="auto">
          <a:xfrm>
            <a:off x="1571625" y="4144963"/>
            <a:ext cx="5857875" cy="1908175"/>
            <a:chOff x="1000100" y="3929067"/>
            <a:chExt cx="5857916" cy="1908215"/>
          </a:xfrm>
        </p:grpSpPr>
        <p:grpSp>
          <p:nvGrpSpPr>
            <p:cNvPr id="41996" name="组合 20"/>
            <p:cNvGrpSpPr>
              <a:grpSpLocks/>
            </p:cNvGrpSpPr>
            <p:nvPr/>
          </p:nvGrpSpPr>
          <p:grpSpPr bwMode="auto">
            <a:xfrm>
              <a:off x="1000100" y="4044978"/>
              <a:ext cx="741344" cy="455592"/>
              <a:chOff x="1000100" y="3929066"/>
              <a:chExt cx="741344" cy="455592"/>
            </a:xfrm>
          </p:grpSpPr>
          <p:pic>
            <p:nvPicPr>
              <p:cNvPr id="42003" name="Picture 11" descr="E:\素材\2\PNG\user\001.png"/>
              <p:cNvPicPr>
                <a:picLocks noChangeAspect="1" noChangeArrowheads="1"/>
              </p:cNvPicPr>
              <p:nvPr/>
            </p:nvPicPr>
            <p:blipFill>
              <a:blip r:embed="rId5" cstate="print"/>
              <a:srcRect/>
              <a:stretch>
                <a:fillRect/>
              </a:stretch>
            </p:blipFill>
            <p:spPr bwMode="auto">
              <a:xfrm>
                <a:off x="1000100" y="3929066"/>
                <a:ext cx="381000" cy="381000"/>
              </a:xfrm>
              <a:prstGeom prst="rect">
                <a:avLst/>
              </a:prstGeom>
              <a:noFill/>
              <a:ln w="9525">
                <a:noFill/>
                <a:miter lim="800000"/>
                <a:headEnd/>
                <a:tailEnd/>
              </a:ln>
            </p:spPr>
          </p:pic>
          <p:pic>
            <p:nvPicPr>
              <p:cNvPr id="42004" name="Picture 12" descr="E:\素材\2\PNG\user\015.png"/>
              <p:cNvPicPr>
                <a:picLocks noChangeAspect="1" noChangeArrowheads="1"/>
              </p:cNvPicPr>
              <p:nvPr/>
            </p:nvPicPr>
            <p:blipFill>
              <a:blip r:embed="rId6" cstate="print"/>
              <a:srcRect/>
              <a:stretch>
                <a:fillRect/>
              </a:stretch>
            </p:blipFill>
            <p:spPr bwMode="auto">
              <a:xfrm>
                <a:off x="1285852" y="3929066"/>
                <a:ext cx="455592" cy="455592"/>
              </a:xfrm>
              <a:prstGeom prst="rect">
                <a:avLst/>
              </a:prstGeom>
              <a:noFill/>
              <a:ln w="9525">
                <a:noFill/>
                <a:miter lim="800000"/>
                <a:headEnd/>
                <a:tailEnd/>
              </a:ln>
            </p:spPr>
          </p:pic>
        </p:grpSp>
        <p:sp>
          <p:nvSpPr>
            <p:cNvPr id="19" name="TextBox 18"/>
            <p:cNvSpPr txBox="1"/>
            <p:nvPr/>
          </p:nvSpPr>
          <p:spPr>
            <a:xfrm>
              <a:off x="2214547" y="3929067"/>
              <a:ext cx="4643469" cy="1908215"/>
            </a:xfrm>
            <a:prstGeom prst="rect">
              <a:avLst/>
            </a:prstGeom>
            <a:noFill/>
          </p:spPr>
          <p:txBody>
            <a:bodyPr>
              <a:spAutoFit/>
            </a:bodyPr>
            <a:lstStyle/>
            <a:p>
              <a:pPr fontAlgn="auto">
                <a:spcBef>
                  <a:spcPts val="0"/>
                </a:spcBef>
                <a:spcAft>
                  <a:spcPts val="1200"/>
                </a:spcAft>
                <a:defRPr/>
              </a:pPr>
              <a:r>
                <a:rPr lang="zh-CN" altLang="en-US" sz="2000" dirty="0">
                  <a:latin typeface="+mj-ea"/>
                  <a:ea typeface="+mj-ea"/>
                </a:rPr>
                <a:t>两名或以上评委对选手的任务完成过程和质量进行打分属于</a:t>
              </a:r>
              <a:r>
                <a:rPr lang="zh-CN" altLang="en-US" sz="2400" b="1" dirty="0">
                  <a:solidFill>
                    <a:srgbClr val="FF0000"/>
                  </a:solidFill>
                  <a:latin typeface="+mj-ea"/>
                  <a:ea typeface="+mj-ea"/>
                </a:rPr>
                <a:t>过程评分</a:t>
              </a:r>
              <a:r>
                <a:rPr lang="zh-CN" altLang="en-US" sz="2000" dirty="0">
                  <a:latin typeface="+mj-ea"/>
                  <a:ea typeface="+mj-ea"/>
                </a:rPr>
                <a:t>。</a:t>
              </a:r>
              <a:endParaRPr lang="en-US" altLang="zh-CN" sz="2000" dirty="0">
                <a:latin typeface="+mj-ea"/>
                <a:ea typeface="+mj-ea"/>
              </a:endParaRPr>
            </a:p>
            <a:p>
              <a:pPr fontAlgn="auto">
                <a:spcBef>
                  <a:spcPts val="0"/>
                </a:spcBef>
                <a:spcAft>
                  <a:spcPts val="1200"/>
                </a:spcAft>
                <a:defRPr/>
              </a:pPr>
              <a:r>
                <a:rPr lang="zh-CN" altLang="en-US" sz="2000" dirty="0">
                  <a:latin typeface="+mj-ea"/>
                  <a:ea typeface="+mj-ea"/>
                </a:rPr>
                <a:t>两名评委对选手完成任务用时进行计时，属于客观性</a:t>
              </a:r>
              <a:r>
                <a:rPr lang="zh-CN" altLang="en-US" sz="2400" b="1" dirty="0">
                  <a:solidFill>
                    <a:srgbClr val="FF0000"/>
                  </a:solidFill>
                  <a:latin typeface="+mj-ea"/>
                  <a:ea typeface="+mj-ea"/>
                </a:rPr>
                <a:t>结果评分</a:t>
              </a:r>
              <a:r>
                <a:rPr lang="zh-CN" altLang="en-US" sz="2000" dirty="0">
                  <a:latin typeface="+mj-ea"/>
                  <a:ea typeface="+mj-ea"/>
                </a:rPr>
                <a:t>。用时时长为虚拟结果。</a:t>
              </a:r>
            </a:p>
          </p:txBody>
        </p:sp>
        <p:pic>
          <p:nvPicPr>
            <p:cNvPr id="41998" name="Picture 13" descr="E:\素材\2\PNG\education\025.png"/>
            <p:cNvPicPr>
              <a:picLocks noChangeAspect="1" noChangeArrowheads="1"/>
            </p:cNvPicPr>
            <p:nvPr/>
          </p:nvPicPr>
          <p:blipFill>
            <a:blip r:embed="rId7" cstate="print"/>
            <a:srcRect/>
            <a:stretch>
              <a:fillRect/>
            </a:stretch>
          </p:blipFill>
          <p:spPr bwMode="auto">
            <a:xfrm>
              <a:off x="1833546" y="4048132"/>
              <a:ext cx="381000" cy="381000"/>
            </a:xfrm>
            <a:prstGeom prst="rect">
              <a:avLst/>
            </a:prstGeom>
            <a:noFill/>
            <a:ln w="9525">
              <a:noFill/>
              <a:miter lim="800000"/>
              <a:headEnd/>
              <a:tailEnd/>
            </a:ln>
          </p:spPr>
        </p:pic>
        <p:pic>
          <p:nvPicPr>
            <p:cNvPr id="41999" name="Picture 14" descr="E:\素材\2\PNG\education\004.png"/>
            <p:cNvPicPr>
              <a:picLocks noChangeAspect="1" noChangeArrowheads="1"/>
            </p:cNvPicPr>
            <p:nvPr/>
          </p:nvPicPr>
          <p:blipFill>
            <a:blip r:embed="rId8" cstate="print"/>
            <a:srcRect/>
            <a:stretch>
              <a:fillRect/>
            </a:stretch>
          </p:blipFill>
          <p:spPr bwMode="auto">
            <a:xfrm>
              <a:off x="1833546" y="4972050"/>
              <a:ext cx="381000" cy="381000"/>
            </a:xfrm>
            <a:prstGeom prst="rect">
              <a:avLst/>
            </a:prstGeom>
            <a:noFill/>
            <a:ln w="9525">
              <a:noFill/>
              <a:miter lim="800000"/>
              <a:headEnd/>
              <a:tailEnd/>
            </a:ln>
          </p:spPr>
        </p:pic>
        <p:grpSp>
          <p:nvGrpSpPr>
            <p:cNvPr id="42000" name="组合 24"/>
            <p:cNvGrpSpPr>
              <a:grpSpLocks/>
            </p:cNvGrpSpPr>
            <p:nvPr/>
          </p:nvGrpSpPr>
          <p:grpSpPr bwMode="auto">
            <a:xfrm>
              <a:off x="1036638" y="4857760"/>
              <a:ext cx="677842" cy="395278"/>
              <a:chOff x="1036638" y="4857760"/>
              <a:chExt cx="677842" cy="395278"/>
            </a:xfrm>
          </p:grpSpPr>
          <p:pic>
            <p:nvPicPr>
              <p:cNvPr id="42001" name="Picture 15" descr="E:\素材\2\PNG\user\001.png"/>
              <p:cNvPicPr>
                <a:picLocks noChangeAspect="1" noChangeArrowheads="1"/>
              </p:cNvPicPr>
              <p:nvPr/>
            </p:nvPicPr>
            <p:blipFill>
              <a:blip r:embed="rId5" cstate="print"/>
              <a:srcRect/>
              <a:stretch>
                <a:fillRect/>
              </a:stretch>
            </p:blipFill>
            <p:spPr bwMode="auto">
              <a:xfrm>
                <a:off x="1036638" y="4872038"/>
                <a:ext cx="381000" cy="381000"/>
              </a:xfrm>
              <a:prstGeom prst="rect">
                <a:avLst/>
              </a:prstGeom>
              <a:noFill/>
              <a:ln w="9525">
                <a:noFill/>
                <a:miter lim="800000"/>
                <a:headEnd/>
                <a:tailEnd/>
              </a:ln>
            </p:spPr>
          </p:pic>
          <p:pic>
            <p:nvPicPr>
              <p:cNvPr id="42002" name="Picture 16" descr="E:\素材\2\PNG\user\001.png"/>
              <p:cNvPicPr>
                <a:picLocks noChangeAspect="1" noChangeArrowheads="1"/>
              </p:cNvPicPr>
              <p:nvPr/>
            </p:nvPicPr>
            <p:blipFill>
              <a:blip r:embed="rId5" cstate="print"/>
              <a:srcRect/>
              <a:stretch>
                <a:fillRect/>
              </a:stretch>
            </p:blipFill>
            <p:spPr bwMode="auto">
              <a:xfrm>
                <a:off x="1333480" y="4857760"/>
                <a:ext cx="381000" cy="381000"/>
              </a:xfrm>
              <a:prstGeom prst="rect">
                <a:avLst/>
              </a:prstGeom>
              <a:noFill/>
              <a:ln w="9525">
                <a:noFill/>
                <a:miter lim="800000"/>
                <a:headEnd/>
                <a:tailEnd/>
              </a:ln>
            </p:spPr>
          </p:pic>
        </p:grpSp>
      </p:grpSp>
      <p:sp>
        <p:nvSpPr>
          <p:cNvPr id="28" name="标题 1"/>
          <p:cNvSpPr txBox="1">
            <a:spLocks/>
          </p:cNvSpPr>
          <p:nvPr/>
        </p:nvSpPr>
        <p:spPr>
          <a:xfrm>
            <a:off x="1214438" y="0"/>
            <a:ext cx="6429375" cy="990600"/>
          </a:xfrm>
          <a:prstGeom prst="rect">
            <a:avLst/>
          </a:prstGeom>
        </p:spPr>
        <p:txBody>
          <a:bodyPr anchor="b">
            <a:normAutofit/>
          </a:bodyPr>
          <a:lstStyle/>
          <a:p>
            <a:pPr algn="ctr" fontAlgn="auto">
              <a:spcAft>
                <a:spcPts val="0"/>
              </a:spcAft>
              <a:defRPr/>
            </a:pPr>
            <a:r>
              <a:rPr lang="en-US" altLang="zh-CN" sz="2900" b="1" dirty="0" smtClean="0">
                <a:solidFill>
                  <a:schemeClr val="tx2"/>
                </a:solidFill>
                <a:latin typeface="方正姚体" pitchFamily="2" charset="-122"/>
                <a:ea typeface="方正姚体" pitchFamily="2" charset="-122"/>
                <a:cs typeface="+mj-cs"/>
              </a:rPr>
              <a:t>2</a:t>
            </a:r>
            <a:r>
              <a:rPr lang="zh-CN" altLang="en-US" sz="2900" b="1" dirty="0" smtClean="0">
                <a:solidFill>
                  <a:schemeClr val="tx2"/>
                </a:solidFill>
                <a:latin typeface="方正姚体" pitchFamily="2" charset="-122"/>
                <a:ea typeface="方正姚体" pitchFamily="2" charset="-122"/>
                <a:cs typeface="+mj-cs"/>
              </a:rPr>
              <a:t>、成绩评定</a:t>
            </a:r>
            <a:r>
              <a:rPr lang="en-US" altLang="zh-CN" sz="2400" b="1" dirty="0" smtClean="0">
                <a:solidFill>
                  <a:schemeClr val="tx2"/>
                </a:solidFill>
                <a:latin typeface="方正姚体" pitchFamily="2" charset="-122"/>
                <a:ea typeface="方正姚体" pitchFamily="2" charset="-122"/>
                <a:cs typeface="+mj-cs"/>
              </a:rPr>
              <a:t>——</a:t>
            </a:r>
            <a:r>
              <a:rPr lang="zh-CN" altLang="en-US" sz="2400" b="1" dirty="0" smtClean="0">
                <a:solidFill>
                  <a:schemeClr val="tx2"/>
                </a:solidFill>
                <a:latin typeface="方正姚体" pitchFamily="2" charset="-122"/>
                <a:ea typeface="方正姚体" pitchFamily="2" charset="-122"/>
                <a:cs typeface="+mj-cs"/>
              </a:rPr>
              <a:t>个案</a:t>
            </a:r>
            <a:r>
              <a:rPr lang="en-US" altLang="zh-CN" sz="2400" b="1" dirty="0" smtClean="0">
                <a:solidFill>
                  <a:schemeClr val="tx2"/>
                </a:solidFill>
                <a:latin typeface="方正姚体" pitchFamily="2" charset="-122"/>
                <a:ea typeface="方正姚体" pitchFamily="2" charset="-122"/>
                <a:cs typeface="+mj-cs"/>
              </a:rPr>
              <a:t>2</a:t>
            </a:r>
            <a:r>
              <a:rPr lang="zh-CN" altLang="en-US" sz="2400" b="1" dirty="0" smtClean="0">
                <a:solidFill>
                  <a:schemeClr val="tx2"/>
                </a:solidFill>
                <a:latin typeface="方正姚体" pitchFamily="2" charset="-122"/>
                <a:ea typeface="方正姚体" pitchFamily="2" charset="-122"/>
                <a:cs typeface="+mj-cs"/>
              </a:rPr>
              <a:t>：运用</a:t>
            </a:r>
            <a:r>
              <a:rPr lang="en-US" altLang="zh-CN" sz="2400" b="1" dirty="0" smtClean="0">
                <a:solidFill>
                  <a:schemeClr val="tx2"/>
                </a:solidFill>
                <a:latin typeface="方正姚体" pitchFamily="2" charset="-122"/>
                <a:ea typeface="方正姚体" pitchFamily="2" charset="-122"/>
                <a:cs typeface="+mj-cs"/>
              </a:rPr>
              <a:t>2</a:t>
            </a:r>
            <a:r>
              <a:rPr lang="zh-CN" altLang="en-US" sz="2400" b="1" dirty="0">
                <a:solidFill>
                  <a:schemeClr val="tx2"/>
                </a:solidFill>
                <a:latin typeface="方正姚体" pitchFamily="2" charset="-122"/>
                <a:ea typeface="方正姚体" pitchFamily="2" charset="-122"/>
                <a:cs typeface="+mj-cs"/>
              </a:rPr>
              <a:t>种评分</a:t>
            </a:r>
            <a:r>
              <a:rPr lang="zh-CN" altLang="en-US" sz="2400" b="1" dirty="0" smtClean="0">
                <a:solidFill>
                  <a:schemeClr val="tx2"/>
                </a:solidFill>
                <a:latin typeface="方正姚体" pitchFamily="2" charset="-122"/>
                <a:ea typeface="方正姚体" pitchFamily="2" charset="-122"/>
                <a:cs typeface="+mj-cs"/>
              </a:rPr>
              <a:t>方式</a:t>
            </a:r>
            <a:endParaRPr lang="zh-CN" altLang="en-US" sz="2400" b="1" dirty="0">
              <a:solidFill>
                <a:schemeClr val="tx2"/>
              </a:solidFill>
              <a:latin typeface="方正姚体" pitchFamily="2" charset="-122"/>
              <a:ea typeface="方正姚体" pitchFamily="2" charset="-122"/>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71500" y="1928813"/>
            <a:ext cx="3214688" cy="523875"/>
          </a:xfrm>
          <a:prstGeom prst="rect">
            <a:avLst/>
          </a:prstGeom>
          <a:noFill/>
        </p:spPr>
        <p:txBody>
          <a:bodyPr>
            <a:spAutoFit/>
          </a:bodyPr>
          <a:lstStyle/>
          <a:p>
            <a:pPr fontAlgn="auto">
              <a:spcBef>
                <a:spcPts val="0"/>
              </a:spcBef>
              <a:spcAft>
                <a:spcPts val="0"/>
              </a:spcAft>
              <a:defRPr/>
            </a:pPr>
            <a:r>
              <a:rPr lang="zh-CN" altLang="en-US" sz="2800" dirty="0">
                <a:solidFill>
                  <a:srgbClr val="C00000"/>
                </a:solidFill>
                <a:latin typeface="+mj-ea"/>
                <a:ea typeface="+mj-ea"/>
              </a:rPr>
              <a:t>结果评分</a:t>
            </a:r>
          </a:p>
        </p:txBody>
      </p:sp>
      <p:sp>
        <p:nvSpPr>
          <p:cNvPr id="43010" name="日期占位符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smtClean="0"/>
              <a:t>2014/05</a:t>
            </a:r>
            <a:endParaRPr lang="zh-CN" altLang="en-US"/>
          </a:p>
        </p:txBody>
      </p:sp>
      <p:sp>
        <p:nvSpPr>
          <p:cNvPr id="43011" name="页脚占位符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a:t>2014</a:t>
            </a:r>
            <a:r>
              <a:rPr lang="zh-CN" altLang="en-US"/>
              <a:t>年全国职业院校技能大赛 </a:t>
            </a:r>
          </a:p>
        </p:txBody>
      </p:sp>
      <p:graphicFrame>
        <p:nvGraphicFramePr>
          <p:cNvPr id="6" name="内容占位符 5"/>
          <p:cNvGraphicFramePr>
            <a:graphicFrameLocks noGrp="1"/>
          </p:cNvGraphicFramePr>
          <p:nvPr>
            <p:ph sz="quarter" idx="1"/>
          </p:nvPr>
        </p:nvGraphicFramePr>
        <p:xfrm>
          <a:off x="457200" y="2505084"/>
          <a:ext cx="8229600" cy="3567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571500" y="1785938"/>
            <a:ext cx="6572250" cy="1754187"/>
          </a:xfrm>
          <a:prstGeom prst="rect">
            <a:avLst/>
          </a:prstGeom>
          <a:solidFill>
            <a:srgbClr val="FFFF00"/>
          </a:solidFill>
        </p:spPr>
        <p:txBody>
          <a:bodyPr>
            <a:spAutoFit/>
          </a:bodyPr>
          <a:lstStyle/>
          <a:p>
            <a:pPr fontAlgn="auto">
              <a:spcBef>
                <a:spcPts val="0"/>
              </a:spcBef>
              <a:spcAft>
                <a:spcPts val="0"/>
              </a:spcAft>
              <a:defRPr/>
            </a:pPr>
            <a:r>
              <a:rPr lang="zh-CN" altLang="en-US" dirty="0">
                <a:latin typeface="+mj-ea"/>
                <a:ea typeface="+mj-ea"/>
              </a:rPr>
              <a:t>客观评分与主观评分：按评分裁判主观意志对评分结果的影响程度来分</a:t>
            </a:r>
            <a:endParaRPr lang="en-US" altLang="zh-CN" dirty="0">
              <a:latin typeface="+mj-ea"/>
              <a:ea typeface="+mj-ea"/>
            </a:endParaRPr>
          </a:p>
          <a:p>
            <a:pPr marL="0" lvl="1" fontAlgn="auto">
              <a:spcBef>
                <a:spcPts val="0"/>
              </a:spcBef>
              <a:spcAft>
                <a:spcPts val="0"/>
              </a:spcAft>
              <a:buFont typeface="Wingdings" pitchFamily="2" charset="2"/>
              <a:buChar char="ü"/>
              <a:defRPr/>
            </a:pPr>
            <a:r>
              <a:rPr lang="zh-CN" altLang="en-US" dirty="0">
                <a:latin typeface="+mj-ea"/>
                <a:ea typeface="+mj-ea"/>
              </a:rPr>
              <a:t>适用客观评分的竞赛作品有：有标准答案的答题纸，针对特定零件（实物）的</a:t>
            </a:r>
            <a:r>
              <a:rPr lang="en-US" altLang="zh-CN" dirty="0">
                <a:latin typeface="+mj-ea"/>
                <a:ea typeface="+mj-ea"/>
              </a:rPr>
              <a:t>CAD</a:t>
            </a:r>
            <a:r>
              <a:rPr lang="zh-CN" altLang="en-US" dirty="0">
                <a:latin typeface="+mj-ea"/>
                <a:ea typeface="+mj-ea"/>
              </a:rPr>
              <a:t>软件绘制零件图等。</a:t>
            </a:r>
            <a:endParaRPr lang="en-US" altLang="zh-CN" dirty="0">
              <a:latin typeface="+mj-ea"/>
              <a:ea typeface="+mj-ea"/>
            </a:endParaRPr>
          </a:p>
          <a:p>
            <a:pPr marL="0" lvl="1" fontAlgn="auto">
              <a:spcBef>
                <a:spcPts val="0"/>
              </a:spcBef>
              <a:spcAft>
                <a:spcPts val="0"/>
              </a:spcAft>
              <a:buFont typeface="Wingdings" pitchFamily="2" charset="2"/>
              <a:buChar char="ü"/>
              <a:defRPr/>
            </a:pPr>
            <a:r>
              <a:rPr lang="zh-CN" altLang="en-US" dirty="0">
                <a:latin typeface="+mj-ea"/>
                <a:ea typeface="+mj-ea"/>
              </a:rPr>
              <a:t>使用主观评分的竞赛作品有：短片制作，服装设计图，室内设计效果图等。</a:t>
            </a:r>
            <a:endParaRPr lang="en-US" altLang="zh-CN" dirty="0">
              <a:latin typeface="+mj-ea"/>
              <a:ea typeface="+mj-ea"/>
            </a:endParaRPr>
          </a:p>
        </p:txBody>
      </p:sp>
      <p:sp>
        <p:nvSpPr>
          <p:cNvPr id="9" name="矩形 8"/>
          <p:cNvSpPr/>
          <p:nvPr/>
        </p:nvSpPr>
        <p:spPr>
          <a:xfrm>
            <a:off x="3929063" y="1739900"/>
            <a:ext cx="4572000" cy="1831975"/>
          </a:xfrm>
          <a:prstGeom prst="rect">
            <a:avLst/>
          </a:prstGeom>
          <a:solidFill>
            <a:srgbClr val="FFFF00"/>
          </a:solidFill>
        </p:spPr>
        <p:txBody>
          <a:bodyPr>
            <a:spAutoFit/>
          </a:bodyPr>
          <a:lstStyle/>
          <a:p>
            <a:pPr marL="0" lvl="1" fontAlgn="auto">
              <a:spcBef>
                <a:spcPts val="600"/>
              </a:spcBef>
              <a:spcAft>
                <a:spcPts val="0"/>
              </a:spcAft>
              <a:buClr>
                <a:schemeClr val="accent1"/>
              </a:buClr>
              <a:defRPr/>
            </a:pPr>
            <a:r>
              <a:rPr lang="zh-CN" altLang="en-US" dirty="0">
                <a:latin typeface="+mj-ea"/>
                <a:ea typeface="+mj-ea"/>
              </a:rPr>
              <a:t>裁判长在竞赛结束</a:t>
            </a:r>
            <a:r>
              <a:rPr lang="en-US" altLang="zh-CN" dirty="0">
                <a:latin typeface="+mj-ea"/>
                <a:ea typeface="+mj-ea"/>
              </a:rPr>
              <a:t>18</a:t>
            </a:r>
            <a:r>
              <a:rPr lang="zh-CN" altLang="en-US" dirty="0">
                <a:latin typeface="+mj-ea"/>
                <a:ea typeface="+mj-ea"/>
              </a:rPr>
              <a:t>小时内提交评分结果的原因？</a:t>
            </a:r>
            <a:endParaRPr lang="en-US" altLang="zh-CN" dirty="0">
              <a:latin typeface="+mj-ea"/>
              <a:ea typeface="+mj-ea"/>
            </a:endParaRPr>
          </a:p>
          <a:p>
            <a:pPr marL="0" lvl="2" fontAlgn="auto">
              <a:spcBef>
                <a:spcPts val="600"/>
              </a:spcBef>
              <a:spcAft>
                <a:spcPts val="0"/>
              </a:spcAft>
              <a:buClr>
                <a:schemeClr val="accent1"/>
              </a:buClr>
              <a:buFont typeface="Wingdings" pitchFamily="2" charset="2"/>
              <a:buChar char="ü"/>
              <a:defRPr/>
            </a:pPr>
            <a:r>
              <a:rPr lang="zh-CN" altLang="en-US" dirty="0">
                <a:latin typeface="+mj-ea"/>
                <a:ea typeface="+mj-ea"/>
              </a:rPr>
              <a:t>在保证裁判与监督人员有充足时间完成评分与复核的前提下，尽可能缩短竞赛时间，减少参赛队的时间投入，同时也有助于比赛的公平公正。</a:t>
            </a:r>
          </a:p>
        </p:txBody>
      </p:sp>
      <p:sp>
        <p:nvSpPr>
          <p:cNvPr id="12" name="标题 1"/>
          <p:cNvSpPr txBox="1">
            <a:spLocks/>
          </p:cNvSpPr>
          <p:nvPr/>
        </p:nvSpPr>
        <p:spPr>
          <a:xfrm>
            <a:off x="1214438" y="0"/>
            <a:ext cx="6429375" cy="990600"/>
          </a:xfrm>
          <a:prstGeom prst="rect">
            <a:avLst/>
          </a:prstGeom>
        </p:spPr>
        <p:txBody>
          <a:bodyPr anchor="b">
            <a:normAutofit/>
          </a:bodyPr>
          <a:lstStyle/>
          <a:p>
            <a:pPr algn="ctr" fontAlgn="auto">
              <a:spcAft>
                <a:spcPts val="0"/>
              </a:spcAft>
              <a:defRPr/>
            </a:pPr>
            <a:r>
              <a:rPr lang="en-US" altLang="zh-CN" sz="2900" b="1" dirty="0" smtClean="0">
                <a:solidFill>
                  <a:schemeClr val="tx2"/>
                </a:solidFill>
                <a:latin typeface="方正姚体" pitchFamily="2" charset="-122"/>
                <a:ea typeface="方正姚体" pitchFamily="2" charset="-122"/>
                <a:cs typeface="+mj-cs"/>
              </a:rPr>
              <a:t>2</a:t>
            </a:r>
            <a:r>
              <a:rPr lang="zh-CN" altLang="en-US" sz="2900" b="1" dirty="0" smtClean="0">
                <a:solidFill>
                  <a:schemeClr val="tx2"/>
                </a:solidFill>
                <a:latin typeface="方正姚体" pitchFamily="2" charset="-122"/>
                <a:ea typeface="方正姚体" pitchFamily="2" charset="-122"/>
                <a:cs typeface="+mj-cs"/>
              </a:rPr>
              <a:t>、成绩评定</a:t>
            </a:r>
            <a:r>
              <a:rPr lang="en-US" altLang="zh-CN" sz="2400" b="1" dirty="0" smtClean="0">
                <a:solidFill>
                  <a:schemeClr val="tx2"/>
                </a:solidFill>
                <a:latin typeface="方正姚体" pitchFamily="2" charset="-122"/>
                <a:ea typeface="方正姚体" pitchFamily="2" charset="-122"/>
                <a:cs typeface="+mj-cs"/>
              </a:rPr>
              <a:t>——</a:t>
            </a:r>
            <a:r>
              <a:rPr lang="zh-CN" altLang="en-US" sz="2400" b="1" dirty="0" smtClean="0">
                <a:solidFill>
                  <a:schemeClr val="tx2"/>
                </a:solidFill>
                <a:latin typeface="方正姚体" pitchFamily="2" charset="-122"/>
                <a:ea typeface="方正姚体" pitchFamily="2" charset="-122"/>
                <a:cs typeface="+mj-cs"/>
              </a:rPr>
              <a:t>个案</a:t>
            </a:r>
            <a:r>
              <a:rPr lang="en-US" altLang="zh-CN" sz="2400" b="1" dirty="0" smtClean="0">
                <a:solidFill>
                  <a:schemeClr val="tx2"/>
                </a:solidFill>
                <a:latin typeface="方正姚体" pitchFamily="2" charset="-122"/>
                <a:ea typeface="方正姚体" pitchFamily="2" charset="-122"/>
                <a:cs typeface="+mj-cs"/>
              </a:rPr>
              <a:t>2</a:t>
            </a:r>
            <a:r>
              <a:rPr lang="zh-CN" altLang="en-US" sz="2400" b="1" dirty="0" smtClean="0">
                <a:solidFill>
                  <a:schemeClr val="tx2"/>
                </a:solidFill>
                <a:latin typeface="方正姚体" pitchFamily="2" charset="-122"/>
                <a:ea typeface="方正姚体" pitchFamily="2" charset="-122"/>
                <a:cs typeface="+mj-cs"/>
              </a:rPr>
              <a:t>：运用</a:t>
            </a:r>
            <a:r>
              <a:rPr lang="en-US" altLang="zh-CN" sz="2400" b="1" dirty="0" smtClean="0">
                <a:solidFill>
                  <a:schemeClr val="tx2"/>
                </a:solidFill>
                <a:latin typeface="方正姚体" pitchFamily="2" charset="-122"/>
                <a:ea typeface="方正姚体" pitchFamily="2" charset="-122"/>
                <a:cs typeface="+mj-cs"/>
              </a:rPr>
              <a:t>2</a:t>
            </a:r>
            <a:r>
              <a:rPr lang="zh-CN" altLang="en-US" sz="2400" b="1" dirty="0">
                <a:solidFill>
                  <a:schemeClr val="tx2"/>
                </a:solidFill>
                <a:latin typeface="方正姚体" pitchFamily="2" charset="-122"/>
                <a:ea typeface="方正姚体" pitchFamily="2" charset="-122"/>
                <a:cs typeface="+mj-cs"/>
              </a:rPr>
              <a:t>种评分</a:t>
            </a:r>
            <a:r>
              <a:rPr lang="zh-CN" altLang="en-US" sz="2400" b="1" dirty="0" smtClean="0">
                <a:solidFill>
                  <a:schemeClr val="tx2"/>
                </a:solidFill>
                <a:latin typeface="方正姚体" pitchFamily="2" charset="-122"/>
                <a:ea typeface="方正姚体" pitchFamily="2" charset="-122"/>
                <a:cs typeface="+mj-cs"/>
              </a:rPr>
              <a:t>方式</a:t>
            </a:r>
            <a:endParaRPr lang="zh-CN" altLang="en-US" sz="2400" b="1" dirty="0">
              <a:solidFill>
                <a:schemeClr val="tx2"/>
              </a:solidFill>
              <a:latin typeface="方正姚体" pitchFamily="2" charset="-122"/>
              <a:ea typeface="方正姚体" pitchFamily="2" charset="-122"/>
              <a:cs typeface="+mj-cs"/>
            </a:endParaRPr>
          </a:p>
        </p:txBody>
      </p:sp>
      <p:sp>
        <p:nvSpPr>
          <p:cNvPr id="11" name="矩形 10"/>
          <p:cNvSpPr/>
          <p:nvPr/>
        </p:nvSpPr>
        <p:spPr>
          <a:xfrm>
            <a:off x="571500" y="1214438"/>
            <a:ext cx="8072438" cy="5715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rgbClr val="FFFF00"/>
                </a:solidFill>
                <a:latin typeface="宋体" pitchFamily="2" charset="-122"/>
                <a:cs typeface="Calibri" pitchFamily="34" charset="0"/>
              </a:rPr>
              <a:t>全国职业院校技能大赛中职组液压与气动系统装调与维护</a:t>
            </a:r>
            <a:endParaRPr lang="zh-CN" altLang="en-US" dirty="0">
              <a:solidFill>
                <a:srgbClr val="FFFF00"/>
              </a:solidFill>
              <a:latin typeface="Arial" pitchFamily="34" charset="0"/>
              <a:cs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标题 1"/>
          <p:cNvSpPr>
            <a:spLocks noGrp="1"/>
          </p:cNvSpPr>
          <p:nvPr>
            <p:ph type="title"/>
          </p:nvPr>
        </p:nvSpPr>
        <p:spPr>
          <a:xfrm>
            <a:off x="1214438" y="0"/>
            <a:ext cx="6429375" cy="990600"/>
          </a:xfrm>
        </p:spPr>
        <p:txBody>
          <a:bodyPr/>
          <a:lstStyle/>
          <a:p>
            <a:pPr algn="ctr"/>
            <a:r>
              <a:rPr lang="en-US" altLang="zh-CN" b="1" dirty="0" smtClean="0">
                <a:latin typeface="方正姚体" pitchFamily="2" charset="-122"/>
                <a:ea typeface="方正姚体" pitchFamily="2" charset="-122"/>
              </a:rPr>
              <a:t>3</a:t>
            </a:r>
            <a:r>
              <a:rPr lang="zh-CN" altLang="en-US" b="1" dirty="0" smtClean="0">
                <a:latin typeface="方正姚体" pitchFamily="2" charset="-122"/>
                <a:ea typeface="方正姚体" pitchFamily="2" charset="-122"/>
              </a:rPr>
              <a:t>、抽检复核</a:t>
            </a:r>
          </a:p>
        </p:txBody>
      </p:sp>
      <p:sp>
        <p:nvSpPr>
          <p:cNvPr id="44034" name="日期占位符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smtClean="0"/>
              <a:t>2014/05</a:t>
            </a:r>
            <a:endParaRPr lang="zh-CN" altLang="en-US"/>
          </a:p>
        </p:txBody>
      </p:sp>
      <p:sp>
        <p:nvSpPr>
          <p:cNvPr id="44035" name="页脚占位符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a:t>2014</a:t>
            </a:r>
            <a:r>
              <a:rPr lang="zh-CN" altLang="en-US"/>
              <a:t>年全国职业院校技能大赛 </a:t>
            </a:r>
          </a:p>
        </p:txBody>
      </p:sp>
      <p:sp>
        <p:nvSpPr>
          <p:cNvPr id="5" name="内容占位符 4"/>
          <p:cNvSpPr>
            <a:spLocks noGrp="1"/>
          </p:cNvSpPr>
          <p:nvPr>
            <p:ph sz="quarter" idx="1"/>
          </p:nvPr>
        </p:nvSpPr>
        <p:spPr>
          <a:xfrm>
            <a:off x="457200" y="2063750"/>
            <a:ext cx="8229600" cy="4937125"/>
          </a:xfrm>
        </p:spPr>
        <p:txBody>
          <a:bodyPr>
            <a:normAutofit/>
          </a:bodyPr>
          <a:lstStyle/>
          <a:p>
            <a:pPr marL="274320" indent="-274320" fontAlgn="auto">
              <a:spcAft>
                <a:spcPts val="0"/>
              </a:spcAft>
              <a:buFont typeface="Wingdings 3"/>
              <a:buNone/>
              <a:defRPr/>
            </a:pPr>
            <a:r>
              <a:rPr lang="zh-CN" altLang="en-US" sz="2400" dirty="0" smtClean="0">
                <a:latin typeface="+mj-ea"/>
                <a:ea typeface="+mj-ea"/>
              </a:rPr>
              <a:t>（</a:t>
            </a:r>
            <a:r>
              <a:rPr lang="en-US" altLang="zh-CN" sz="2400" dirty="0" smtClean="0">
                <a:latin typeface="+mj-ea"/>
                <a:ea typeface="+mj-ea"/>
              </a:rPr>
              <a:t>1</a:t>
            </a:r>
            <a:r>
              <a:rPr lang="zh-CN" altLang="en-US" sz="2400" dirty="0" smtClean="0">
                <a:latin typeface="+mj-ea"/>
                <a:ea typeface="+mj-ea"/>
              </a:rPr>
              <a:t>）监督组对赛项总成绩排名前</a:t>
            </a:r>
            <a:r>
              <a:rPr lang="en-US" altLang="zh-CN" sz="2400" dirty="0" smtClean="0">
                <a:solidFill>
                  <a:srgbClr val="FF0000"/>
                </a:solidFill>
                <a:latin typeface="+mj-ea"/>
                <a:ea typeface="+mj-ea"/>
              </a:rPr>
              <a:t>30%</a:t>
            </a:r>
            <a:r>
              <a:rPr lang="zh-CN" altLang="en-US" sz="2400" dirty="0" smtClean="0">
                <a:latin typeface="+mj-ea"/>
                <a:ea typeface="+mj-ea"/>
              </a:rPr>
              <a:t>的所有参赛队伍（选手）的成绩进行复核；对其余成绩进行抽检复核，抽检覆盖率不得低于</a:t>
            </a:r>
            <a:r>
              <a:rPr lang="en-US" altLang="zh-CN" sz="2400" dirty="0" smtClean="0">
                <a:solidFill>
                  <a:srgbClr val="FF0000"/>
                </a:solidFill>
                <a:latin typeface="+mj-ea"/>
                <a:ea typeface="+mj-ea"/>
              </a:rPr>
              <a:t>15%</a:t>
            </a:r>
            <a:r>
              <a:rPr lang="zh-CN" altLang="en-US" sz="2400" dirty="0" smtClean="0">
                <a:latin typeface="+mj-ea"/>
                <a:ea typeface="+mj-ea"/>
              </a:rPr>
              <a:t>。</a:t>
            </a:r>
            <a:endParaRPr lang="en-US" altLang="zh-CN" sz="2400" dirty="0" smtClean="0">
              <a:latin typeface="+mj-ea"/>
              <a:ea typeface="+mj-ea"/>
            </a:endParaRPr>
          </a:p>
          <a:p>
            <a:pPr marL="274320" indent="-274320" fontAlgn="auto">
              <a:spcAft>
                <a:spcPts val="0"/>
              </a:spcAft>
              <a:buFont typeface="Wingdings 3"/>
              <a:buNone/>
              <a:defRPr/>
            </a:pPr>
            <a:endParaRPr lang="en-US" altLang="zh-CN" sz="1400" dirty="0" smtClean="0">
              <a:latin typeface="+mj-ea"/>
              <a:ea typeface="+mj-ea"/>
            </a:endParaRPr>
          </a:p>
          <a:p>
            <a:pPr marL="274320" indent="-274320" fontAlgn="auto">
              <a:spcAft>
                <a:spcPts val="0"/>
              </a:spcAft>
              <a:buFont typeface="Wingdings 3"/>
              <a:buNone/>
              <a:defRPr/>
            </a:pPr>
            <a:endParaRPr lang="en-US" altLang="zh-CN" sz="2400" dirty="0" smtClean="0">
              <a:latin typeface="+mj-ea"/>
              <a:ea typeface="+mj-ea"/>
            </a:endParaRPr>
          </a:p>
          <a:p>
            <a:pPr marL="274320" indent="-274320" fontAlgn="auto">
              <a:spcAft>
                <a:spcPts val="0"/>
              </a:spcAft>
              <a:buFont typeface="Wingdings 3"/>
              <a:buNone/>
              <a:defRPr/>
            </a:pPr>
            <a:endParaRPr lang="zh-CN" altLang="en-US" sz="2400" dirty="0" smtClean="0">
              <a:latin typeface="+mj-ea"/>
              <a:ea typeface="+mj-ea"/>
            </a:endParaRPr>
          </a:p>
          <a:p>
            <a:pPr marL="274320" indent="-274320" fontAlgn="auto">
              <a:spcAft>
                <a:spcPts val="0"/>
              </a:spcAft>
              <a:buFont typeface="Wingdings 3"/>
              <a:buNone/>
              <a:defRPr/>
            </a:pPr>
            <a:r>
              <a:rPr lang="zh-CN" altLang="en-US" sz="2400" dirty="0" smtClean="0">
                <a:latin typeface="+mj-ea"/>
                <a:ea typeface="+mj-ea"/>
              </a:rPr>
              <a:t>（</a:t>
            </a:r>
            <a:r>
              <a:rPr lang="en-US" altLang="zh-CN" sz="2400" dirty="0" smtClean="0">
                <a:latin typeface="+mj-ea"/>
                <a:ea typeface="+mj-ea"/>
              </a:rPr>
              <a:t>2</a:t>
            </a:r>
            <a:r>
              <a:rPr lang="zh-CN" altLang="en-US" sz="2400" dirty="0" smtClean="0">
                <a:latin typeface="+mj-ea"/>
                <a:ea typeface="+mj-ea"/>
              </a:rPr>
              <a:t>）监督组需将复检中发现的错误以书面方式及时告知裁判长，由裁判长更正成绩并签字确认。</a:t>
            </a:r>
          </a:p>
          <a:p>
            <a:pPr marL="274320" indent="-274320" fontAlgn="auto">
              <a:spcAft>
                <a:spcPts val="0"/>
              </a:spcAft>
              <a:buFont typeface="Wingdings 3"/>
              <a:buNone/>
              <a:defRPr/>
            </a:pPr>
            <a:r>
              <a:rPr lang="zh-CN" altLang="en-US" sz="2400" dirty="0" smtClean="0">
                <a:latin typeface="+mj-ea"/>
                <a:ea typeface="+mj-ea"/>
              </a:rPr>
              <a:t>（</a:t>
            </a:r>
            <a:r>
              <a:rPr lang="en-US" altLang="zh-CN" sz="2400" dirty="0" smtClean="0">
                <a:latin typeface="+mj-ea"/>
                <a:ea typeface="+mj-ea"/>
              </a:rPr>
              <a:t>3</a:t>
            </a:r>
            <a:r>
              <a:rPr lang="zh-CN" altLang="en-US" sz="2400" dirty="0" smtClean="0">
                <a:latin typeface="+mj-ea"/>
                <a:ea typeface="+mj-ea"/>
              </a:rPr>
              <a:t>）</a:t>
            </a:r>
            <a:r>
              <a:rPr lang="en-US" altLang="zh-CN" sz="2400" dirty="0" smtClean="0">
                <a:solidFill>
                  <a:srgbClr val="FF0000"/>
                </a:solidFill>
                <a:latin typeface="+mj-ea"/>
                <a:ea typeface="+mj-ea"/>
              </a:rPr>
              <a:t>5%</a:t>
            </a:r>
            <a:r>
              <a:rPr lang="zh-CN" altLang="en-US" sz="2400" dirty="0" smtClean="0">
                <a:solidFill>
                  <a:srgbClr val="FF0000"/>
                </a:solidFill>
                <a:latin typeface="+mj-ea"/>
                <a:ea typeface="+mj-ea"/>
              </a:rPr>
              <a:t>：</a:t>
            </a:r>
            <a:r>
              <a:rPr lang="zh-CN" altLang="en-US" sz="2400" dirty="0" smtClean="0">
                <a:latin typeface="+mj-ea"/>
                <a:ea typeface="+mj-ea"/>
              </a:rPr>
              <a:t>复核、抽检错误率超过</a:t>
            </a:r>
            <a:r>
              <a:rPr lang="en-US" altLang="zh-CN" sz="2400" dirty="0" smtClean="0">
                <a:latin typeface="+mj-ea"/>
                <a:ea typeface="+mj-ea"/>
              </a:rPr>
              <a:t>5%</a:t>
            </a:r>
            <a:r>
              <a:rPr lang="zh-CN" altLang="en-US" sz="2400" dirty="0" smtClean="0">
                <a:latin typeface="+mj-ea"/>
                <a:ea typeface="+mj-ea"/>
              </a:rPr>
              <a:t>的，则认定为非小概率事件，裁判组需对所有成绩进行复核。</a:t>
            </a:r>
          </a:p>
          <a:p>
            <a:pPr marL="274320" indent="-274320" fontAlgn="auto">
              <a:spcAft>
                <a:spcPts val="0"/>
              </a:spcAft>
              <a:buFont typeface="Wingdings 3"/>
              <a:buNone/>
              <a:defRPr/>
            </a:pPr>
            <a:endParaRPr lang="zh-CN" altLang="en-US" dirty="0">
              <a:latin typeface="+mj-ea"/>
              <a:ea typeface="+mj-ea"/>
            </a:endParaRPr>
          </a:p>
        </p:txBody>
      </p:sp>
      <p:grpSp>
        <p:nvGrpSpPr>
          <p:cNvPr id="2" name="组合 7"/>
          <p:cNvGrpSpPr>
            <a:grpSpLocks/>
          </p:cNvGrpSpPr>
          <p:nvPr/>
        </p:nvGrpSpPr>
        <p:grpSpPr bwMode="auto">
          <a:xfrm>
            <a:off x="1863725" y="3357563"/>
            <a:ext cx="5422900" cy="1000125"/>
            <a:chOff x="1714480" y="4929198"/>
            <a:chExt cx="5423074" cy="1000132"/>
          </a:xfrm>
        </p:grpSpPr>
        <p:sp>
          <p:nvSpPr>
            <p:cNvPr id="6" name="矩形 5"/>
            <p:cNvSpPr/>
            <p:nvPr/>
          </p:nvSpPr>
          <p:spPr>
            <a:xfrm>
              <a:off x="1714480" y="4929198"/>
              <a:ext cx="1619302" cy="1000132"/>
            </a:xfrm>
            <a:prstGeom prst="rect">
              <a:avLst/>
            </a:prstGeom>
            <a:solidFill>
              <a:srgbClr val="FD6A2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dirty="0">
                  <a:solidFill>
                    <a:schemeClr val="bg1"/>
                  </a:solidFill>
                </a:rPr>
                <a:t>前</a:t>
              </a:r>
              <a:r>
                <a:rPr lang="en-US" altLang="zh-CN" sz="1600" dirty="0">
                  <a:solidFill>
                    <a:schemeClr val="bg1"/>
                  </a:solidFill>
                </a:rPr>
                <a:t>30%</a:t>
              </a:r>
              <a:r>
                <a:rPr lang="zh-CN" altLang="en-US" sz="1600" dirty="0">
                  <a:solidFill>
                    <a:schemeClr val="bg1"/>
                  </a:solidFill>
                </a:rPr>
                <a:t>全部复核</a:t>
              </a:r>
            </a:p>
          </p:txBody>
        </p:sp>
        <p:sp>
          <p:nvSpPr>
            <p:cNvPr id="7" name="矩形 6"/>
            <p:cNvSpPr/>
            <p:nvPr/>
          </p:nvSpPr>
          <p:spPr>
            <a:xfrm>
              <a:off x="3357596" y="4929198"/>
              <a:ext cx="3779958" cy="1000132"/>
            </a:xfrm>
            <a:prstGeom prst="rect">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bg1"/>
                </a:solidFill>
              </a:endParaRPr>
            </a:p>
          </p:txBody>
        </p:sp>
      </p:grpSp>
      <p:sp>
        <p:nvSpPr>
          <p:cNvPr id="9" name="TextBox 8"/>
          <p:cNvSpPr txBox="1"/>
          <p:nvPr/>
        </p:nvSpPr>
        <p:spPr>
          <a:xfrm>
            <a:off x="642938" y="1285875"/>
            <a:ext cx="6500812" cy="584200"/>
          </a:xfrm>
          <a:prstGeom prst="rect">
            <a:avLst/>
          </a:prstGeom>
          <a:noFill/>
        </p:spPr>
        <p:txBody>
          <a:bodyPr>
            <a:spAutoFit/>
          </a:bodyPr>
          <a:lstStyle/>
          <a:p>
            <a:pPr fontAlgn="auto">
              <a:spcBef>
                <a:spcPts val="0"/>
              </a:spcBef>
              <a:spcAft>
                <a:spcPts val="0"/>
              </a:spcAft>
              <a:defRPr/>
            </a:pPr>
            <a:r>
              <a:rPr lang="zh-CN" altLang="en-US" sz="3200" dirty="0">
                <a:solidFill>
                  <a:srgbClr val="0070C0"/>
                </a:solidFill>
                <a:latin typeface="+mj-ea"/>
                <a:ea typeface="+mj-ea"/>
              </a:rPr>
              <a:t>目的：保障</a:t>
            </a:r>
            <a:r>
              <a:rPr lang="zh-CN" altLang="en-US" sz="3200" dirty="0" smtClean="0">
                <a:solidFill>
                  <a:srgbClr val="0070C0"/>
                </a:solidFill>
                <a:latin typeface="+mj-ea"/>
                <a:ea typeface="+mj-ea"/>
              </a:rPr>
              <a:t>成绩评判的</a:t>
            </a:r>
            <a:r>
              <a:rPr lang="zh-CN" altLang="en-US" sz="3200" dirty="0">
                <a:solidFill>
                  <a:srgbClr val="0070C0"/>
                </a:solidFill>
                <a:latin typeface="+mj-ea"/>
                <a:ea typeface="+mj-ea"/>
              </a:rPr>
              <a:t>准确性</a:t>
            </a:r>
          </a:p>
        </p:txBody>
      </p:sp>
      <p:sp>
        <p:nvSpPr>
          <p:cNvPr id="10" name="矩形 9"/>
          <p:cNvSpPr/>
          <p:nvPr/>
        </p:nvSpPr>
        <p:spPr>
          <a:xfrm>
            <a:off x="5000625" y="3357563"/>
            <a:ext cx="500063" cy="1000125"/>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4040" name="TextBox 10"/>
          <p:cNvSpPr txBox="1">
            <a:spLocks noChangeArrowheads="1"/>
          </p:cNvSpPr>
          <p:nvPr/>
        </p:nvSpPr>
        <p:spPr bwMode="auto">
          <a:xfrm>
            <a:off x="4000500" y="3714750"/>
            <a:ext cx="3071813" cy="615950"/>
          </a:xfrm>
          <a:prstGeom prst="rect">
            <a:avLst/>
          </a:prstGeom>
          <a:noFill/>
          <a:ln w="9525">
            <a:noFill/>
            <a:miter lim="800000"/>
            <a:headEnd/>
            <a:tailEnd/>
          </a:ln>
        </p:spPr>
        <p:txBody>
          <a:bodyPr>
            <a:spAutoFit/>
          </a:bodyPr>
          <a:lstStyle/>
          <a:p>
            <a:r>
              <a:rPr lang="zh-CN" altLang="en-US" sz="1600" b="1">
                <a:solidFill>
                  <a:schemeClr val="bg1"/>
                </a:solidFill>
                <a:latin typeface="Goudy Old Style"/>
              </a:rPr>
              <a:t>其余抽检覆盖率不低于</a:t>
            </a:r>
            <a:r>
              <a:rPr lang="en-US" altLang="zh-CN" sz="1600" b="1">
                <a:solidFill>
                  <a:schemeClr val="bg1"/>
                </a:solidFill>
                <a:latin typeface="Goudy Old Style"/>
              </a:rPr>
              <a:t>15%</a:t>
            </a:r>
            <a:endParaRPr lang="zh-CN" altLang="en-US" sz="1600" b="1">
              <a:solidFill>
                <a:schemeClr val="bg1"/>
              </a:solidFill>
              <a:latin typeface="Goudy Old Style"/>
            </a:endParaRPr>
          </a:p>
          <a:p>
            <a:endParaRPr lang="zh-CN" altLang="en-US">
              <a:latin typeface="Goudy Old Style"/>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E:\素材\3\Bar Graph.png"/>
          <p:cNvPicPr>
            <a:picLocks noChangeAspect="1" noChangeArrowheads="1"/>
          </p:cNvPicPr>
          <p:nvPr/>
        </p:nvPicPr>
        <p:blipFill>
          <a:blip r:embed="rId2" cstate="print"/>
          <a:srcRect l="4349" t="8696" b="13043"/>
          <a:stretch>
            <a:fillRect/>
          </a:stretch>
        </p:blipFill>
        <p:spPr bwMode="auto">
          <a:xfrm rot="-1735015">
            <a:off x="7154863" y="3492500"/>
            <a:ext cx="1141412" cy="933450"/>
          </a:xfrm>
          <a:prstGeom prst="rect">
            <a:avLst/>
          </a:prstGeom>
          <a:noFill/>
          <a:ln w="9525">
            <a:noFill/>
            <a:miter lim="800000"/>
            <a:headEnd/>
            <a:tailEnd/>
          </a:ln>
        </p:spPr>
      </p:pic>
      <p:sp>
        <p:nvSpPr>
          <p:cNvPr id="5" name="内容占位符 4"/>
          <p:cNvSpPr>
            <a:spLocks noGrp="1"/>
          </p:cNvSpPr>
          <p:nvPr>
            <p:ph sz="quarter" idx="1"/>
          </p:nvPr>
        </p:nvSpPr>
        <p:spPr>
          <a:xfrm>
            <a:off x="457200" y="1219200"/>
            <a:ext cx="8229600" cy="4937125"/>
          </a:xfrm>
        </p:spPr>
        <p:txBody>
          <a:bodyPr>
            <a:normAutofit lnSpcReduction="10000"/>
          </a:bodyPr>
          <a:lstStyle/>
          <a:p>
            <a:pPr marL="0" indent="0" fontAlgn="auto">
              <a:spcAft>
                <a:spcPts val="1200"/>
              </a:spcAft>
              <a:buNone/>
              <a:defRPr/>
            </a:pPr>
            <a:r>
              <a:rPr lang="zh-CN" altLang="en-US" sz="2000" dirty="0" smtClean="0">
                <a:latin typeface="+mj-ea"/>
                <a:ea typeface="+mj-ea"/>
              </a:rPr>
              <a:t>（</a:t>
            </a:r>
            <a:r>
              <a:rPr lang="en-US" altLang="zh-CN" sz="2000" dirty="0" smtClean="0">
                <a:latin typeface="+mj-ea"/>
                <a:ea typeface="+mj-ea"/>
              </a:rPr>
              <a:t>1</a:t>
            </a:r>
            <a:r>
              <a:rPr lang="zh-CN" altLang="en-US" sz="2000" dirty="0" smtClean="0">
                <a:latin typeface="+mj-ea"/>
                <a:ea typeface="+mj-ea"/>
              </a:rPr>
              <a:t>）成绩分析。</a:t>
            </a:r>
            <a:endParaRPr lang="en-US" altLang="zh-CN" sz="2000" dirty="0" smtClean="0">
              <a:latin typeface="+mj-ea"/>
              <a:ea typeface="+mj-ea"/>
            </a:endParaRPr>
          </a:p>
          <a:p>
            <a:pPr marL="0" indent="0" fontAlgn="auto">
              <a:spcAft>
                <a:spcPts val="1200"/>
              </a:spcAft>
              <a:buNone/>
              <a:defRPr/>
            </a:pPr>
            <a:r>
              <a:rPr lang="en-US" altLang="zh-CN" sz="2000" dirty="0" smtClean="0">
                <a:latin typeface="+mj-ea"/>
                <a:ea typeface="+mj-ea"/>
              </a:rPr>
              <a:t>         </a:t>
            </a:r>
            <a:r>
              <a:rPr lang="zh-CN" altLang="en-US" sz="2000" dirty="0" smtClean="0">
                <a:latin typeface="+mj-ea"/>
                <a:ea typeface="+mj-ea"/>
              </a:rPr>
              <a:t>赛项承办单位需对竞赛成绩进行分析，并将分析报告报备大赛执委会办公室适时公布。</a:t>
            </a:r>
            <a:endParaRPr lang="en-US" altLang="zh-CN" sz="2000" dirty="0" smtClean="0">
              <a:latin typeface="+mj-ea"/>
              <a:ea typeface="+mj-ea"/>
            </a:endParaRPr>
          </a:p>
          <a:p>
            <a:pPr marL="0" indent="0" fontAlgn="auto">
              <a:spcAft>
                <a:spcPts val="1200"/>
              </a:spcAft>
              <a:buNone/>
              <a:defRPr/>
            </a:pPr>
            <a:r>
              <a:rPr lang="zh-CN" altLang="en-US" sz="2000" dirty="0" smtClean="0">
                <a:solidFill>
                  <a:srgbClr val="FF0000"/>
                </a:solidFill>
                <a:latin typeface="+mj-ea"/>
                <a:ea typeface="+mj-ea"/>
              </a:rPr>
              <a:t>目的：</a:t>
            </a:r>
            <a:r>
              <a:rPr lang="zh-CN" altLang="en-US" sz="2000" dirty="0" smtClean="0">
                <a:solidFill>
                  <a:srgbClr val="0070C0"/>
                </a:solidFill>
                <a:latin typeface="+mj-ea"/>
                <a:ea typeface="+mj-ea"/>
              </a:rPr>
              <a:t>更好地做好赛项资源向教学资源的转化，实现大赛检验教育教学成果、引导职业教育教学改革和人才培养模式改革的功能。</a:t>
            </a:r>
            <a:endParaRPr lang="en-US" altLang="zh-CN" sz="2000" dirty="0" smtClean="0">
              <a:solidFill>
                <a:srgbClr val="0070C0"/>
              </a:solidFill>
              <a:latin typeface="+mj-ea"/>
              <a:ea typeface="+mj-ea"/>
            </a:endParaRPr>
          </a:p>
          <a:p>
            <a:pPr marL="0" indent="0" fontAlgn="auto">
              <a:spcAft>
                <a:spcPts val="0"/>
              </a:spcAft>
              <a:buFont typeface="Wingdings 3"/>
              <a:buNone/>
              <a:defRPr/>
            </a:pPr>
            <a:r>
              <a:rPr lang="zh-CN" altLang="en-US" sz="2000" dirty="0" smtClean="0">
                <a:solidFill>
                  <a:srgbClr val="FF0000"/>
                </a:solidFill>
                <a:latin typeface="+mj-ea"/>
                <a:ea typeface="+mj-ea"/>
              </a:rPr>
              <a:t>内容：</a:t>
            </a:r>
            <a:r>
              <a:rPr lang="zh-CN" altLang="en-US" sz="2000" dirty="0" smtClean="0">
                <a:solidFill>
                  <a:srgbClr val="0070C0"/>
                </a:solidFill>
                <a:latin typeface="+mj-ea"/>
                <a:ea typeface="+mj-ea"/>
              </a:rPr>
              <a:t>赛项各模块的比赛成绩，成绩分布情况，各模块成绩间的横向比较，历年来比赛成绩的纵向比较，分析影响成绩的主要因素等</a:t>
            </a:r>
            <a:endParaRPr lang="en-US" altLang="zh-CN" sz="2000" dirty="0" smtClean="0">
              <a:solidFill>
                <a:srgbClr val="0070C0"/>
              </a:solidFill>
              <a:latin typeface="+mj-ea"/>
              <a:ea typeface="+mj-ea"/>
            </a:endParaRPr>
          </a:p>
          <a:p>
            <a:pPr marL="0" indent="0" fontAlgn="auto">
              <a:spcAft>
                <a:spcPts val="1200"/>
              </a:spcAft>
              <a:buFont typeface="Wingdings 3"/>
              <a:buNone/>
              <a:defRPr/>
            </a:pPr>
            <a:endParaRPr lang="zh-CN" altLang="en-US" sz="2000" dirty="0" smtClean="0">
              <a:latin typeface="+mj-ea"/>
              <a:ea typeface="+mj-ea"/>
            </a:endParaRPr>
          </a:p>
          <a:p>
            <a:pPr marL="0" indent="0" fontAlgn="auto">
              <a:spcAft>
                <a:spcPts val="0"/>
              </a:spcAft>
              <a:buFont typeface="Wingdings 3"/>
              <a:buNone/>
              <a:defRPr/>
            </a:pPr>
            <a:r>
              <a:rPr lang="zh-CN" altLang="en-US" sz="2000" dirty="0" smtClean="0">
                <a:latin typeface="+mj-ea"/>
                <a:ea typeface="+mj-ea"/>
              </a:rPr>
              <a:t>（</a:t>
            </a:r>
            <a:r>
              <a:rPr lang="en-US" altLang="zh-CN" sz="2000" dirty="0" smtClean="0">
                <a:latin typeface="+mj-ea"/>
                <a:ea typeface="+mj-ea"/>
              </a:rPr>
              <a:t>2</a:t>
            </a:r>
            <a:r>
              <a:rPr lang="zh-CN" altLang="en-US" sz="2000" dirty="0" smtClean="0">
                <a:latin typeface="+mj-ea"/>
                <a:ea typeface="+mj-ea"/>
              </a:rPr>
              <a:t>）留档备案。赛项所有的原始材料和最终成绩等结果性材料都需经监督组人员和裁判长签字后装袋密封留档，并由赛项承办校封存。</a:t>
            </a:r>
          </a:p>
          <a:p>
            <a:pPr marL="274320" indent="-274320" fontAlgn="auto">
              <a:spcAft>
                <a:spcPts val="1200"/>
              </a:spcAft>
              <a:buFont typeface="Wingdings 3"/>
              <a:buNone/>
              <a:defRPr/>
            </a:pPr>
            <a:r>
              <a:rPr lang="zh-CN" altLang="en-US" sz="2000" dirty="0" smtClean="0">
                <a:latin typeface="+mj-ea"/>
                <a:ea typeface="+mj-ea"/>
              </a:rPr>
              <a:t>（</a:t>
            </a:r>
            <a:r>
              <a:rPr lang="en-US" altLang="zh-CN" sz="2000" dirty="0" smtClean="0">
                <a:latin typeface="+mj-ea"/>
                <a:ea typeface="+mj-ea"/>
              </a:rPr>
              <a:t>3</a:t>
            </a:r>
            <a:r>
              <a:rPr lang="zh-CN" altLang="en-US" sz="2000" dirty="0" smtClean="0">
                <a:latin typeface="+mj-ea"/>
                <a:ea typeface="+mj-ea"/>
              </a:rPr>
              <a:t>）大赛</a:t>
            </a:r>
            <a:r>
              <a:rPr lang="zh-CN" altLang="en-US" sz="2000" dirty="0">
                <a:latin typeface="+mj-ea"/>
                <a:ea typeface="+mj-ea"/>
              </a:rPr>
              <a:t>最终成绩由大赛组委会负责公</a:t>
            </a:r>
            <a:r>
              <a:rPr lang="zh-CN" altLang="en-US" sz="2000" dirty="0" smtClean="0">
                <a:latin typeface="+mj-ea"/>
                <a:ea typeface="+mj-ea"/>
              </a:rPr>
              <a:t>布任</a:t>
            </a:r>
            <a:r>
              <a:rPr lang="zh-CN" altLang="en-US" sz="2000" dirty="0">
                <a:latin typeface="+mj-ea"/>
                <a:ea typeface="+mj-ea"/>
              </a:rPr>
              <a:t>何组织和个人，不得擅自对大赛成绩进行涂改、伪造或用于欺诈等违法犯罪活动。</a:t>
            </a:r>
          </a:p>
          <a:p>
            <a:pPr marL="274320" indent="-274320" fontAlgn="auto">
              <a:spcAft>
                <a:spcPts val="0"/>
              </a:spcAft>
              <a:buFont typeface="Wingdings 3"/>
              <a:buChar char=""/>
              <a:defRPr/>
            </a:pPr>
            <a:endParaRPr lang="zh-CN" altLang="en-US" dirty="0">
              <a:latin typeface="+mj-ea"/>
              <a:ea typeface="+mj-ea"/>
            </a:endParaRPr>
          </a:p>
        </p:txBody>
      </p:sp>
      <p:sp>
        <p:nvSpPr>
          <p:cNvPr id="45059" name="标题 1"/>
          <p:cNvSpPr>
            <a:spLocks noGrp="1"/>
          </p:cNvSpPr>
          <p:nvPr>
            <p:ph type="title"/>
          </p:nvPr>
        </p:nvSpPr>
        <p:spPr>
          <a:xfrm>
            <a:off x="1143000" y="0"/>
            <a:ext cx="6643688" cy="990600"/>
          </a:xfrm>
        </p:spPr>
        <p:txBody>
          <a:bodyPr/>
          <a:lstStyle/>
          <a:p>
            <a:pPr algn="ctr"/>
            <a:r>
              <a:rPr lang="en-US" altLang="zh-CN" b="1" dirty="0" smtClean="0">
                <a:latin typeface="方正姚体" pitchFamily="2" charset="-122"/>
                <a:ea typeface="方正姚体" pitchFamily="2" charset="-122"/>
              </a:rPr>
              <a:t>4</a:t>
            </a:r>
            <a:r>
              <a:rPr lang="zh-CN" altLang="en-US" b="1" dirty="0" smtClean="0">
                <a:latin typeface="方正姚体" pitchFamily="2" charset="-122"/>
                <a:ea typeface="方正姚体" pitchFamily="2" charset="-122"/>
              </a:rPr>
              <a:t>、留档备案与成绩使用</a:t>
            </a:r>
          </a:p>
        </p:txBody>
      </p:sp>
      <p:sp>
        <p:nvSpPr>
          <p:cNvPr id="45060" name="日期占位符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smtClean="0"/>
              <a:t>2014/05</a:t>
            </a:r>
            <a:endParaRPr lang="zh-CN" altLang="en-US"/>
          </a:p>
        </p:txBody>
      </p:sp>
      <p:sp>
        <p:nvSpPr>
          <p:cNvPr id="45061" name="页脚占位符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a:t>2014</a:t>
            </a:r>
            <a:r>
              <a:rPr lang="zh-CN" altLang="en-US"/>
              <a:t>年全国职业院校技能大赛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r>
              <a:rPr lang="en-US" altLang="zh-CN" smtClean="0"/>
              <a:t>2014/05</a:t>
            </a:r>
            <a:endParaRPr lang="zh-CN" altLang="en-US" dirty="0"/>
          </a:p>
        </p:txBody>
      </p:sp>
      <p:sp>
        <p:nvSpPr>
          <p:cNvPr id="4" name="页脚占位符 3"/>
          <p:cNvSpPr>
            <a:spLocks noGrp="1"/>
          </p:cNvSpPr>
          <p:nvPr>
            <p:ph type="ftr" sz="quarter" idx="11"/>
          </p:nvPr>
        </p:nvSpPr>
        <p:spPr/>
        <p:txBody>
          <a:bodyPr/>
          <a:lstStyle/>
          <a:p>
            <a:r>
              <a:rPr lang="en-US" altLang="zh-CN" smtClean="0"/>
              <a:t>2014</a:t>
            </a:r>
            <a:r>
              <a:rPr lang="zh-CN" altLang="en-US" smtClean="0"/>
              <a:t>年全国职业院校技能大赛 </a:t>
            </a:r>
            <a:endParaRPr lang="zh-CN" altLang="en-US" dirty="0"/>
          </a:p>
        </p:txBody>
      </p:sp>
      <p:sp>
        <p:nvSpPr>
          <p:cNvPr id="6" name="矩形 5"/>
          <p:cNvSpPr/>
          <p:nvPr/>
        </p:nvSpPr>
        <p:spPr>
          <a:xfrm>
            <a:off x="1142977" y="2500306"/>
            <a:ext cx="7215237" cy="1107996"/>
          </a:xfrm>
          <a:prstGeom prst="rect">
            <a:avLst/>
          </a:prstGeom>
          <a:noFill/>
        </p:spPr>
        <p:txBody>
          <a:bodyPr wrap="square" lIns="91440" tIns="45720" rIns="91440" bIns="45720">
            <a:prstTxWarp prst="textPlain">
              <a:avLst/>
            </a:prstTxWarp>
            <a:spAutoFit/>
            <a:scene3d>
              <a:camera prst="obliqueBottomRight"/>
              <a:lightRig rig="soft" dir="tl">
                <a:rot lat="0" lon="0" rev="0"/>
              </a:lightRig>
            </a:scene3d>
            <a:sp3d extrusionH="57150" contourW="25400" prstMaterial="matte">
              <a:bevelT w="25400" h="55880" prst="artDeco"/>
              <a:contourClr>
                <a:schemeClr val="accent2">
                  <a:tint val="20000"/>
                </a:schemeClr>
              </a:contourClr>
            </a:sp3d>
          </a:bodyPr>
          <a:lstStyle/>
          <a:p>
            <a:pPr algn="ctr"/>
            <a:r>
              <a:rPr lang="zh-CN" altLang="en-US" sz="6600" b="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5">
                      <a:satMod val="175000"/>
                      <a:alpha val="40000"/>
                    </a:schemeClr>
                  </a:glow>
                  <a:outerShdw blurRad="50800" dist="38100" algn="l" rotWithShape="0">
                    <a:prstClr val="black">
                      <a:alpha val="40000"/>
                    </a:prstClr>
                  </a:outerShdw>
                </a:effectLst>
              </a:rPr>
              <a:t>赛项赛题管理办法</a:t>
            </a:r>
            <a:endParaRPr lang="zh-CN" altLang="en-US" sz="6600" b="1" spc="50" dirty="0">
              <a:ln w="11430"/>
              <a:gradFill>
                <a:gsLst>
                  <a:gs pos="25000">
                    <a:schemeClr val="accent2">
                      <a:satMod val="155000"/>
                    </a:schemeClr>
                  </a:gs>
                  <a:gs pos="100000">
                    <a:schemeClr val="accent2">
                      <a:shade val="45000"/>
                      <a:satMod val="165000"/>
                    </a:schemeClr>
                  </a:gs>
                </a:gsLst>
                <a:lin ang="5400000"/>
              </a:gradFill>
              <a:effectLst>
                <a:glow rad="63500">
                  <a:schemeClr val="accent5">
                    <a:satMod val="175000"/>
                    <a:alpha val="40000"/>
                  </a:schemeClr>
                </a:glow>
                <a:outerShdw blurRad="50800" dist="38100" algn="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2"/>
          <p:cNvSpPr>
            <a:spLocks noGrp="1"/>
          </p:cNvSpPr>
          <p:nvPr>
            <p:ph type="title"/>
          </p:nvPr>
        </p:nvSpPr>
        <p:spPr>
          <a:xfrm>
            <a:off x="1214414" y="285728"/>
            <a:ext cx="6429420" cy="714396"/>
          </a:xfrm>
        </p:spPr>
        <p:txBody>
          <a:bodyPr/>
          <a:lstStyle/>
          <a:p>
            <a:pPr algn="ctr" eaLnBrk="1" hangingPunct="1"/>
            <a:r>
              <a:rPr lang="zh-CN" altLang="en-US" sz="2900" b="1" dirty="0" smtClean="0">
                <a:latin typeface="方正姚体" pitchFamily="2" charset="-122"/>
                <a:ea typeface="方正姚体" pitchFamily="2" charset="-122"/>
              </a:rPr>
              <a:t>赛项赛题管理办法</a:t>
            </a:r>
          </a:p>
        </p:txBody>
      </p:sp>
      <p:sp>
        <p:nvSpPr>
          <p:cNvPr id="4099" name="日期占位符 3"/>
          <p:cNvSpPr txBox="1">
            <a:spLocks noGrp="1" noChangeArrowheads="1"/>
          </p:cNvSpPr>
          <p:nvPr/>
        </p:nvSpPr>
        <p:spPr bwMode="auto">
          <a:xfrm>
            <a:off x="571500" y="6356350"/>
            <a:ext cx="2289175" cy="365125"/>
          </a:xfrm>
          <a:prstGeom prst="rect">
            <a:avLst/>
          </a:prstGeom>
          <a:noFill/>
          <a:ln w="9525">
            <a:noFill/>
            <a:miter lim="800000"/>
            <a:headEnd/>
            <a:tailEnd/>
          </a:ln>
        </p:spPr>
        <p:txBody>
          <a:bodyPr/>
          <a:lstStyle/>
          <a:p>
            <a:r>
              <a:rPr lang="en-US" altLang="zh-CN" sz="1400">
                <a:latin typeface="方正舒体" pitchFamily="2" charset="-122"/>
                <a:ea typeface="方正舒体" pitchFamily="2" charset="-122"/>
              </a:rPr>
              <a:t>2014/05</a:t>
            </a:r>
            <a:endParaRPr lang="zh-CN" altLang="en-US" sz="1400">
              <a:latin typeface="方正舒体" pitchFamily="2" charset="-122"/>
              <a:ea typeface="方正舒体" pitchFamily="2" charset="-122"/>
            </a:endParaRPr>
          </a:p>
        </p:txBody>
      </p:sp>
      <p:sp>
        <p:nvSpPr>
          <p:cNvPr id="4100" name="页脚占位符 5"/>
          <p:cNvSpPr txBox="1">
            <a:spLocks noGrp="1" noChangeArrowheads="1"/>
          </p:cNvSpPr>
          <p:nvPr/>
        </p:nvSpPr>
        <p:spPr bwMode="auto">
          <a:xfrm>
            <a:off x="5210175" y="6357938"/>
            <a:ext cx="3505200" cy="365125"/>
          </a:xfrm>
          <a:prstGeom prst="rect">
            <a:avLst/>
          </a:prstGeom>
          <a:noFill/>
          <a:ln w="9525">
            <a:noFill/>
            <a:miter lim="800000"/>
            <a:headEnd/>
            <a:tailEnd/>
          </a:ln>
        </p:spPr>
        <p:txBody>
          <a:bodyPr/>
          <a:lstStyle/>
          <a:p>
            <a:pPr algn="r"/>
            <a:r>
              <a:rPr lang="en-US" altLang="zh-CN" sz="1400">
                <a:solidFill>
                  <a:srgbClr val="993300"/>
                </a:solidFill>
                <a:latin typeface="方正舒体" pitchFamily="2" charset="-122"/>
                <a:ea typeface="方正舒体" pitchFamily="2" charset="-122"/>
              </a:rPr>
              <a:t>2014</a:t>
            </a:r>
            <a:r>
              <a:rPr lang="zh-CN" altLang="en-US" sz="1400">
                <a:solidFill>
                  <a:srgbClr val="993300"/>
                </a:solidFill>
                <a:latin typeface="方正舒体" pitchFamily="2" charset="-122"/>
                <a:ea typeface="方正舒体" pitchFamily="2" charset="-122"/>
              </a:rPr>
              <a:t>年全国职业院校技能大赛</a:t>
            </a:r>
            <a:endParaRPr lang="en-US" sz="1400">
              <a:solidFill>
                <a:srgbClr val="993300"/>
              </a:solidFill>
              <a:latin typeface="方正舒体" pitchFamily="2" charset="-122"/>
              <a:ea typeface="方正舒体" pitchFamily="2" charset="-122"/>
            </a:endParaRPr>
          </a:p>
          <a:p>
            <a:pPr algn="r"/>
            <a:endParaRPr lang="zh-CN" altLang="en-US" sz="1400">
              <a:solidFill>
                <a:srgbClr val="993300"/>
              </a:solidFill>
              <a:latin typeface="方正舒体" pitchFamily="2" charset="-122"/>
              <a:ea typeface="方正舒体" pitchFamily="2" charset="-122"/>
            </a:endParaRPr>
          </a:p>
        </p:txBody>
      </p:sp>
      <p:sp>
        <p:nvSpPr>
          <p:cNvPr id="2" name="TextBox 1"/>
          <p:cNvSpPr txBox="1"/>
          <p:nvPr/>
        </p:nvSpPr>
        <p:spPr>
          <a:xfrm>
            <a:off x="899592" y="1268760"/>
            <a:ext cx="7416824" cy="1200329"/>
          </a:xfrm>
          <a:prstGeom prst="rect">
            <a:avLst/>
          </a:prstGeom>
          <a:noFill/>
        </p:spPr>
        <p:txBody>
          <a:bodyPr wrap="square" rtlCol="0">
            <a:spAutoFit/>
          </a:bodyPr>
          <a:lstStyle/>
          <a:p>
            <a:r>
              <a:rPr lang="zh-CN" altLang="en-US" sz="2400" dirty="0" smtClean="0">
                <a:solidFill>
                  <a:srgbClr val="FF0000"/>
                </a:solidFill>
                <a:latin typeface="+mj-ea"/>
                <a:ea typeface="+mj-ea"/>
              </a:rPr>
              <a:t>制度核心</a:t>
            </a:r>
            <a:r>
              <a:rPr lang="en-US" altLang="zh-CN" sz="2400" dirty="0" smtClean="0">
                <a:latin typeface="+mj-ea"/>
                <a:ea typeface="+mj-ea"/>
              </a:rPr>
              <a:t>:</a:t>
            </a:r>
            <a:r>
              <a:rPr lang="zh-CN" altLang="en-US" sz="2400" dirty="0" smtClean="0">
                <a:latin typeface="+mj-ea"/>
                <a:ea typeface="+mj-ea"/>
              </a:rPr>
              <a:t>赛项赛题作为大赛的主体内容，需贯彻落实检验职业教育教学成果、引领职业教育教学改革</a:t>
            </a:r>
            <a:r>
              <a:rPr lang="en-US" altLang="zh-CN" sz="2400" dirty="0" smtClean="0">
                <a:latin typeface="+mj-ea"/>
                <a:ea typeface="+mj-ea"/>
              </a:rPr>
              <a:t>---</a:t>
            </a:r>
            <a:r>
              <a:rPr lang="zh-CN" altLang="en-US" sz="2400" dirty="0" smtClean="0">
                <a:latin typeface="+mj-ea"/>
                <a:ea typeface="+mj-ea"/>
              </a:rPr>
              <a:t>大赛宗旨</a:t>
            </a:r>
            <a:endParaRPr lang="zh-CN" altLang="en-US" sz="2400" dirty="0">
              <a:latin typeface="+mj-ea"/>
              <a:ea typeface="+mj-ea"/>
            </a:endParaRPr>
          </a:p>
        </p:txBody>
      </p:sp>
      <p:graphicFrame>
        <p:nvGraphicFramePr>
          <p:cNvPr id="4" name="表格 3"/>
          <p:cNvGraphicFramePr>
            <a:graphicFrameLocks noGrp="1"/>
          </p:cNvGraphicFramePr>
          <p:nvPr>
            <p:extLst>
              <p:ext uri="{D42A27DB-BD31-4B8C-83A1-F6EECF244321}">
                <p14:modId xmlns:p14="http://schemas.microsoft.com/office/powerpoint/2010/main" xmlns="" val="3569107574"/>
              </p:ext>
            </p:extLst>
          </p:nvPr>
        </p:nvGraphicFramePr>
        <p:xfrm>
          <a:off x="642910" y="2571744"/>
          <a:ext cx="7923161" cy="3388360"/>
        </p:xfrm>
        <a:graphic>
          <a:graphicData uri="http://schemas.openxmlformats.org/drawingml/2006/table">
            <a:tbl>
              <a:tblPr firstRow="1" bandRow="1">
                <a:tableStyleId>{5C22544A-7EE6-4342-B048-85BDC9FD1C3A}</a:tableStyleId>
              </a:tblPr>
              <a:tblGrid>
                <a:gridCol w="2143140"/>
                <a:gridCol w="5780021"/>
              </a:tblGrid>
              <a:tr h="370840">
                <a:tc>
                  <a:txBody>
                    <a:bodyPr/>
                    <a:lstStyle/>
                    <a:p>
                      <a:pPr algn="ctr"/>
                      <a:r>
                        <a:rPr lang="zh-CN" altLang="en-US" dirty="0" smtClean="0">
                          <a:latin typeface="+mj-ea"/>
                          <a:ea typeface="+mj-ea"/>
                        </a:rPr>
                        <a:t>制度关键点</a:t>
                      </a:r>
                      <a:endParaRPr lang="zh-CN" altLang="en-US" dirty="0">
                        <a:latin typeface="+mj-ea"/>
                        <a:ea typeface="+mj-ea"/>
                      </a:endParaRPr>
                    </a:p>
                  </a:txBody>
                  <a:tcPr anchor="ctr" anchorCtr="1"/>
                </a:tc>
                <a:tc>
                  <a:txBody>
                    <a:bodyPr/>
                    <a:lstStyle/>
                    <a:p>
                      <a:pPr algn="l"/>
                      <a:r>
                        <a:rPr lang="zh-CN" altLang="en-US" dirty="0" smtClean="0">
                          <a:latin typeface="+mj-ea"/>
                          <a:ea typeface="+mj-ea"/>
                        </a:rPr>
                        <a:t>主要内容</a:t>
                      </a:r>
                      <a:endParaRPr lang="zh-CN" altLang="en-US" dirty="0">
                        <a:latin typeface="+mj-ea"/>
                        <a:ea typeface="+mj-ea"/>
                      </a:endParaRPr>
                    </a:p>
                  </a:txBody>
                  <a:tcPr anchor="ctr" anchorCtr="1"/>
                </a:tc>
              </a:tr>
              <a:tr h="370840">
                <a:tc>
                  <a:txBody>
                    <a:bodyPr/>
                    <a:lstStyle/>
                    <a:p>
                      <a:pPr indent="-457200" algn="l"/>
                      <a:r>
                        <a:rPr lang="zh-CN" altLang="en-US" dirty="0" smtClean="0">
                          <a:latin typeface="+mj-ea"/>
                          <a:ea typeface="+mj-ea"/>
                        </a:rPr>
                        <a:t>一、明确人员分工</a:t>
                      </a:r>
                      <a:endParaRPr lang="zh-CN" altLang="en-US" dirty="0">
                        <a:latin typeface="+mj-ea"/>
                        <a:ea typeface="+mj-ea"/>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kern="1200" dirty="0" smtClean="0">
                          <a:solidFill>
                            <a:schemeClr val="dk1"/>
                          </a:solidFill>
                          <a:latin typeface="+mj-ea"/>
                          <a:ea typeface="+mj-ea"/>
                          <a:cs typeface="+mn-cs"/>
                        </a:rPr>
                        <a:t>明确赛项赛题相关人员及其职责，例如：命题专家组、抽题人员、审核专家、印刷人员、领取人员、回收保管人员等。杜绝岗位人员缺失、用人交叉、工作职责模糊（界线不清）的现象</a:t>
                      </a:r>
                      <a:endParaRPr kumimoji="0" lang="zh-CN" altLang="en-US" kern="1200" dirty="0">
                        <a:solidFill>
                          <a:schemeClr val="dk1"/>
                        </a:solidFill>
                        <a:latin typeface="+mj-ea"/>
                        <a:ea typeface="+mj-ea"/>
                        <a:cs typeface="+mn-cs"/>
                      </a:endParaRPr>
                    </a:p>
                  </a:txBody>
                  <a:tcPr anchor="ctr" anchorCtr="1"/>
                </a:tc>
              </a:tr>
              <a:tr h="370840">
                <a:tc>
                  <a:txBody>
                    <a:bodyPr/>
                    <a:lstStyle/>
                    <a:p>
                      <a:pPr algn="l"/>
                      <a:r>
                        <a:rPr lang="zh-CN" altLang="en-US" dirty="0" smtClean="0">
                          <a:latin typeface="+mj-ea"/>
                          <a:ea typeface="+mj-ea"/>
                        </a:rPr>
                        <a:t>二、严把赛题管理关键环节</a:t>
                      </a:r>
                      <a:endParaRPr lang="zh-CN" altLang="en-US" dirty="0">
                        <a:latin typeface="+mj-ea"/>
                        <a:ea typeface="+mj-ea"/>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kern="1200" dirty="0" smtClean="0">
                          <a:solidFill>
                            <a:schemeClr val="dk1"/>
                          </a:solidFill>
                          <a:latin typeface="+mj-ea"/>
                          <a:ea typeface="+mj-ea"/>
                          <a:cs typeface="+mn-cs"/>
                        </a:rPr>
                        <a:t>三大关键环节：</a:t>
                      </a:r>
                      <a:endParaRPr kumimoji="0" lang="en-US" altLang="zh-CN" sz="1800" kern="1200" dirty="0" smtClean="0">
                        <a:solidFill>
                          <a:schemeClr val="dk1"/>
                        </a:solidFill>
                        <a:latin typeface="+mj-ea"/>
                        <a:ea typeface="+mj-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1800" kern="1200" dirty="0" smtClean="0">
                          <a:solidFill>
                            <a:schemeClr val="dk1"/>
                          </a:solidFill>
                          <a:latin typeface="+mj-ea"/>
                          <a:ea typeface="+mj-ea"/>
                          <a:cs typeface="+mn-cs"/>
                        </a:rPr>
                        <a:t>1</a:t>
                      </a:r>
                      <a:r>
                        <a:rPr kumimoji="0" lang="zh-CN" altLang="en-US" sz="1800" kern="1200" dirty="0" smtClean="0">
                          <a:solidFill>
                            <a:schemeClr val="dk1"/>
                          </a:solidFill>
                          <a:latin typeface="+mj-ea"/>
                          <a:ea typeface="+mj-ea"/>
                          <a:cs typeface="+mn-cs"/>
                        </a:rPr>
                        <a:t>、命题应把握原则，科学设置；</a:t>
                      </a:r>
                      <a:endParaRPr kumimoji="0" lang="en-US" altLang="zh-CN" sz="1800" kern="1200" dirty="0" smtClean="0">
                        <a:solidFill>
                          <a:schemeClr val="dk1"/>
                        </a:solidFill>
                        <a:latin typeface="+mj-ea"/>
                        <a:ea typeface="+mj-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1800" kern="1200" dirty="0" smtClean="0">
                          <a:solidFill>
                            <a:schemeClr val="dk1"/>
                          </a:solidFill>
                          <a:latin typeface="+mj-ea"/>
                          <a:ea typeface="+mj-ea"/>
                          <a:cs typeface="+mn-cs"/>
                        </a:rPr>
                        <a:t>2</a:t>
                      </a:r>
                      <a:r>
                        <a:rPr kumimoji="0" lang="zh-CN" altLang="en-US" sz="1800" kern="1200" dirty="0" smtClean="0">
                          <a:solidFill>
                            <a:schemeClr val="dk1"/>
                          </a:solidFill>
                          <a:latin typeface="+mj-ea"/>
                          <a:ea typeface="+mj-ea"/>
                          <a:cs typeface="+mn-cs"/>
                        </a:rPr>
                        <a:t>、审题应从多角度切入，细致严谨；</a:t>
                      </a:r>
                      <a:endParaRPr kumimoji="0" lang="en-US" altLang="zh-CN" sz="1800" kern="1200" dirty="0" smtClean="0">
                        <a:solidFill>
                          <a:schemeClr val="dk1"/>
                        </a:solidFill>
                        <a:latin typeface="+mj-ea"/>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kern="1200" dirty="0" smtClean="0">
                          <a:solidFill>
                            <a:schemeClr val="dk1"/>
                          </a:solidFill>
                          <a:latin typeface="+mj-ea"/>
                          <a:ea typeface="+mj-ea"/>
                          <a:cs typeface="+mn-cs"/>
                        </a:rPr>
                        <a:t>3</a:t>
                      </a:r>
                      <a:r>
                        <a:rPr kumimoji="0" lang="zh-CN" altLang="en-US" sz="1800" kern="1200" dirty="0" smtClean="0">
                          <a:solidFill>
                            <a:schemeClr val="dk1"/>
                          </a:solidFill>
                          <a:latin typeface="+mj-ea"/>
                          <a:ea typeface="+mj-ea"/>
                          <a:cs typeface="+mn-cs"/>
                        </a:rPr>
                        <a:t>、保密工作要到位，发现泄密严惩不贷</a:t>
                      </a:r>
                      <a:endParaRPr kumimoji="0" lang="zh-CN" altLang="en-US" kern="1200" dirty="0">
                        <a:solidFill>
                          <a:schemeClr val="dk1"/>
                        </a:solidFill>
                        <a:latin typeface="+mj-ea"/>
                        <a:ea typeface="+mj-ea"/>
                        <a:cs typeface="+mn-cs"/>
                      </a:endParaRPr>
                    </a:p>
                  </a:txBody>
                  <a:tcPr anchor="ctr"/>
                </a:tc>
              </a:tr>
              <a:tr h="370840">
                <a:tc>
                  <a:txBody>
                    <a:bodyPr/>
                    <a:lstStyle/>
                    <a:p>
                      <a:pPr algn="l"/>
                      <a:r>
                        <a:rPr lang="zh-CN" altLang="en-US" dirty="0" smtClean="0">
                          <a:latin typeface="+mj-ea"/>
                          <a:ea typeface="+mj-ea"/>
                        </a:rPr>
                        <a:t>三、</a:t>
                      </a:r>
                      <a:r>
                        <a:rPr kumimoji="0" lang="zh-CN" altLang="en-US" sz="1800" kern="1200" dirty="0" smtClean="0">
                          <a:solidFill>
                            <a:schemeClr val="dk1"/>
                          </a:solidFill>
                          <a:latin typeface="+mj-ea"/>
                          <a:ea typeface="+mj-ea"/>
                          <a:cs typeface="+mn-cs"/>
                        </a:rPr>
                        <a:t>制定赛项赛题安全预案</a:t>
                      </a:r>
                      <a:endParaRPr lang="zh-CN" altLang="en-US" dirty="0">
                        <a:latin typeface="+mj-ea"/>
                        <a:ea typeface="+mj-ea"/>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kern="1200" dirty="0" smtClean="0">
                          <a:solidFill>
                            <a:schemeClr val="dk1"/>
                          </a:solidFill>
                          <a:latin typeface="+mj-ea"/>
                          <a:ea typeface="+mj-ea"/>
                          <a:cs typeface="+mn-cs"/>
                        </a:rPr>
                        <a:t>安全预案应包括紧急情况描述、应急工作小组的任务指派、方案和措施、善后处理和责任追究</a:t>
                      </a:r>
                      <a:endParaRPr lang="zh-CN" altLang="en-US" dirty="0">
                        <a:latin typeface="+mj-ea"/>
                        <a:ea typeface="+mj-ea"/>
                      </a:endParaRPr>
                    </a:p>
                  </a:txBody>
                  <a:tcPr anchor="ct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title"/>
          </p:nvPr>
        </p:nvSpPr>
        <p:spPr>
          <a:xfrm>
            <a:off x="1214438" y="152400"/>
            <a:ext cx="6429375" cy="990600"/>
          </a:xfrm>
        </p:spPr>
        <p:txBody>
          <a:bodyPr/>
          <a:lstStyle/>
          <a:p>
            <a:pPr algn="ctr"/>
            <a:r>
              <a:rPr lang="zh-CN" altLang="en-US" sz="4000" dirty="0" smtClean="0">
                <a:latin typeface="华文琥珀" pitchFamily="2" charset="-122"/>
                <a:ea typeface="华文琥珀" pitchFamily="2" charset="-122"/>
              </a:rPr>
              <a:t>制度讲解主要内容</a:t>
            </a:r>
          </a:p>
        </p:txBody>
      </p:sp>
      <p:sp>
        <p:nvSpPr>
          <p:cNvPr id="16386" name="日期占位符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smtClean="0"/>
              <a:t>2014/05</a:t>
            </a:r>
            <a:endParaRPr lang="zh-CN" altLang="en-US"/>
          </a:p>
        </p:txBody>
      </p:sp>
      <p:sp>
        <p:nvSpPr>
          <p:cNvPr id="16387" name="页脚占位符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a:t>2014</a:t>
            </a:r>
            <a:r>
              <a:rPr lang="zh-CN" altLang="en-US"/>
              <a:t>年全国职业院校技能大赛 </a:t>
            </a:r>
          </a:p>
        </p:txBody>
      </p:sp>
      <p:graphicFrame>
        <p:nvGraphicFramePr>
          <p:cNvPr id="6" name="内容占位符 5"/>
          <p:cNvGraphicFramePr>
            <a:graphicFrameLocks noGrp="1"/>
          </p:cNvGraphicFramePr>
          <p:nvPr>
            <p:ph sz="quarter" idx="1"/>
          </p:nvPr>
        </p:nvGraphicFramePr>
        <p:xfrm>
          <a:off x="1357290" y="1428736"/>
          <a:ext cx="6615130" cy="4513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a:xfrm>
            <a:off x="1214414" y="-24"/>
            <a:ext cx="6429420" cy="990600"/>
          </a:xfrm>
        </p:spPr>
        <p:txBody>
          <a:bodyPr/>
          <a:lstStyle/>
          <a:p>
            <a:pPr algn="ctr" eaLnBrk="1" hangingPunct="1"/>
            <a:r>
              <a:rPr lang="zh-CN" altLang="en-US" sz="2900" b="1" dirty="0" smtClean="0">
                <a:latin typeface="方正姚体" pitchFamily="2" charset="-122"/>
                <a:ea typeface="方正姚体" pitchFamily="2" charset="-122"/>
              </a:rPr>
              <a:t>一、人员分工</a:t>
            </a:r>
          </a:p>
        </p:txBody>
      </p:sp>
      <p:sp>
        <p:nvSpPr>
          <p:cNvPr id="5123" name="日期占位符 2"/>
          <p:cNvSpPr txBox="1">
            <a:spLocks noGrp="1" noChangeArrowheads="1"/>
          </p:cNvSpPr>
          <p:nvPr/>
        </p:nvSpPr>
        <p:spPr bwMode="auto">
          <a:xfrm>
            <a:off x="571500" y="6356350"/>
            <a:ext cx="2289175" cy="365125"/>
          </a:xfrm>
          <a:prstGeom prst="rect">
            <a:avLst/>
          </a:prstGeom>
          <a:noFill/>
          <a:ln w="9525">
            <a:noFill/>
            <a:miter lim="800000"/>
            <a:headEnd/>
            <a:tailEnd/>
          </a:ln>
        </p:spPr>
        <p:txBody>
          <a:bodyPr/>
          <a:lstStyle/>
          <a:p>
            <a:r>
              <a:rPr lang="en-US" altLang="zh-CN" sz="1400">
                <a:latin typeface="方正舒体" pitchFamily="2" charset="-122"/>
                <a:ea typeface="方正舒体" pitchFamily="2" charset="-122"/>
              </a:rPr>
              <a:t>2014/05</a:t>
            </a:r>
            <a:endParaRPr lang="zh-CN" altLang="en-US" sz="1400">
              <a:latin typeface="方正舒体" pitchFamily="2" charset="-122"/>
              <a:ea typeface="方正舒体" pitchFamily="2" charset="-122"/>
            </a:endParaRPr>
          </a:p>
        </p:txBody>
      </p:sp>
      <p:sp>
        <p:nvSpPr>
          <p:cNvPr id="5124" name="页脚占位符 3"/>
          <p:cNvSpPr txBox="1">
            <a:spLocks noGrp="1" noChangeArrowheads="1"/>
          </p:cNvSpPr>
          <p:nvPr/>
        </p:nvSpPr>
        <p:spPr bwMode="auto">
          <a:xfrm>
            <a:off x="5210175" y="6357938"/>
            <a:ext cx="3505200" cy="365125"/>
          </a:xfrm>
          <a:prstGeom prst="rect">
            <a:avLst/>
          </a:prstGeom>
          <a:noFill/>
          <a:ln w="9525">
            <a:noFill/>
            <a:miter lim="800000"/>
            <a:headEnd/>
            <a:tailEnd/>
          </a:ln>
        </p:spPr>
        <p:txBody>
          <a:bodyPr/>
          <a:lstStyle/>
          <a:p>
            <a:pPr algn="r"/>
            <a:r>
              <a:rPr lang="en-US" altLang="zh-CN" sz="1400">
                <a:solidFill>
                  <a:srgbClr val="993300"/>
                </a:solidFill>
                <a:latin typeface="方正舒体" pitchFamily="2" charset="-122"/>
                <a:ea typeface="方正舒体" pitchFamily="2" charset="-122"/>
              </a:rPr>
              <a:t>2014</a:t>
            </a:r>
            <a:r>
              <a:rPr lang="zh-CN" altLang="en-US" sz="1400">
                <a:solidFill>
                  <a:srgbClr val="993300"/>
                </a:solidFill>
                <a:latin typeface="方正舒体" pitchFamily="2" charset="-122"/>
                <a:ea typeface="方正舒体" pitchFamily="2" charset="-122"/>
              </a:rPr>
              <a:t>年全国职业院校技能大赛 </a:t>
            </a:r>
          </a:p>
        </p:txBody>
      </p:sp>
      <p:graphicFrame>
        <p:nvGraphicFramePr>
          <p:cNvPr id="14" name="图示 13"/>
          <p:cNvGraphicFramePr/>
          <p:nvPr>
            <p:extLst>
              <p:ext uri="{D42A27DB-BD31-4B8C-83A1-F6EECF244321}">
                <p14:modId xmlns:p14="http://schemas.microsoft.com/office/powerpoint/2010/main" xmlns="" val="4207369165"/>
              </p:ext>
            </p:extLst>
          </p:nvPr>
        </p:nvGraphicFramePr>
        <p:xfrm>
          <a:off x="537273" y="1196752"/>
          <a:ext cx="8678197"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下箭头 5"/>
          <p:cNvSpPr/>
          <p:nvPr/>
        </p:nvSpPr>
        <p:spPr>
          <a:xfrm>
            <a:off x="214282" y="1214422"/>
            <a:ext cx="714380" cy="4857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dirty="0" smtClean="0">
                <a:solidFill>
                  <a:srgbClr val="FFFF00"/>
                </a:solidFill>
                <a:latin typeface="+mj-ea"/>
                <a:ea typeface="+mj-ea"/>
              </a:rPr>
              <a:t>监督人员全程监督</a:t>
            </a:r>
            <a:endParaRPr lang="en-US" altLang="zh-CN" sz="2400" dirty="0" smtClean="0">
              <a:solidFill>
                <a:srgbClr val="FFFF00"/>
              </a:solidFill>
              <a:latin typeface="+mj-ea"/>
              <a:ea typeface="+mj-ea"/>
            </a:endParaRPr>
          </a:p>
          <a:p>
            <a:pPr algn="ct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1214414" y="-24"/>
            <a:ext cx="6429420" cy="990600"/>
          </a:xfrm>
        </p:spPr>
        <p:txBody>
          <a:bodyPr/>
          <a:lstStyle/>
          <a:p>
            <a:pPr algn="ctr" eaLnBrk="1" hangingPunct="1"/>
            <a:r>
              <a:rPr lang="zh-CN" altLang="en-US" sz="2900" b="1" dirty="0" smtClean="0">
                <a:latin typeface="方正姚体" pitchFamily="2" charset="-122"/>
                <a:ea typeface="方正姚体" pitchFamily="2" charset="-122"/>
              </a:rPr>
              <a:t>二、关键环节</a:t>
            </a:r>
          </a:p>
        </p:txBody>
      </p:sp>
      <p:sp>
        <p:nvSpPr>
          <p:cNvPr id="6147" name="日期占位符 2"/>
          <p:cNvSpPr txBox="1">
            <a:spLocks noGrp="1" noChangeArrowheads="1"/>
          </p:cNvSpPr>
          <p:nvPr/>
        </p:nvSpPr>
        <p:spPr bwMode="auto">
          <a:xfrm>
            <a:off x="571500" y="6356350"/>
            <a:ext cx="2289175" cy="365125"/>
          </a:xfrm>
          <a:prstGeom prst="rect">
            <a:avLst/>
          </a:prstGeom>
          <a:noFill/>
          <a:ln w="9525">
            <a:noFill/>
            <a:miter lim="800000"/>
            <a:headEnd/>
            <a:tailEnd/>
          </a:ln>
        </p:spPr>
        <p:txBody>
          <a:bodyPr/>
          <a:lstStyle/>
          <a:p>
            <a:r>
              <a:rPr lang="en-US" altLang="zh-CN" sz="1400">
                <a:latin typeface="方正舒体" pitchFamily="2" charset="-122"/>
                <a:ea typeface="方正舒体" pitchFamily="2" charset="-122"/>
              </a:rPr>
              <a:t>2014/05</a:t>
            </a:r>
            <a:endParaRPr lang="zh-CN" altLang="en-US" sz="1400">
              <a:latin typeface="方正舒体" pitchFamily="2" charset="-122"/>
              <a:ea typeface="方正舒体" pitchFamily="2" charset="-122"/>
            </a:endParaRPr>
          </a:p>
        </p:txBody>
      </p:sp>
      <p:sp>
        <p:nvSpPr>
          <p:cNvPr id="6148" name="页脚占位符 3"/>
          <p:cNvSpPr txBox="1">
            <a:spLocks noGrp="1" noChangeArrowheads="1"/>
          </p:cNvSpPr>
          <p:nvPr/>
        </p:nvSpPr>
        <p:spPr bwMode="auto">
          <a:xfrm>
            <a:off x="5210175" y="6357938"/>
            <a:ext cx="3505200" cy="365125"/>
          </a:xfrm>
          <a:prstGeom prst="rect">
            <a:avLst/>
          </a:prstGeom>
          <a:noFill/>
          <a:ln w="9525">
            <a:noFill/>
            <a:miter lim="800000"/>
            <a:headEnd/>
            <a:tailEnd/>
          </a:ln>
        </p:spPr>
        <p:txBody>
          <a:bodyPr/>
          <a:lstStyle/>
          <a:p>
            <a:pPr algn="r"/>
            <a:r>
              <a:rPr lang="en-US" altLang="zh-CN" sz="1400">
                <a:solidFill>
                  <a:srgbClr val="993300"/>
                </a:solidFill>
                <a:latin typeface="方正舒体" pitchFamily="2" charset="-122"/>
                <a:ea typeface="方正舒体" pitchFamily="2" charset="-122"/>
              </a:rPr>
              <a:t>2014</a:t>
            </a:r>
            <a:r>
              <a:rPr lang="zh-CN" altLang="en-US" sz="1400">
                <a:solidFill>
                  <a:srgbClr val="993300"/>
                </a:solidFill>
                <a:latin typeface="方正舒体" pitchFamily="2" charset="-122"/>
                <a:ea typeface="方正舒体" pitchFamily="2" charset="-122"/>
              </a:rPr>
              <a:t>年全国职业院校技能大赛 </a:t>
            </a:r>
          </a:p>
        </p:txBody>
      </p:sp>
      <p:sp>
        <p:nvSpPr>
          <p:cNvPr id="6149" name="AutoShape 7"/>
          <p:cNvSpPr>
            <a:spLocks noChangeArrowheads="1"/>
          </p:cNvSpPr>
          <p:nvPr/>
        </p:nvSpPr>
        <p:spPr bwMode="auto">
          <a:xfrm rot="10800000">
            <a:off x="2728913" y="1725613"/>
            <a:ext cx="5688012" cy="836612"/>
          </a:xfrm>
          <a:prstGeom prst="roundRect">
            <a:avLst>
              <a:gd name="adj" fmla="val 10250"/>
            </a:avLst>
          </a:prstGeom>
          <a:gradFill rotWithShape="1">
            <a:gsLst>
              <a:gs pos="0">
                <a:schemeClr val="bg2"/>
              </a:gs>
              <a:gs pos="100000">
                <a:srgbClr val="DDDDDD"/>
              </a:gs>
            </a:gsLst>
            <a:lin ang="2700000" scaled="1"/>
          </a:gradFill>
          <a:ln w="9525">
            <a:noFill/>
            <a:round/>
            <a:headEnd/>
            <a:tailEnd/>
          </a:ln>
        </p:spPr>
        <p:txBody>
          <a:bodyPr rot="10800000" wrap="none" anchor="ctr"/>
          <a:lstStyle/>
          <a:p>
            <a:pPr algn="ctr">
              <a:lnSpc>
                <a:spcPct val="120000"/>
              </a:lnSpc>
            </a:pPr>
            <a:r>
              <a:rPr lang="zh-CN" altLang="en-US" sz="2000">
                <a:ea typeface="华文新魏" pitchFamily="2" charset="-122"/>
              </a:rPr>
              <a:t>公开、公平、公正</a:t>
            </a:r>
            <a:endParaRPr lang="en-US" sz="2000">
              <a:ea typeface="华文新魏" pitchFamily="2" charset="-122"/>
            </a:endParaRPr>
          </a:p>
          <a:p>
            <a:pPr algn="ctr">
              <a:lnSpc>
                <a:spcPct val="120000"/>
              </a:lnSpc>
            </a:pPr>
            <a:r>
              <a:rPr lang="zh-CN" altLang="en-US" sz="2000">
                <a:ea typeface="华文新魏" pitchFamily="2" charset="-122"/>
              </a:rPr>
              <a:t>能公开必须公开，不能公开要建题库</a:t>
            </a:r>
          </a:p>
        </p:txBody>
      </p:sp>
      <p:sp>
        <p:nvSpPr>
          <p:cNvPr id="6150" name="AutoShape 20"/>
          <p:cNvSpPr>
            <a:spLocks noChangeArrowheads="1"/>
          </p:cNvSpPr>
          <p:nvPr/>
        </p:nvSpPr>
        <p:spPr bwMode="auto">
          <a:xfrm rot="10800000">
            <a:off x="798513" y="1725613"/>
            <a:ext cx="1930400" cy="836612"/>
          </a:xfrm>
          <a:prstGeom prst="roundRect">
            <a:avLst>
              <a:gd name="adj" fmla="val 12144"/>
            </a:avLst>
          </a:prstGeom>
          <a:ln>
            <a:headEnd/>
            <a:tailEnd/>
          </a:ln>
        </p:spPr>
        <p:style>
          <a:lnRef idx="1">
            <a:schemeClr val="accent5"/>
          </a:lnRef>
          <a:fillRef idx="2">
            <a:schemeClr val="accent5"/>
          </a:fillRef>
          <a:effectRef idx="1">
            <a:schemeClr val="accent5"/>
          </a:effectRef>
          <a:fontRef idx="minor">
            <a:schemeClr val="dk1"/>
          </a:fontRef>
        </p:style>
        <p:txBody>
          <a:bodyPr rot="10800000" wrap="none" anchor="ctr"/>
          <a:lstStyle/>
          <a:p>
            <a:pPr algn="ctr"/>
            <a:r>
              <a:rPr lang="zh-CN" altLang="en-US" sz="2400" b="1">
                <a:ea typeface="华文新魏" pitchFamily="2" charset="-122"/>
              </a:rPr>
              <a:t>命题原则</a:t>
            </a:r>
          </a:p>
        </p:txBody>
      </p:sp>
      <p:cxnSp>
        <p:nvCxnSpPr>
          <p:cNvPr id="6151" name="AutoShape 21"/>
          <p:cNvCxnSpPr>
            <a:cxnSpLocks noChangeShapeType="1"/>
            <a:stCxn id="6150" idx="0"/>
          </p:cNvCxnSpPr>
          <p:nvPr/>
        </p:nvCxnSpPr>
        <p:spPr bwMode="auto">
          <a:xfrm rot="5400000">
            <a:off x="1120776" y="2528887"/>
            <a:ext cx="608012" cy="677863"/>
          </a:xfrm>
          <a:prstGeom prst="bentConnector3">
            <a:avLst>
              <a:gd name="adj1" fmla="val 49606"/>
            </a:avLst>
          </a:prstGeom>
          <a:noFill/>
          <a:ln w="19050">
            <a:solidFill>
              <a:schemeClr val="hlink"/>
            </a:solidFill>
            <a:miter lim="800000"/>
            <a:headEnd/>
            <a:tailEnd type="triangle" w="med" len="med"/>
          </a:ln>
        </p:spPr>
      </p:cxnSp>
      <p:cxnSp>
        <p:nvCxnSpPr>
          <p:cNvPr id="6152" name="AutoShape 34"/>
          <p:cNvCxnSpPr>
            <a:cxnSpLocks noChangeShapeType="1"/>
            <a:stCxn id="6150" idx="0"/>
          </p:cNvCxnSpPr>
          <p:nvPr/>
        </p:nvCxnSpPr>
        <p:spPr bwMode="auto">
          <a:xfrm rot="16200000" flipH="1">
            <a:off x="2465388" y="1862138"/>
            <a:ext cx="608012" cy="2011362"/>
          </a:xfrm>
          <a:prstGeom prst="bentConnector3">
            <a:avLst>
              <a:gd name="adj1" fmla="val 49606"/>
            </a:avLst>
          </a:prstGeom>
          <a:noFill/>
          <a:ln w="19050">
            <a:solidFill>
              <a:schemeClr val="hlink"/>
            </a:solidFill>
            <a:miter lim="800000"/>
            <a:headEnd/>
            <a:tailEnd type="triangle" w="med" len="med"/>
          </a:ln>
        </p:spPr>
      </p:cxnSp>
      <p:cxnSp>
        <p:nvCxnSpPr>
          <p:cNvPr id="6153" name="AutoShape 35"/>
          <p:cNvCxnSpPr>
            <a:cxnSpLocks noChangeShapeType="1"/>
            <a:stCxn id="6150" idx="0"/>
          </p:cNvCxnSpPr>
          <p:nvPr/>
        </p:nvCxnSpPr>
        <p:spPr bwMode="auto">
          <a:xfrm rot="16200000" flipH="1">
            <a:off x="3817938" y="509588"/>
            <a:ext cx="608012" cy="4716462"/>
          </a:xfrm>
          <a:prstGeom prst="bentConnector3">
            <a:avLst>
              <a:gd name="adj1" fmla="val 49606"/>
            </a:avLst>
          </a:prstGeom>
          <a:noFill/>
          <a:ln w="19050">
            <a:solidFill>
              <a:schemeClr val="hlink"/>
            </a:solidFill>
            <a:miter lim="800000"/>
            <a:headEnd/>
            <a:tailEnd type="triangle" w="med" len="med"/>
          </a:ln>
        </p:spPr>
      </p:cxnSp>
      <p:grpSp>
        <p:nvGrpSpPr>
          <p:cNvPr id="2" name="组合 3"/>
          <p:cNvGrpSpPr>
            <a:grpSpLocks/>
          </p:cNvGrpSpPr>
          <p:nvPr/>
        </p:nvGrpSpPr>
        <p:grpSpPr bwMode="auto">
          <a:xfrm>
            <a:off x="6002338" y="3165475"/>
            <a:ext cx="2568575" cy="2927350"/>
            <a:chOff x="6002338" y="3165475"/>
            <a:chExt cx="2568575" cy="2927350"/>
          </a:xfrm>
        </p:grpSpPr>
        <p:sp>
          <p:nvSpPr>
            <p:cNvPr id="6194" name="AutoShape 3"/>
            <p:cNvSpPr>
              <a:spLocks noChangeArrowheads="1"/>
            </p:cNvSpPr>
            <p:nvPr/>
          </p:nvSpPr>
          <p:spPr bwMode="auto">
            <a:xfrm>
              <a:off x="6002338" y="3556000"/>
              <a:ext cx="2559050" cy="417513"/>
            </a:xfrm>
            <a:prstGeom prst="roundRect">
              <a:avLst>
                <a:gd name="adj" fmla="val 16667"/>
              </a:avLst>
            </a:prstGeom>
            <a:gradFill rotWithShape="1">
              <a:gsLst>
                <a:gs pos="0">
                  <a:srgbClr val="DDDDDD"/>
                </a:gs>
                <a:gs pos="100000">
                  <a:schemeClr val="bg2"/>
                </a:gs>
              </a:gsLst>
              <a:lin ang="2700000" scaled="1"/>
            </a:gradFill>
            <a:ln w="9525">
              <a:solidFill>
                <a:schemeClr val="bg2"/>
              </a:solidFill>
              <a:round/>
              <a:headEnd/>
              <a:tailEnd/>
            </a:ln>
          </p:spPr>
          <p:txBody>
            <a:bodyPr wrap="none" anchor="ctr"/>
            <a:lstStyle/>
            <a:p>
              <a:pPr algn="r"/>
              <a:r>
                <a:rPr lang="zh-CN" altLang="en-US" sz="1400" dirty="0">
                  <a:ea typeface="华文新魏" pitchFamily="2" charset="-122"/>
                </a:rPr>
                <a:t>编制规范、措辞严谨</a:t>
              </a:r>
              <a:endParaRPr lang="en-US" sz="1400" dirty="0">
                <a:ea typeface="华文新魏" pitchFamily="2" charset="-122"/>
              </a:endParaRPr>
            </a:p>
            <a:p>
              <a:pPr algn="r"/>
              <a:r>
                <a:rPr lang="zh-CN" altLang="en-US" sz="1400" dirty="0">
                  <a:ea typeface="华文新魏" pitchFamily="2" charset="-122"/>
                </a:rPr>
                <a:t>赋分科学、分值明示</a:t>
              </a:r>
            </a:p>
          </p:txBody>
        </p:sp>
        <p:sp>
          <p:nvSpPr>
            <p:cNvPr id="6195" name="AutoShape 6"/>
            <p:cNvSpPr>
              <a:spLocks noChangeArrowheads="1"/>
            </p:cNvSpPr>
            <p:nvPr/>
          </p:nvSpPr>
          <p:spPr bwMode="auto">
            <a:xfrm>
              <a:off x="6011863" y="4030663"/>
              <a:ext cx="2559050" cy="2062162"/>
            </a:xfrm>
            <a:prstGeom prst="roundRect">
              <a:avLst>
                <a:gd name="adj" fmla="val 8745"/>
              </a:avLst>
            </a:prstGeom>
            <a:gradFill rotWithShape="1">
              <a:gsLst>
                <a:gs pos="0">
                  <a:schemeClr val="bg1"/>
                </a:gs>
                <a:gs pos="100000">
                  <a:schemeClr val="bg2"/>
                </a:gs>
              </a:gsLst>
              <a:lin ang="2700000" scaled="1"/>
            </a:gradFill>
            <a:ln w="9525">
              <a:solidFill>
                <a:schemeClr val="bg2"/>
              </a:solidFill>
              <a:round/>
              <a:headEnd/>
              <a:tailEnd/>
            </a:ln>
          </p:spPr>
          <p:txBody>
            <a:bodyPr anchor="ctr"/>
            <a:lstStyle/>
            <a:p>
              <a:pPr>
                <a:lnSpc>
                  <a:spcPct val="120000"/>
                </a:lnSpc>
              </a:pPr>
              <a:r>
                <a:rPr lang="en-US" altLang="zh-CN" sz="1400" dirty="0">
                  <a:ea typeface="华文新魏" pitchFamily="2" charset="-122"/>
                </a:rPr>
                <a:t>1</a:t>
              </a:r>
              <a:r>
                <a:rPr lang="zh-CN" altLang="en-US" sz="1400" dirty="0">
                  <a:ea typeface="华文新魏" pitchFamily="2" charset="-122"/>
                </a:rPr>
                <a:t>、命题包括赛题、标准答案和评分标准，赛题编制规范，措词严谨，</a:t>
              </a:r>
              <a:r>
                <a:rPr lang="zh-CN" altLang="en-US" sz="1400" dirty="0" smtClean="0">
                  <a:ea typeface="华文新魏" pitchFamily="2" charset="-122"/>
                </a:rPr>
                <a:t>答案简明</a:t>
              </a:r>
              <a:r>
                <a:rPr lang="zh-CN" altLang="en-US" sz="1400" dirty="0">
                  <a:ea typeface="华文新魏" pitchFamily="2" charset="-122"/>
                </a:rPr>
                <a:t>完整，准确无误，评分标准明确细致，可操作性</a:t>
              </a:r>
              <a:r>
                <a:rPr lang="zh-CN" altLang="en-US" sz="1400" dirty="0" smtClean="0">
                  <a:ea typeface="华文新魏" pitchFamily="2" charset="-122"/>
                </a:rPr>
                <a:t>强；</a:t>
              </a:r>
              <a:endParaRPr lang="en-US" altLang="zh-CN" sz="1400" dirty="0" smtClean="0">
                <a:ea typeface="华文新魏" pitchFamily="2" charset="-122"/>
              </a:endParaRPr>
            </a:p>
            <a:p>
              <a:pPr>
                <a:lnSpc>
                  <a:spcPct val="120000"/>
                </a:lnSpc>
              </a:pPr>
              <a:r>
                <a:rPr lang="en-US" altLang="zh-CN" sz="1400" dirty="0" smtClean="0">
                  <a:ea typeface="华文新魏" pitchFamily="2" charset="-122"/>
                </a:rPr>
                <a:t>2</a:t>
              </a:r>
              <a:r>
                <a:rPr lang="zh-CN" altLang="en-US" sz="1400" dirty="0">
                  <a:ea typeface="华文新魏" pitchFamily="2" charset="-122"/>
                </a:rPr>
                <a:t>、赛</a:t>
              </a:r>
              <a:r>
                <a:rPr lang="zh-CN" altLang="en-US" sz="1400" dirty="0" smtClean="0">
                  <a:ea typeface="华文新魏" pitchFamily="2" charset="-122"/>
                </a:rPr>
                <a:t>题赋分科学，分值明示，总分</a:t>
              </a:r>
              <a:r>
                <a:rPr lang="zh-CN" altLang="en-US" sz="1400" dirty="0">
                  <a:ea typeface="华文新魏" pitchFamily="2" charset="-122"/>
                </a:rPr>
                <a:t>统一用百分制折算。</a:t>
              </a:r>
            </a:p>
          </p:txBody>
        </p:sp>
        <p:grpSp>
          <p:nvGrpSpPr>
            <p:cNvPr id="3" name="Group 24"/>
            <p:cNvGrpSpPr>
              <a:grpSpLocks/>
            </p:cNvGrpSpPr>
            <p:nvPr/>
          </p:nvGrpSpPr>
          <p:grpSpPr bwMode="auto">
            <a:xfrm>
              <a:off x="6178550" y="3165475"/>
              <a:ext cx="609600" cy="595313"/>
              <a:chOff x="0" y="0"/>
              <a:chExt cx="1042" cy="1019"/>
            </a:xfrm>
          </p:grpSpPr>
          <p:grpSp>
            <p:nvGrpSpPr>
              <p:cNvPr id="4" name="Group 25"/>
              <p:cNvGrpSpPr>
                <a:grpSpLocks/>
              </p:cNvGrpSpPr>
              <p:nvPr/>
            </p:nvGrpSpPr>
            <p:grpSpPr bwMode="auto">
              <a:xfrm>
                <a:off x="0" y="0"/>
                <a:ext cx="1042" cy="1019"/>
                <a:chOff x="0" y="0"/>
                <a:chExt cx="1042" cy="1019"/>
              </a:xfrm>
            </p:grpSpPr>
            <p:pic>
              <p:nvPicPr>
                <p:cNvPr id="6201" name="Picture 30" descr="circuler_1"/>
                <p:cNvPicPr>
                  <a:picLocks noChangeAspect="1" noChangeArrowheads="1"/>
                </p:cNvPicPr>
                <p:nvPr/>
              </p:nvPicPr>
              <p:blipFill>
                <a:blip r:embed="rId2" cstate="print"/>
                <a:srcRect/>
                <a:stretch>
                  <a:fillRect/>
                </a:stretch>
              </p:blipFill>
              <p:spPr bwMode="auto">
                <a:xfrm>
                  <a:off x="0" y="0"/>
                  <a:ext cx="1042" cy="1016"/>
                </a:xfrm>
                <a:prstGeom prst="rect">
                  <a:avLst/>
                </a:prstGeom>
                <a:noFill/>
                <a:ln w="9525">
                  <a:noFill/>
                  <a:miter lim="800000"/>
                  <a:headEnd/>
                  <a:tailEnd/>
                </a:ln>
              </p:spPr>
            </p:pic>
            <p:sp>
              <p:nvSpPr>
                <p:cNvPr id="6202" name="Oval 31"/>
                <p:cNvSpPr>
                  <a:spLocks noChangeArrowheads="1"/>
                </p:cNvSpPr>
                <p:nvPr/>
              </p:nvSpPr>
              <p:spPr bwMode="auto">
                <a:xfrm>
                  <a:off x="0" y="0"/>
                  <a:ext cx="1035" cy="1019"/>
                </a:xfrm>
                <a:prstGeom prst="ellipse">
                  <a:avLst/>
                </a:prstGeom>
                <a:gradFill rotWithShape="1">
                  <a:gsLst>
                    <a:gs pos="0">
                      <a:srgbClr val="FF9900"/>
                    </a:gs>
                    <a:gs pos="100000">
                      <a:srgbClr val="990000"/>
                    </a:gs>
                  </a:gsLst>
                  <a:lin ang="5400000" scaled="1"/>
                </a:gradFill>
                <a:ln w="19050">
                  <a:solidFill>
                    <a:schemeClr val="bg1"/>
                  </a:solidFill>
                  <a:round/>
                  <a:headEnd/>
                  <a:tailEnd/>
                </a:ln>
              </p:spPr>
              <p:txBody>
                <a:bodyPr wrap="none" anchor="ctr"/>
                <a:lstStyle/>
                <a:p>
                  <a:endParaRPr lang="zh-CN" altLang="en-US">
                    <a:ea typeface="华文新魏" pitchFamily="2" charset="-122"/>
                  </a:endParaRPr>
                </a:p>
              </p:txBody>
            </p:sp>
          </p:grpSp>
          <p:pic>
            <p:nvPicPr>
              <p:cNvPr id="6200" name="Picture 32" descr="Picture2"/>
              <p:cNvPicPr>
                <a:picLocks noChangeAspect="1" noChangeArrowheads="1"/>
              </p:cNvPicPr>
              <p:nvPr/>
            </p:nvPicPr>
            <p:blipFill>
              <a:blip r:embed="rId3" cstate="print"/>
              <a:srcRect/>
              <a:stretch>
                <a:fillRect/>
              </a:stretch>
            </p:blipFill>
            <p:spPr bwMode="auto">
              <a:xfrm>
                <a:off x="104" y="10"/>
                <a:ext cx="823" cy="360"/>
              </a:xfrm>
              <a:prstGeom prst="rect">
                <a:avLst/>
              </a:prstGeom>
              <a:noFill/>
              <a:ln w="9525">
                <a:noFill/>
                <a:miter lim="800000"/>
                <a:headEnd/>
                <a:tailEnd/>
              </a:ln>
            </p:spPr>
          </p:pic>
        </p:grpSp>
        <p:sp>
          <p:nvSpPr>
            <p:cNvPr id="6197" name="Oval 38"/>
            <p:cNvSpPr>
              <a:spLocks noChangeArrowheads="1"/>
            </p:cNvSpPr>
            <p:nvPr/>
          </p:nvSpPr>
          <p:spPr bwMode="auto">
            <a:xfrm>
              <a:off x="6113463" y="3786188"/>
              <a:ext cx="747712" cy="203200"/>
            </a:xfrm>
            <a:prstGeom prst="ellipse">
              <a:avLst/>
            </a:prstGeom>
            <a:gradFill rotWithShape="1">
              <a:gsLst>
                <a:gs pos="0">
                  <a:srgbClr val="990000">
                    <a:alpha val="20000"/>
                  </a:srgbClr>
                </a:gs>
                <a:gs pos="100000">
                  <a:schemeClr val="bg1">
                    <a:alpha val="0"/>
                  </a:schemeClr>
                </a:gs>
              </a:gsLst>
              <a:path path="shape">
                <a:fillToRect l="50000" t="50000" r="50000" b="50000"/>
              </a:path>
            </a:gradFill>
            <a:ln w="9525">
              <a:noFill/>
              <a:round/>
              <a:headEnd/>
              <a:tailEnd/>
            </a:ln>
          </p:spPr>
          <p:txBody>
            <a:bodyPr wrap="none" anchor="ctr"/>
            <a:lstStyle/>
            <a:p>
              <a:endParaRPr lang="zh-CN" altLang="en-US">
                <a:ea typeface="华文新魏" pitchFamily="2" charset="-122"/>
              </a:endParaRPr>
            </a:p>
          </p:txBody>
        </p:sp>
        <p:sp>
          <p:nvSpPr>
            <p:cNvPr id="6198" name="WordArt 33"/>
            <p:cNvSpPr>
              <a:spLocks noChangeArrowheads="1" noChangeShapeType="1"/>
            </p:cNvSpPr>
            <p:nvPr/>
          </p:nvSpPr>
          <p:spPr bwMode="auto">
            <a:xfrm>
              <a:off x="6370638" y="3325813"/>
              <a:ext cx="225425" cy="239712"/>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headEnd/>
                    <a:tailEnd/>
                  </a:ln>
                  <a:solidFill>
                    <a:schemeClr val="bg1"/>
                  </a:solidFill>
                  <a:latin typeface="黑体"/>
                  <a:ea typeface="黑体"/>
                </a:rPr>
                <a:t>3</a:t>
              </a:r>
              <a:endParaRPr lang="zh-CN" altLang="en-US" sz="2400" kern="10">
                <a:ln w="9525">
                  <a:solidFill>
                    <a:schemeClr val="bg1"/>
                  </a:solidFill>
                  <a:round/>
                  <a:headEnd/>
                  <a:tailEnd/>
                </a:ln>
                <a:solidFill>
                  <a:schemeClr val="bg1"/>
                </a:solidFill>
                <a:latin typeface="黑体"/>
                <a:ea typeface="黑体"/>
              </a:endParaRPr>
            </a:p>
          </p:txBody>
        </p:sp>
      </p:grpSp>
      <p:grpSp>
        <p:nvGrpSpPr>
          <p:cNvPr id="5" name="组合 2"/>
          <p:cNvGrpSpPr>
            <a:grpSpLocks/>
          </p:cNvGrpSpPr>
          <p:nvPr/>
        </p:nvGrpSpPr>
        <p:grpSpPr bwMode="auto">
          <a:xfrm>
            <a:off x="3302000" y="3165475"/>
            <a:ext cx="2559050" cy="2927350"/>
            <a:chOff x="3302000" y="3165475"/>
            <a:chExt cx="2559050" cy="2927350"/>
          </a:xfrm>
        </p:grpSpPr>
        <p:sp>
          <p:nvSpPr>
            <p:cNvPr id="6185" name="AutoShape 4"/>
            <p:cNvSpPr>
              <a:spLocks noChangeArrowheads="1"/>
            </p:cNvSpPr>
            <p:nvPr/>
          </p:nvSpPr>
          <p:spPr bwMode="auto">
            <a:xfrm>
              <a:off x="3302000" y="3556000"/>
              <a:ext cx="2559050" cy="417513"/>
            </a:xfrm>
            <a:prstGeom prst="roundRect">
              <a:avLst>
                <a:gd name="adj" fmla="val 16667"/>
              </a:avLst>
            </a:prstGeom>
            <a:gradFill rotWithShape="1">
              <a:gsLst>
                <a:gs pos="0">
                  <a:srgbClr val="DDDDDD"/>
                </a:gs>
                <a:gs pos="100000">
                  <a:schemeClr val="bg2"/>
                </a:gs>
              </a:gsLst>
              <a:lin ang="2700000" scaled="1"/>
            </a:gradFill>
            <a:ln w="9525">
              <a:solidFill>
                <a:schemeClr val="bg2"/>
              </a:solidFill>
              <a:round/>
              <a:headEnd/>
              <a:tailEnd/>
            </a:ln>
          </p:spPr>
          <p:txBody>
            <a:bodyPr wrap="none" anchor="ctr"/>
            <a:lstStyle/>
            <a:p>
              <a:pPr algn="r"/>
              <a:r>
                <a:rPr lang="zh-CN" altLang="en-US" sz="1400" dirty="0">
                  <a:ea typeface="华文新魏" pitchFamily="2" charset="-122"/>
                </a:rPr>
                <a:t>范围合理、题型</a:t>
              </a:r>
              <a:r>
                <a:rPr lang="zh-CN" altLang="en-US" sz="1400" dirty="0" smtClean="0">
                  <a:ea typeface="华文新魏" pitchFamily="2" charset="-122"/>
                </a:rPr>
                <a:t>多样、</a:t>
              </a:r>
              <a:endParaRPr lang="en-US" sz="1400" dirty="0">
                <a:ea typeface="华文新魏" pitchFamily="2" charset="-122"/>
              </a:endParaRPr>
            </a:p>
            <a:p>
              <a:pPr algn="r"/>
              <a:r>
                <a:rPr lang="zh-CN" altLang="en-US" sz="1400" dirty="0">
                  <a:ea typeface="华文新魏" pitchFamily="2" charset="-122"/>
                </a:rPr>
                <a:t>赛题数量、难度、广度适中</a:t>
              </a:r>
            </a:p>
          </p:txBody>
        </p:sp>
        <p:sp>
          <p:nvSpPr>
            <p:cNvPr id="6186" name="AutoShape 5"/>
            <p:cNvSpPr>
              <a:spLocks noChangeArrowheads="1"/>
            </p:cNvSpPr>
            <p:nvPr/>
          </p:nvSpPr>
          <p:spPr bwMode="auto">
            <a:xfrm>
              <a:off x="3302000" y="4030663"/>
              <a:ext cx="2559050" cy="2062162"/>
            </a:xfrm>
            <a:prstGeom prst="roundRect">
              <a:avLst>
                <a:gd name="adj" fmla="val 8745"/>
              </a:avLst>
            </a:prstGeom>
            <a:gradFill rotWithShape="1">
              <a:gsLst>
                <a:gs pos="0">
                  <a:schemeClr val="bg1"/>
                </a:gs>
                <a:gs pos="100000">
                  <a:schemeClr val="bg2"/>
                </a:gs>
              </a:gsLst>
              <a:lin ang="2700000" scaled="1"/>
            </a:gradFill>
            <a:ln w="9525">
              <a:solidFill>
                <a:schemeClr val="bg2"/>
              </a:solidFill>
              <a:round/>
              <a:headEnd/>
              <a:tailEnd/>
            </a:ln>
          </p:spPr>
          <p:txBody>
            <a:bodyPr anchor="ctr"/>
            <a:lstStyle/>
            <a:p>
              <a:pPr>
                <a:lnSpc>
                  <a:spcPct val="120000"/>
                </a:lnSpc>
              </a:pPr>
              <a:r>
                <a:rPr lang="en-US" altLang="zh-CN" sz="1400" dirty="0" smtClean="0">
                  <a:ea typeface="华文新魏" pitchFamily="2" charset="-122"/>
                </a:rPr>
                <a:t>1</a:t>
              </a:r>
              <a:r>
                <a:rPr lang="zh-CN" altLang="en-US" sz="1400" dirty="0" smtClean="0">
                  <a:ea typeface="华文新魏" pitchFamily="2" charset="-122"/>
                </a:rPr>
                <a:t>、</a:t>
              </a:r>
              <a:r>
                <a:rPr lang="zh-CN" altLang="en-US" sz="1400" dirty="0">
                  <a:ea typeface="华文新魏" pitchFamily="2" charset="-122"/>
                </a:rPr>
                <a:t>命题方向和难度以</a:t>
              </a:r>
              <a:r>
                <a:rPr lang="zh-CN" altLang="en-US" sz="1400" dirty="0">
                  <a:solidFill>
                    <a:srgbClr val="FF0000"/>
                  </a:solidFill>
                  <a:ea typeface="华文新魏" pitchFamily="2" charset="-122"/>
                </a:rPr>
                <a:t>教育部颁发的职业院校相关标准和国家职业标准</a:t>
              </a:r>
              <a:r>
                <a:rPr lang="zh-CN" altLang="en-US" sz="1400" dirty="0">
                  <a:ea typeface="华文新魏" pitchFamily="2" charset="-122"/>
                </a:rPr>
                <a:t>为依据</a:t>
              </a:r>
              <a:r>
                <a:rPr lang="zh-CN" altLang="en-US" sz="1400" dirty="0" smtClean="0">
                  <a:ea typeface="华文新魏" pitchFamily="2" charset="-122"/>
                </a:rPr>
                <a:t>；</a:t>
              </a:r>
              <a:endParaRPr lang="en-US" altLang="zh-CN" sz="1400" dirty="0" smtClean="0">
                <a:ea typeface="华文新魏" pitchFamily="2" charset="-122"/>
              </a:endParaRPr>
            </a:p>
            <a:p>
              <a:pPr>
                <a:lnSpc>
                  <a:spcPct val="120000"/>
                </a:lnSpc>
              </a:pPr>
              <a:r>
                <a:rPr lang="en-US" altLang="zh-CN" sz="1400" dirty="0" smtClean="0">
                  <a:ea typeface="华文新魏" pitchFamily="2" charset="-122"/>
                </a:rPr>
                <a:t>2</a:t>
              </a:r>
              <a:r>
                <a:rPr lang="zh-CN" altLang="en-US" sz="1400" dirty="0" smtClean="0">
                  <a:ea typeface="华文新魏" pitchFamily="2" charset="-122"/>
                </a:rPr>
                <a:t>、</a:t>
              </a:r>
              <a:r>
                <a:rPr lang="zh-CN" altLang="en-US" sz="1400" dirty="0">
                  <a:ea typeface="华文新魏" pitchFamily="2" charset="-122"/>
                </a:rPr>
                <a:t>命题题型和范围依据</a:t>
              </a:r>
              <a:r>
                <a:rPr lang="zh-CN" altLang="en-US" sz="1400" dirty="0">
                  <a:solidFill>
                    <a:srgbClr val="FF0000"/>
                  </a:solidFill>
                  <a:ea typeface="华文新魏" pitchFamily="2" charset="-122"/>
                </a:rPr>
                <a:t>赛项竞赛规程</a:t>
              </a:r>
              <a:r>
                <a:rPr lang="zh-CN" altLang="en-US" sz="1400" dirty="0">
                  <a:ea typeface="华文新魏" pitchFamily="2" charset="-122"/>
                </a:rPr>
                <a:t>，理论实操相结合；</a:t>
              </a:r>
              <a:endParaRPr lang="en-US" altLang="zh-CN" sz="1400" dirty="0">
                <a:ea typeface="华文新魏" pitchFamily="2" charset="-122"/>
              </a:endParaRPr>
            </a:p>
            <a:p>
              <a:pPr>
                <a:lnSpc>
                  <a:spcPct val="120000"/>
                </a:lnSpc>
              </a:pPr>
              <a:r>
                <a:rPr lang="en-US" altLang="zh-CN" sz="1400" dirty="0" smtClean="0">
                  <a:ea typeface="华文新魏" pitchFamily="2" charset="-122"/>
                </a:rPr>
                <a:t>3</a:t>
              </a:r>
              <a:r>
                <a:rPr lang="zh-CN" altLang="en-US" sz="1400" dirty="0">
                  <a:ea typeface="华文新魏" pitchFamily="2" charset="-122"/>
                </a:rPr>
                <a:t>、命题题量适度，知识点和技能点分布合理，</a:t>
              </a:r>
              <a:r>
                <a:rPr lang="zh-CN" altLang="en-US" sz="1400" dirty="0" smtClean="0">
                  <a:ea typeface="华文新魏" pitchFamily="2" charset="-122"/>
                </a:rPr>
                <a:t>难度适中，自由创意型赛题比例合理。</a:t>
              </a:r>
              <a:endParaRPr lang="zh-CN" altLang="en-US" sz="1400" dirty="0">
                <a:ea typeface="华文新魏" pitchFamily="2" charset="-122"/>
              </a:endParaRPr>
            </a:p>
          </p:txBody>
        </p:sp>
        <p:grpSp>
          <p:nvGrpSpPr>
            <p:cNvPr id="6" name="Group 19"/>
            <p:cNvGrpSpPr>
              <a:grpSpLocks/>
            </p:cNvGrpSpPr>
            <p:nvPr/>
          </p:nvGrpSpPr>
          <p:grpSpPr bwMode="auto">
            <a:xfrm>
              <a:off x="3473450" y="3165475"/>
              <a:ext cx="609600" cy="595313"/>
              <a:chOff x="0" y="0"/>
              <a:chExt cx="1042" cy="1019"/>
            </a:xfrm>
          </p:grpSpPr>
          <p:grpSp>
            <p:nvGrpSpPr>
              <p:cNvPr id="7" name="Group 20"/>
              <p:cNvGrpSpPr>
                <a:grpSpLocks/>
              </p:cNvGrpSpPr>
              <p:nvPr/>
            </p:nvGrpSpPr>
            <p:grpSpPr bwMode="auto">
              <a:xfrm>
                <a:off x="0" y="0"/>
                <a:ext cx="1042" cy="1019"/>
                <a:chOff x="0" y="0"/>
                <a:chExt cx="1042" cy="1019"/>
              </a:xfrm>
            </p:grpSpPr>
            <p:pic>
              <p:nvPicPr>
                <p:cNvPr id="6192" name="Picture 24" descr="circuler_1"/>
                <p:cNvPicPr>
                  <a:picLocks noChangeAspect="1" noChangeArrowheads="1"/>
                </p:cNvPicPr>
                <p:nvPr/>
              </p:nvPicPr>
              <p:blipFill>
                <a:blip r:embed="rId2" cstate="print"/>
                <a:srcRect/>
                <a:stretch>
                  <a:fillRect/>
                </a:stretch>
              </p:blipFill>
              <p:spPr bwMode="auto">
                <a:xfrm>
                  <a:off x="0" y="0"/>
                  <a:ext cx="1042" cy="1016"/>
                </a:xfrm>
                <a:prstGeom prst="rect">
                  <a:avLst/>
                </a:prstGeom>
                <a:noFill/>
                <a:ln w="9525">
                  <a:noFill/>
                  <a:miter lim="800000"/>
                  <a:headEnd/>
                  <a:tailEnd/>
                </a:ln>
              </p:spPr>
            </p:pic>
            <p:sp>
              <p:nvSpPr>
                <p:cNvPr id="6193" name="Oval 25"/>
                <p:cNvSpPr>
                  <a:spLocks noChangeArrowheads="1"/>
                </p:cNvSpPr>
                <p:nvPr/>
              </p:nvSpPr>
              <p:spPr bwMode="auto">
                <a:xfrm>
                  <a:off x="0" y="0"/>
                  <a:ext cx="1035" cy="1019"/>
                </a:xfrm>
                <a:prstGeom prst="ellipse">
                  <a:avLst/>
                </a:prstGeom>
                <a:gradFill rotWithShape="1">
                  <a:gsLst>
                    <a:gs pos="0">
                      <a:srgbClr val="FF9900"/>
                    </a:gs>
                    <a:gs pos="100000">
                      <a:srgbClr val="990000"/>
                    </a:gs>
                  </a:gsLst>
                  <a:lin ang="5400000" scaled="1"/>
                </a:gradFill>
                <a:ln w="19050">
                  <a:solidFill>
                    <a:schemeClr val="bg1"/>
                  </a:solidFill>
                  <a:round/>
                  <a:headEnd/>
                  <a:tailEnd/>
                </a:ln>
              </p:spPr>
              <p:txBody>
                <a:bodyPr wrap="none" anchor="ctr"/>
                <a:lstStyle/>
                <a:p>
                  <a:endParaRPr lang="zh-CN" altLang="en-US">
                    <a:ea typeface="华文新魏" pitchFamily="2" charset="-122"/>
                  </a:endParaRPr>
                </a:p>
              </p:txBody>
            </p:sp>
          </p:grpSp>
          <p:pic>
            <p:nvPicPr>
              <p:cNvPr id="6191" name="Picture 26" descr="Picture2"/>
              <p:cNvPicPr>
                <a:picLocks noChangeAspect="1" noChangeArrowheads="1"/>
              </p:cNvPicPr>
              <p:nvPr/>
            </p:nvPicPr>
            <p:blipFill>
              <a:blip r:embed="rId3" cstate="print"/>
              <a:srcRect/>
              <a:stretch>
                <a:fillRect/>
              </a:stretch>
            </p:blipFill>
            <p:spPr bwMode="auto">
              <a:xfrm>
                <a:off x="104" y="10"/>
                <a:ext cx="823" cy="360"/>
              </a:xfrm>
              <a:prstGeom prst="rect">
                <a:avLst/>
              </a:prstGeom>
              <a:noFill/>
              <a:ln w="9525">
                <a:noFill/>
                <a:miter lim="800000"/>
                <a:headEnd/>
                <a:tailEnd/>
              </a:ln>
            </p:spPr>
          </p:pic>
        </p:grpSp>
        <p:sp>
          <p:nvSpPr>
            <p:cNvPr id="6188" name="Oval 37"/>
            <p:cNvSpPr>
              <a:spLocks noChangeArrowheads="1"/>
            </p:cNvSpPr>
            <p:nvPr/>
          </p:nvSpPr>
          <p:spPr bwMode="auto">
            <a:xfrm>
              <a:off x="3448050" y="3786188"/>
              <a:ext cx="747713" cy="203200"/>
            </a:xfrm>
            <a:prstGeom prst="ellipse">
              <a:avLst/>
            </a:prstGeom>
            <a:gradFill rotWithShape="1">
              <a:gsLst>
                <a:gs pos="0">
                  <a:srgbClr val="990000">
                    <a:alpha val="20000"/>
                  </a:srgbClr>
                </a:gs>
                <a:gs pos="100000">
                  <a:schemeClr val="bg1">
                    <a:alpha val="0"/>
                  </a:schemeClr>
                </a:gs>
              </a:gsLst>
              <a:path path="shape">
                <a:fillToRect l="50000" t="50000" r="50000" b="50000"/>
              </a:path>
            </a:gradFill>
            <a:ln w="9525">
              <a:noFill/>
              <a:round/>
              <a:headEnd/>
              <a:tailEnd/>
            </a:ln>
          </p:spPr>
          <p:txBody>
            <a:bodyPr wrap="none" anchor="ctr"/>
            <a:lstStyle/>
            <a:p>
              <a:endParaRPr lang="zh-CN" altLang="en-US">
                <a:ea typeface="华文新魏" pitchFamily="2" charset="-122"/>
              </a:endParaRPr>
            </a:p>
          </p:txBody>
        </p:sp>
        <p:sp>
          <p:nvSpPr>
            <p:cNvPr id="6189" name="WordArt 27"/>
            <p:cNvSpPr>
              <a:spLocks noChangeArrowheads="1" noChangeShapeType="1"/>
            </p:cNvSpPr>
            <p:nvPr/>
          </p:nvSpPr>
          <p:spPr bwMode="auto">
            <a:xfrm>
              <a:off x="3678238" y="3325813"/>
              <a:ext cx="212725" cy="239712"/>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headEnd/>
                    <a:tailEnd/>
                  </a:ln>
                  <a:solidFill>
                    <a:schemeClr val="bg1"/>
                  </a:solidFill>
                  <a:latin typeface="黑体"/>
                  <a:ea typeface="黑体"/>
                </a:rPr>
                <a:t>2</a:t>
              </a:r>
              <a:endParaRPr lang="zh-CN" altLang="en-US" sz="2400" kern="10">
                <a:ln w="9525">
                  <a:solidFill>
                    <a:schemeClr val="bg1"/>
                  </a:solidFill>
                  <a:round/>
                  <a:headEnd/>
                  <a:tailEnd/>
                </a:ln>
                <a:solidFill>
                  <a:schemeClr val="bg1"/>
                </a:solidFill>
                <a:latin typeface="黑体"/>
                <a:ea typeface="黑体"/>
              </a:endParaRPr>
            </a:p>
          </p:txBody>
        </p:sp>
      </p:grpSp>
      <p:grpSp>
        <p:nvGrpSpPr>
          <p:cNvPr id="8" name="组合 1"/>
          <p:cNvGrpSpPr>
            <a:grpSpLocks/>
          </p:cNvGrpSpPr>
          <p:nvPr/>
        </p:nvGrpSpPr>
        <p:grpSpPr bwMode="auto">
          <a:xfrm>
            <a:off x="601663" y="3165475"/>
            <a:ext cx="2559050" cy="2927350"/>
            <a:chOff x="601663" y="3165475"/>
            <a:chExt cx="2559050" cy="2927350"/>
          </a:xfrm>
        </p:grpSpPr>
        <p:sp>
          <p:nvSpPr>
            <p:cNvPr id="6176" name="AutoShape 8"/>
            <p:cNvSpPr>
              <a:spLocks noChangeArrowheads="1"/>
            </p:cNvSpPr>
            <p:nvPr/>
          </p:nvSpPr>
          <p:spPr bwMode="auto">
            <a:xfrm>
              <a:off x="601663" y="3556000"/>
              <a:ext cx="2559050" cy="417513"/>
            </a:xfrm>
            <a:prstGeom prst="roundRect">
              <a:avLst>
                <a:gd name="adj" fmla="val 16667"/>
              </a:avLst>
            </a:prstGeom>
            <a:gradFill rotWithShape="1">
              <a:gsLst>
                <a:gs pos="0">
                  <a:srgbClr val="DDDDDD"/>
                </a:gs>
                <a:gs pos="100000">
                  <a:schemeClr val="bg2"/>
                </a:gs>
              </a:gsLst>
              <a:lin ang="2700000" scaled="1"/>
            </a:gradFill>
            <a:ln w="9525">
              <a:solidFill>
                <a:schemeClr val="bg2"/>
              </a:solidFill>
              <a:round/>
              <a:headEnd/>
              <a:tailEnd/>
            </a:ln>
          </p:spPr>
          <p:txBody>
            <a:bodyPr wrap="none" anchor="ctr"/>
            <a:lstStyle/>
            <a:p>
              <a:pPr algn="r"/>
              <a:r>
                <a:rPr lang="zh-CN" altLang="en-US" sz="1400" dirty="0" smtClean="0">
                  <a:ea typeface="华文新魏" pitchFamily="2" charset="-122"/>
                </a:rPr>
                <a:t>以工作任务为导向</a:t>
              </a:r>
              <a:endParaRPr lang="en-US" altLang="zh-CN" sz="1400" dirty="0" smtClean="0">
                <a:ea typeface="华文新魏" pitchFamily="2" charset="-122"/>
              </a:endParaRPr>
            </a:p>
            <a:p>
              <a:pPr algn="r"/>
              <a:r>
                <a:rPr lang="zh-CN" altLang="en-US" sz="1400" dirty="0" smtClean="0">
                  <a:ea typeface="华文新魏" pitchFamily="2" charset="-122"/>
                </a:rPr>
                <a:t>贴近</a:t>
              </a:r>
              <a:r>
                <a:rPr lang="zh-CN" altLang="en-US" sz="1400" dirty="0">
                  <a:ea typeface="华文新魏" pitchFamily="2" charset="-122"/>
                </a:rPr>
                <a:t>企业生产实际</a:t>
              </a:r>
            </a:p>
          </p:txBody>
        </p:sp>
        <p:grpSp>
          <p:nvGrpSpPr>
            <p:cNvPr id="9" name="Group 11"/>
            <p:cNvGrpSpPr>
              <a:grpSpLocks/>
            </p:cNvGrpSpPr>
            <p:nvPr/>
          </p:nvGrpSpPr>
          <p:grpSpPr bwMode="auto">
            <a:xfrm>
              <a:off x="784225" y="3165475"/>
              <a:ext cx="609600" cy="595313"/>
              <a:chOff x="0" y="0"/>
              <a:chExt cx="1042" cy="1019"/>
            </a:xfrm>
          </p:grpSpPr>
          <p:grpSp>
            <p:nvGrpSpPr>
              <p:cNvPr id="10" name="Group 12"/>
              <p:cNvGrpSpPr>
                <a:grpSpLocks/>
              </p:cNvGrpSpPr>
              <p:nvPr/>
            </p:nvGrpSpPr>
            <p:grpSpPr bwMode="auto">
              <a:xfrm>
                <a:off x="0" y="0"/>
                <a:ext cx="1042" cy="1019"/>
                <a:chOff x="0" y="0"/>
                <a:chExt cx="1042" cy="1019"/>
              </a:xfrm>
            </p:grpSpPr>
            <p:pic>
              <p:nvPicPr>
                <p:cNvPr id="6183" name="Picture 11" descr="circuler_1"/>
                <p:cNvPicPr>
                  <a:picLocks noChangeAspect="1" noChangeArrowheads="1"/>
                </p:cNvPicPr>
                <p:nvPr/>
              </p:nvPicPr>
              <p:blipFill>
                <a:blip r:embed="rId2" cstate="print"/>
                <a:srcRect/>
                <a:stretch>
                  <a:fillRect/>
                </a:stretch>
              </p:blipFill>
              <p:spPr bwMode="auto">
                <a:xfrm>
                  <a:off x="0" y="0"/>
                  <a:ext cx="1042" cy="1016"/>
                </a:xfrm>
                <a:prstGeom prst="rect">
                  <a:avLst/>
                </a:prstGeom>
                <a:noFill/>
                <a:ln w="9525">
                  <a:noFill/>
                  <a:miter lim="800000"/>
                  <a:headEnd/>
                  <a:tailEnd/>
                </a:ln>
              </p:spPr>
            </p:pic>
            <p:sp>
              <p:nvSpPr>
                <p:cNvPr id="6184" name="Oval 12"/>
                <p:cNvSpPr>
                  <a:spLocks noChangeArrowheads="1"/>
                </p:cNvSpPr>
                <p:nvPr/>
              </p:nvSpPr>
              <p:spPr bwMode="auto">
                <a:xfrm>
                  <a:off x="0" y="0"/>
                  <a:ext cx="1035" cy="1019"/>
                </a:xfrm>
                <a:prstGeom prst="ellipse">
                  <a:avLst/>
                </a:prstGeom>
                <a:gradFill rotWithShape="1">
                  <a:gsLst>
                    <a:gs pos="0">
                      <a:srgbClr val="FF9900"/>
                    </a:gs>
                    <a:gs pos="100000">
                      <a:srgbClr val="990000"/>
                    </a:gs>
                  </a:gsLst>
                  <a:lin ang="5400000" scaled="1"/>
                </a:gradFill>
                <a:ln w="19050">
                  <a:solidFill>
                    <a:schemeClr val="bg1"/>
                  </a:solidFill>
                  <a:round/>
                  <a:headEnd/>
                  <a:tailEnd/>
                </a:ln>
              </p:spPr>
              <p:txBody>
                <a:bodyPr wrap="none" anchor="ctr"/>
                <a:lstStyle/>
                <a:p>
                  <a:endParaRPr lang="zh-CN" altLang="en-US">
                    <a:ea typeface="华文新魏" pitchFamily="2" charset="-122"/>
                  </a:endParaRPr>
                </a:p>
              </p:txBody>
            </p:sp>
          </p:grpSp>
          <p:pic>
            <p:nvPicPr>
              <p:cNvPr id="6182" name="Picture 13" descr="Picture2"/>
              <p:cNvPicPr>
                <a:picLocks noChangeAspect="1" noChangeArrowheads="1"/>
              </p:cNvPicPr>
              <p:nvPr/>
            </p:nvPicPr>
            <p:blipFill>
              <a:blip r:embed="rId3" cstate="print"/>
              <a:srcRect/>
              <a:stretch>
                <a:fillRect/>
              </a:stretch>
            </p:blipFill>
            <p:spPr bwMode="auto">
              <a:xfrm>
                <a:off x="104" y="10"/>
                <a:ext cx="823" cy="360"/>
              </a:xfrm>
              <a:prstGeom prst="rect">
                <a:avLst/>
              </a:prstGeom>
              <a:noFill/>
              <a:ln w="9525">
                <a:noFill/>
                <a:miter lim="800000"/>
                <a:headEnd/>
                <a:tailEnd/>
              </a:ln>
            </p:spPr>
          </p:pic>
        </p:grpSp>
        <p:sp>
          <p:nvSpPr>
            <p:cNvPr id="6178" name="AutoShape 16"/>
            <p:cNvSpPr>
              <a:spLocks noChangeArrowheads="1"/>
            </p:cNvSpPr>
            <p:nvPr/>
          </p:nvSpPr>
          <p:spPr bwMode="auto">
            <a:xfrm>
              <a:off x="601663" y="4030663"/>
              <a:ext cx="2559050" cy="2062162"/>
            </a:xfrm>
            <a:prstGeom prst="roundRect">
              <a:avLst>
                <a:gd name="adj" fmla="val 8745"/>
              </a:avLst>
            </a:prstGeom>
            <a:gradFill rotWithShape="1">
              <a:gsLst>
                <a:gs pos="0">
                  <a:schemeClr val="bg1"/>
                </a:gs>
                <a:gs pos="100000">
                  <a:schemeClr val="bg2"/>
                </a:gs>
              </a:gsLst>
              <a:lin ang="2700000" scaled="1"/>
            </a:gradFill>
            <a:ln w="9525">
              <a:solidFill>
                <a:schemeClr val="bg2"/>
              </a:solidFill>
              <a:round/>
              <a:headEnd/>
              <a:tailEnd/>
            </a:ln>
          </p:spPr>
          <p:txBody>
            <a:bodyPr anchor="ctr"/>
            <a:lstStyle/>
            <a:p>
              <a:pPr>
                <a:lnSpc>
                  <a:spcPct val="120000"/>
                </a:lnSpc>
              </a:pPr>
              <a:r>
                <a:rPr lang="zh-CN" altLang="en-US" sz="1400" dirty="0" smtClean="0">
                  <a:ea typeface="华文新魏" pitchFamily="2" charset="-122"/>
                </a:rPr>
                <a:t>赛题考核重点：</a:t>
              </a:r>
              <a:endParaRPr lang="en-US" altLang="zh-CN" sz="1400" dirty="0" smtClean="0">
                <a:ea typeface="华文新魏" pitchFamily="2" charset="-122"/>
              </a:endParaRPr>
            </a:p>
            <a:p>
              <a:pPr>
                <a:lnSpc>
                  <a:spcPct val="120000"/>
                </a:lnSpc>
              </a:pPr>
              <a:r>
                <a:rPr lang="en-US" altLang="zh-CN" sz="1400" dirty="0" smtClean="0">
                  <a:ea typeface="华文新魏" pitchFamily="2" charset="-122"/>
                </a:rPr>
                <a:t>1</a:t>
              </a:r>
              <a:r>
                <a:rPr lang="zh-CN" altLang="en-US" sz="1400" dirty="0" smtClean="0">
                  <a:ea typeface="华文新魏" pitchFamily="2" charset="-122"/>
                </a:rPr>
                <a:t>、</a:t>
              </a:r>
              <a:r>
                <a:rPr lang="zh-CN" altLang="en-US" sz="1400" dirty="0" smtClean="0">
                  <a:solidFill>
                    <a:srgbClr val="FF0000"/>
                  </a:solidFill>
                  <a:ea typeface="华文新魏" pitchFamily="2" charset="-122"/>
                </a:rPr>
                <a:t>分析</a:t>
              </a:r>
              <a:r>
                <a:rPr lang="zh-CN" altLang="en-US" sz="1400" dirty="0">
                  <a:solidFill>
                    <a:srgbClr val="FF0000"/>
                  </a:solidFill>
                  <a:ea typeface="华文新魏" pitchFamily="2" charset="-122"/>
                </a:rPr>
                <a:t>问题和</a:t>
              </a:r>
              <a:r>
                <a:rPr lang="zh-CN" altLang="en-US" sz="1400" dirty="0" smtClean="0">
                  <a:solidFill>
                    <a:srgbClr val="FF0000"/>
                  </a:solidFill>
                  <a:ea typeface="华文新魏" pitchFamily="2" charset="-122"/>
                </a:rPr>
                <a:t>解决问题能力</a:t>
              </a:r>
              <a:r>
                <a:rPr lang="en-US" altLang="zh-CN" sz="1400" dirty="0" smtClean="0">
                  <a:ea typeface="华文新魏" pitchFamily="2" charset="-122"/>
                </a:rPr>
                <a:t>2</a:t>
              </a:r>
              <a:r>
                <a:rPr lang="zh-CN" altLang="en-US" sz="1400" dirty="0" smtClean="0">
                  <a:ea typeface="华文新魏" pitchFamily="2" charset="-122"/>
                </a:rPr>
                <a:t>、综合</a:t>
              </a:r>
              <a:r>
                <a:rPr lang="zh-CN" altLang="en-US" sz="1400" dirty="0">
                  <a:ea typeface="华文新魏" pitchFamily="2" charset="-122"/>
                </a:rPr>
                <a:t>设计</a:t>
              </a:r>
              <a:r>
                <a:rPr lang="zh-CN" altLang="en-US" sz="1400" dirty="0" smtClean="0">
                  <a:ea typeface="华文新魏" pitchFamily="2" charset="-122"/>
                </a:rPr>
                <a:t>能力</a:t>
              </a:r>
              <a:endParaRPr lang="en-US" altLang="zh-CN" sz="1400" dirty="0" smtClean="0">
                <a:ea typeface="华文新魏" pitchFamily="2" charset="-122"/>
              </a:endParaRPr>
            </a:p>
            <a:p>
              <a:pPr>
                <a:lnSpc>
                  <a:spcPct val="120000"/>
                </a:lnSpc>
              </a:pPr>
              <a:r>
                <a:rPr lang="en-US" altLang="zh-CN" sz="1400" dirty="0" smtClean="0">
                  <a:ea typeface="华文新魏" pitchFamily="2" charset="-122"/>
                </a:rPr>
                <a:t>3</a:t>
              </a:r>
              <a:r>
                <a:rPr lang="zh-CN" altLang="en-US" sz="1400" dirty="0" smtClean="0">
                  <a:ea typeface="华文新魏" pitchFamily="2" charset="-122"/>
                </a:rPr>
                <a:t>、独立</a:t>
              </a:r>
              <a:r>
                <a:rPr lang="zh-CN" altLang="en-US" sz="1400" dirty="0">
                  <a:ea typeface="华文新魏" pitchFamily="2" charset="-122"/>
                </a:rPr>
                <a:t>工作</a:t>
              </a:r>
              <a:r>
                <a:rPr lang="zh-CN" altLang="en-US" sz="1400" dirty="0" smtClean="0">
                  <a:ea typeface="华文新魏" pitchFamily="2" charset="-122"/>
                </a:rPr>
                <a:t>能力</a:t>
              </a:r>
              <a:endParaRPr lang="en-US" altLang="zh-CN" sz="1400" dirty="0" smtClean="0">
                <a:ea typeface="华文新魏" pitchFamily="2" charset="-122"/>
              </a:endParaRPr>
            </a:p>
            <a:p>
              <a:pPr>
                <a:lnSpc>
                  <a:spcPct val="120000"/>
                </a:lnSpc>
              </a:pPr>
              <a:r>
                <a:rPr lang="en-US" altLang="zh-CN" sz="1400" dirty="0" smtClean="0">
                  <a:ea typeface="华文新魏" pitchFamily="2" charset="-122"/>
                </a:rPr>
                <a:t>4</a:t>
              </a:r>
              <a:r>
                <a:rPr lang="zh-CN" altLang="en-US" sz="1400" dirty="0" smtClean="0">
                  <a:ea typeface="华文新魏" pitchFamily="2" charset="-122"/>
                </a:rPr>
                <a:t>、团队</a:t>
              </a:r>
              <a:r>
                <a:rPr lang="zh-CN" altLang="en-US" sz="1400" dirty="0">
                  <a:ea typeface="华文新魏" pitchFamily="2" charset="-122"/>
                </a:rPr>
                <a:t>协作</a:t>
              </a:r>
              <a:r>
                <a:rPr lang="zh-CN" altLang="en-US" sz="1400" dirty="0" smtClean="0">
                  <a:ea typeface="华文新魏" pitchFamily="2" charset="-122"/>
                </a:rPr>
                <a:t>能力</a:t>
              </a:r>
              <a:endParaRPr lang="en-US" altLang="zh-CN" sz="1400" dirty="0" smtClean="0">
                <a:ea typeface="华文新魏" pitchFamily="2" charset="-122"/>
              </a:endParaRPr>
            </a:p>
            <a:p>
              <a:pPr>
                <a:lnSpc>
                  <a:spcPct val="120000"/>
                </a:lnSpc>
              </a:pPr>
              <a:r>
                <a:rPr lang="en-US" altLang="zh-CN" sz="1400" dirty="0" smtClean="0">
                  <a:ea typeface="华文新魏" pitchFamily="2" charset="-122"/>
                </a:rPr>
                <a:t>5</a:t>
              </a:r>
              <a:r>
                <a:rPr lang="zh-CN" altLang="en-US" sz="1400" dirty="0" smtClean="0">
                  <a:ea typeface="华文新魏" pitchFamily="2" charset="-122"/>
                </a:rPr>
                <a:t>、职业素养</a:t>
              </a:r>
              <a:endParaRPr lang="zh-CN" altLang="en-US" sz="1400" dirty="0">
                <a:ea typeface="华文新魏" pitchFamily="2" charset="-122"/>
              </a:endParaRPr>
            </a:p>
          </p:txBody>
        </p:sp>
        <p:sp>
          <p:nvSpPr>
            <p:cNvPr id="6179" name="Oval 15"/>
            <p:cNvSpPr>
              <a:spLocks noChangeArrowheads="1"/>
            </p:cNvSpPr>
            <p:nvPr/>
          </p:nvSpPr>
          <p:spPr bwMode="auto">
            <a:xfrm>
              <a:off x="704850" y="3786188"/>
              <a:ext cx="747713" cy="203200"/>
            </a:xfrm>
            <a:prstGeom prst="ellipse">
              <a:avLst/>
            </a:prstGeom>
            <a:gradFill rotWithShape="1">
              <a:gsLst>
                <a:gs pos="0">
                  <a:srgbClr val="990000">
                    <a:alpha val="20000"/>
                  </a:srgbClr>
                </a:gs>
                <a:gs pos="100000">
                  <a:schemeClr val="bg1">
                    <a:alpha val="0"/>
                  </a:schemeClr>
                </a:gs>
              </a:gsLst>
              <a:path path="shape">
                <a:fillToRect l="50000" t="50000" r="50000" b="50000"/>
              </a:path>
            </a:gradFill>
            <a:ln w="9525">
              <a:noFill/>
              <a:round/>
              <a:headEnd/>
              <a:tailEnd/>
            </a:ln>
          </p:spPr>
          <p:txBody>
            <a:bodyPr wrap="none" anchor="ctr"/>
            <a:lstStyle/>
            <a:p>
              <a:endParaRPr lang="zh-CN" altLang="en-US">
                <a:ea typeface="华文新魏" pitchFamily="2" charset="-122"/>
              </a:endParaRPr>
            </a:p>
          </p:txBody>
        </p:sp>
        <p:sp>
          <p:nvSpPr>
            <p:cNvPr id="6180" name="WordArt 14"/>
            <p:cNvSpPr>
              <a:spLocks noChangeArrowheads="1" noChangeShapeType="1"/>
            </p:cNvSpPr>
            <p:nvPr/>
          </p:nvSpPr>
          <p:spPr bwMode="auto">
            <a:xfrm>
              <a:off x="992188" y="3325813"/>
              <a:ext cx="138112" cy="239712"/>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headEnd/>
                    <a:tailEnd/>
                  </a:ln>
                  <a:solidFill>
                    <a:schemeClr val="bg1"/>
                  </a:solidFill>
                  <a:latin typeface="黑体"/>
                  <a:ea typeface="黑体"/>
                </a:rPr>
                <a:t>1</a:t>
              </a:r>
              <a:endParaRPr lang="zh-CN" altLang="en-US" sz="2400" kern="10">
                <a:ln w="9525">
                  <a:solidFill>
                    <a:schemeClr val="bg1"/>
                  </a:solidFill>
                  <a:round/>
                  <a:headEnd/>
                  <a:tailEnd/>
                </a:ln>
                <a:solidFill>
                  <a:schemeClr val="bg1"/>
                </a:solidFill>
                <a:latin typeface="黑体"/>
                <a:ea typeface="黑体"/>
              </a:endParaRPr>
            </a:p>
          </p:txBody>
        </p:sp>
      </p:grpSp>
      <p:sp>
        <p:nvSpPr>
          <p:cNvPr id="11" name="文本框 10"/>
          <p:cNvSpPr txBox="1"/>
          <p:nvPr/>
        </p:nvSpPr>
        <p:spPr>
          <a:xfrm>
            <a:off x="857224" y="1196752"/>
            <a:ext cx="4184303" cy="461665"/>
          </a:xfrm>
          <a:prstGeom prst="rect">
            <a:avLst/>
          </a:prstGeom>
          <a:noFill/>
        </p:spPr>
        <p:txBody>
          <a:bodyPr wrap="square" rtlCol="0">
            <a:spAutoFit/>
          </a:bodyPr>
          <a:lstStyle/>
          <a:p>
            <a:r>
              <a:rPr lang="en-US" altLang="zh-CN" sz="2400" dirty="0" smtClean="0">
                <a:latin typeface="+mj-ea"/>
                <a:ea typeface="+mj-ea"/>
              </a:rPr>
              <a:t>1</a:t>
            </a:r>
            <a:r>
              <a:rPr lang="zh-CN" altLang="en-US" sz="2400" dirty="0" smtClean="0">
                <a:latin typeface="+mj-ea"/>
                <a:ea typeface="+mj-ea"/>
              </a:rPr>
              <a:t>、命题环节</a:t>
            </a:r>
            <a:endParaRPr lang="zh-CN" altLang="en-US" sz="2400" dirty="0">
              <a:latin typeface="+mj-ea"/>
              <a:ea typeface="+mj-ea"/>
            </a:endParaRPr>
          </a:p>
        </p:txBody>
      </p:sp>
      <p:sp>
        <p:nvSpPr>
          <p:cNvPr id="13" name="圆角矩形 12"/>
          <p:cNvSpPr/>
          <p:nvPr/>
        </p:nvSpPr>
        <p:spPr>
          <a:xfrm>
            <a:off x="3448050" y="2132856"/>
            <a:ext cx="4195784" cy="42936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596336" y="1844824"/>
            <a:ext cx="975023" cy="369332"/>
          </a:xfrm>
          <a:prstGeom prst="rect">
            <a:avLst/>
          </a:prstGeom>
          <a:solidFill>
            <a:srgbClr val="FFFF00"/>
          </a:solidFill>
        </p:spPr>
        <p:txBody>
          <a:bodyPr wrap="square" rtlCol="0">
            <a:spAutoFit/>
          </a:bodyPr>
          <a:lstStyle/>
          <a:p>
            <a:r>
              <a:rPr lang="zh-CN" altLang="en-US" dirty="0" smtClean="0">
                <a:latin typeface="+mj-ea"/>
                <a:ea typeface="+mj-ea"/>
              </a:rPr>
              <a:t>问题</a:t>
            </a:r>
            <a:r>
              <a:rPr lang="en-US" altLang="zh-CN" dirty="0" smtClean="0">
                <a:latin typeface="+mj-ea"/>
                <a:ea typeface="+mj-ea"/>
              </a:rPr>
              <a:t>1</a:t>
            </a:r>
            <a:endParaRPr lang="zh-CN" altLang="en-US" dirty="0">
              <a:latin typeface="+mj-ea"/>
              <a:ea typeface="+mj-ea"/>
            </a:endParaRPr>
          </a:p>
        </p:txBody>
      </p:sp>
      <p:sp>
        <p:nvSpPr>
          <p:cNvPr id="44" name="圆角矩形 43"/>
          <p:cNvSpPr/>
          <p:nvPr/>
        </p:nvSpPr>
        <p:spPr>
          <a:xfrm>
            <a:off x="3344020" y="5802199"/>
            <a:ext cx="2517030" cy="3412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5691038" y="5538869"/>
            <a:ext cx="975023" cy="369332"/>
          </a:xfrm>
          <a:prstGeom prst="rect">
            <a:avLst/>
          </a:prstGeom>
          <a:solidFill>
            <a:srgbClr val="FFFF00"/>
          </a:solidFill>
        </p:spPr>
        <p:txBody>
          <a:bodyPr wrap="square" rtlCol="0">
            <a:spAutoFit/>
          </a:bodyPr>
          <a:lstStyle/>
          <a:p>
            <a:r>
              <a:rPr lang="zh-CN" altLang="en-US" dirty="0" smtClean="0">
                <a:latin typeface="+mj-ea"/>
                <a:ea typeface="+mj-ea"/>
              </a:rPr>
              <a:t>问题</a:t>
            </a:r>
            <a:r>
              <a:rPr lang="en-US" altLang="zh-CN" dirty="0" smtClean="0">
                <a:latin typeface="+mj-ea"/>
                <a:ea typeface="+mj-ea"/>
              </a:rPr>
              <a:t>2</a:t>
            </a:r>
            <a:endParaRPr lang="zh-CN" altLang="en-US" dirty="0">
              <a:latin typeface="+mj-ea"/>
              <a:ea typeface="+mj-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14414" y="-24"/>
            <a:ext cx="6429420" cy="990600"/>
          </a:xfrm>
        </p:spPr>
        <p:txBody>
          <a:bodyPr/>
          <a:lstStyle/>
          <a:p>
            <a:pPr algn="ctr"/>
            <a:r>
              <a:rPr lang="zh-CN" altLang="en-US" b="1" dirty="0">
                <a:latin typeface="方正姚体" pitchFamily="2" charset="-122"/>
                <a:ea typeface="方正姚体" pitchFamily="2" charset="-122"/>
              </a:rPr>
              <a:t>二、关键环节</a:t>
            </a:r>
          </a:p>
        </p:txBody>
      </p:sp>
      <p:sp>
        <p:nvSpPr>
          <p:cNvPr id="3" name="日期占位符 2"/>
          <p:cNvSpPr>
            <a:spLocks noGrp="1"/>
          </p:cNvSpPr>
          <p:nvPr>
            <p:ph type="dt" sz="half" idx="10"/>
          </p:nvPr>
        </p:nvSpPr>
        <p:spPr/>
        <p:txBody>
          <a:bodyPr/>
          <a:lstStyle/>
          <a:p>
            <a:r>
              <a:rPr lang="en-US" altLang="zh-CN" smtClean="0"/>
              <a:t>2014/05</a:t>
            </a:r>
            <a:endParaRPr lang="zh-CN" altLang="en-US" dirty="0"/>
          </a:p>
        </p:txBody>
      </p:sp>
      <p:sp>
        <p:nvSpPr>
          <p:cNvPr id="4" name="页脚占位符 3"/>
          <p:cNvSpPr>
            <a:spLocks noGrp="1"/>
          </p:cNvSpPr>
          <p:nvPr>
            <p:ph type="ftr" sz="quarter" idx="11"/>
          </p:nvPr>
        </p:nvSpPr>
        <p:spPr/>
        <p:txBody>
          <a:bodyPr/>
          <a:lstStyle/>
          <a:p>
            <a:r>
              <a:rPr lang="en-US" altLang="zh-CN" smtClean="0"/>
              <a:t>2014</a:t>
            </a:r>
            <a:r>
              <a:rPr lang="zh-CN" altLang="en-US" smtClean="0"/>
              <a:t>年全国职业院校技能大赛 </a:t>
            </a:r>
            <a:endParaRPr lang="zh-CN" altLang="en-US" dirty="0"/>
          </a:p>
        </p:txBody>
      </p:sp>
      <p:sp>
        <p:nvSpPr>
          <p:cNvPr id="37" name="TextBox 36"/>
          <p:cNvSpPr txBox="1"/>
          <p:nvPr/>
        </p:nvSpPr>
        <p:spPr>
          <a:xfrm>
            <a:off x="3101060" y="3071862"/>
            <a:ext cx="5328592" cy="1200329"/>
          </a:xfrm>
          <a:prstGeom prst="rect">
            <a:avLst/>
          </a:prstGeom>
          <a:noFill/>
        </p:spPr>
        <p:txBody>
          <a:bodyPr wrap="square" rtlCol="0">
            <a:spAutoFit/>
          </a:bodyPr>
          <a:lstStyle/>
          <a:p>
            <a:pPr marL="285750" indent="-285750">
              <a:buFont typeface="Arial" pitchFamily="34" charset="0"/>
              <a:buChar char="•"/>
            </a:pPr>
            <a:r>
              <a:rPr lang="zh-CN" altLang="en-US" dirty="0" smtClean="0">
                <a:latin typeface="+mj-ea"/>
                <a:ea typeface="+mj-ea"/>
              </a:rPr>
              <a:t>两者的题型、卷面排版一致</a:t>
            </a:r>
            <a:endParaRPr lang="en-US" altLang="zh-CN" dirty="0" smtClean="0">
              <a:latin typeface="+mj-ea"/>
              <a:ea typeface="+mj-ea"/>
            </a:endParaRPr>
          </a:p>
          <a:p>
            <a:pPr marL="285750" indent="-285750">
              <a:buFont typeface="Arial" pitchFamily="34" charset="0"/>
              <a:buChar char="•"/>
            </a:pPr>
            <a:r>
              <a:rPr lang="zh-CN" altLang="en-US" dirty="0" smtClean="0">
                <a:latin typeface="+mj-ea"/>
                <a:ea typeface="+mj-ea"/>
              </a:rPr>
              <a:t>两者所覆盖的知识点、技能点一致</a:t>
            </a:r>
            <a:endParaRPr lang="en-US" altLang="zh-CN" dirty="0" smtClean="0">
              <a:latin typeface="+mj-ea"/>
              <a:ea typeface="+mj-ea"/>
            </a:endParaRPr>
          </a:p>
          <a:p>
            <a:pPr marL="285750" indent="-285750">
              <a:buFont typeface="Arial" pitchFamily="34" charset="0"/>
              <a:buChar char="•"/>
            </a:pPr>
            <a:r>
              <a:rPr lang="zh-CN" altLang="en-US" dirty="0">
                <a:latin typeface="+mj-ea"/>
                <a:ea typeface="+mj-ea"/>
              </a:rPr>
              <a:t>两者</a:t>
            </a:r>
            <a:r>
              <a:rPr lang="zh-CN" altLang="en-US" dirty="0" smtClean="0">
                <a:latin typeface="+mj-ea"/>
                <a:ea typeface="+mj-ea"/>
              </a:rPr>
              <a:t>知识</a:t>
            </a:r>
            <a:r>
              <a:rPr lang="zh-CN" altLang="en-US" dirty="0">
                <a:latin typeface="+mj-ea"/>
                <a:ea typeface="+mj-ea"/>
              </a:rPr>
              <a:t>点、技能</a:t>
            </a:r>
            <a:r>
              <a:rPr lang="zh-CN" altLang="en-US" dirty="0" smtClean="0">
                <a:latin typeface="+mj-ea"/>
                <a:ea typeface="+mj-ea"/>
              </a:rPr>
              <a:t>点配</a:t>
            </a:r>
            <a:r>
              <a:rPr lang="zh-CN" altLang="en-US" dirty="0">
                <a:latin typeface="+mj-ea"/>
                <a:ea typeface="+mj-ea"/>
              </a:rPr>
              <a:t>分比例</a:t>
            </a:r>
            <a:r>
              <a:rPr lang="zh-CN" altLang="en-US" dirty="0" smtClean="0">
                <a:latin typeface="+mj-ea"/>
                <a:ea typeface="+mj-ea"/>
              </a:rPr>
              <a:t>一致</a:t>
            </a:r>
            <a:endParaRPr lang="en-US" altLang="zh-CN" dirty="0" smtClean="0">
              <a:latin typeface="+mj-ea"/>
              <a:ea typeface="+mj-ea"/>
            </a:endParaRPr>
          </a:p>
          <a:p>
            <a:pPr marL="285750" indent="-285750">
              <a:buFont typeface="Arial" pitchFamily="34" charset="0"/>
              <a:buChar char="•"/>
            </a:pPr>
            <a:r>
              <a:rPr lang="zh-CN" altLang="en-US" dirty="0">
                <a:latin typeface="+mj-ea"/>
                <a:ea typeface="+mj-ea"/>
              </a:rPr>
              <a:t>两者</a:t>
            </a:r>
            <a:r>
              <a:rPr lang="zh-CN" altLang="en-US" dirty="0" smtClean="0">
                <a:latin typeface="+mj-ea"/>
                <a:ea typeface="+mj-ea"/>
              </a:rPr>
              <a:t>在自由创意型内容占比方面一致</a:t>
            </a:r>
            <a:endParaRPr lang="zh-CN" altLang="en-US" dirty="0">
              <a:latin typeface="+mj-ea"/>
              <a:ea typeface="+mj-ea"/>
            </a:endParaRPr>
          </a:p>
        </p:txBody>
      </p:sp>
      <p:sp>
        <p:nvSpPr>
          <p:cNvPr id="38" name="TextBox 37"/>
          <p:cNvSpPr txBox="1"/>
          <p:nvPr/>
        </p:nvSpPr>
        <p:spPr>
          <a:xfrm>
            <a:off x="3101060" y="4676262"/>
            <a:ext cx="5328592" cy="923330"/>
          </a:xfrm>
          <a:prstGeom prst="rect">
            <a:avLst/>
          </a:prstGeom>
          <a:noFill/>
        </p:spPr>
        <p:txBody>
          <a:bodyPr wrap="square" rtlCol="0">
            <a:spAutoFit/>
          </a:bodyPr>
          <a:lstStyle>
            <a:defPPr>
              <a:defRPr lang="zh-CN"/>
            </a:defPPr>
            <a:lvl1pPr marL="285750" indent="-285750">
              <a:buFont typeface="Arial" pitchFamily="34" charset="0"/>
              <a:buChar char="•"/>
              <a:defRPr sz="1600">
                <a:latin typeface="+mj-ea"/>
                <a:ea typeface="+mj-ea"/>
              </a:defRPr>
            </a:lvl1pPr>
          </a:lstStyle>
          <a:p>
            <a:r>
              <a:rPr lang="zh-CN" altLang="en-US" sz="1800" dirty="0"/>
              <a:t>题库至少含</a:t>
            </a:r>
            <a:r>
              <a:rPr lang="en-US" altLang="zh-CN" sz="1800" dirty="0"/>
              <a:t>10</a:t>
            </a:r>
            <a:r>
              <a:rPr lang="zh-CN" altLang="en-US" sz="1800" dirty="0"/>
              <a:t>套赛题</a:t>
            </a:r>
            <a:endParaRPr lang="en-US" altLang="zh-CN" sz="1800" dirty="0"/>
          </a:p>
          <a:p>
            <a:r>
              <a:rPr lang="zh-CN" altLang="en-US" sz="1800" dirty="0"/>
              <a:t>题库各</a:t>
            </a:r>
            <a:r>
              <a:rPr lang="zh-CN" altLang="en-US" sz="1800" dirty="0" smtClean="0"/>
              <a:t>套题</a:t>
            </a:r>
            <a:r>
              <a:rPr lang="zh-CN" altLang="en-US" sz="1800" dirty="0"/>
              <a:t>重复率不得超过</a:t>
            </a:r>
            <a:r>
              <a:rPr lang="en-US" altLang="zh-CN" sz="1800" dirty="0"/>
              <a:t>20%</a:t>
            </a:r>
          </a:p>
          <a:p>
            <a:r>
              <a:rPr lang="zh-CN" altLang="en-US" sz="1800" dirty="0"/>
              <a:t>题库可不收纳自由创意型</a:t>
            </a:r>
            <a:r>
              <a:rPr lang="zh-CN" altLang="en-US" sz="1800" dirty="0" smtClean="0"/>
              <a:t>内容</a:t>
            </a:r>
            <a:endParaRPr lang="en-US" altLang="zh-CN" sz="1800" dirty="0" smtClean="0"/>
          </a:p>
        </p:txBody>
      </p:sp>
      <p:sp>
        <p:nvSpPr>
          <p:cNvPr id="16" name="椭圆 15"/>
          <p:cNvSpPr/>
          <p:nvPr/>
        </p:nvSpPr>
        <p:spPr>
          <a:xfrm>
            <a:off x="841834" y="3063260"/>
            <a:ext cx="1080120" cy="108012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2000" dirty="0" smtClean="0">
                <a:solidFill>
                  <a:schemeClr val="tx1"/>
                </a:solidFill>
                <a:latin typeface="+mj-ea"/>
                <a:ea typeface="+mj-ea"/>
              </a:rPr>
              <a:t>样题</a:t>
            </a:r>
            <a:endParaRPr lang="zh-CN" altLang="en-US" sz="2000" dirty="0">
              <a:solidFill>
                <a:schemeClr val="tx1"/>
              </a:solidFill>
              <a:latin typeface="+mj-ea"/>
              <a:ea typeface="+mj-ea"/>
            </a:endParaRPr>
          </a:p>
        </p:txBody>
      </p:sp>
      <p:sp>
        <p:nvSpPr>
          <p:cNvPr id="32" name="椭圆 31"/>
          <p:cNvSpPr/>
          <p:nvPr/>
        </p:nvSpPr>
        <p:spPr>
          <a:xfrm>
            <a:off x="1705930" y="3050905"/>
            <a:ext cx="1080120" cy="108012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000" dirty="0" smtClean="0">
                <a:solidFill>
                  <a:schemeClr val="tx1"/>
                </a:solidFill>
                <a:latin typeface="+mj-ea"/>
                <a:ea typeface="+mj-ea"/>
              </a:rPr>
              <a:t>赛题</a:t>
            </a:r>
            <a:endParaRPr lang="zh-CN" altLang="en-US" sz="2000" dirty="0">
              <a:solidFill>
                <a:schemeClr val="tx1"/>
              </a:solidFill>
              <a:latin typeface="+mj-ea"/>
              <a:ea typeface="+mj-ea"/>
            </a:endParaRPr>
          </a:p>
        </p:txBody>
      </p:sp>
      <p:sp>
        <p:nvSpPr>
          <p:cNvPr id="33" name="椭圆 32"/>
          <p:cNvSpPr/>
          <p:nvPr/>
        </p:nvSpPr>
        <p:spPr>
          <a:xfrm>
            <a:off x="841834" y="4241312"/>
            <a:ext cx="1944216" cy="1923992"/>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CN" altLang="en-US" sz="2000" dirty="0" smtClean="0">
                <a:solidFill>
                  <a:schemeClr val="tx1"/>
                </a:solidFill>
                <a:latin typeface="+mj-ea"/>
                <a:ea typeface="+mj-ea"/>
              </a:rPr>
              <a:t>题库</a:t>
            </a:r>
            <a:endParaRPr lang="zh-CN" altLang="en-US" sz="2000" dirty="0">
              <a:solidFill>
                <a:schemeClr val="tx1"/>
              </a:solidFill>
              <a:latin typeface="+mj-ea"/>
              <a:ea typeface="+mj-ea"/>
            </a:endParaRPr>
          </a:p>
        </p:txBody>
      </p:sp>
      <p:sp>
        <p:nvSpPr>
          <p:cNvPr id="40" name="椭圆 39"/>
          <p:cNvSpPr/>
          <p:nvPr/>
        </p:nvSpPr>
        <p:spPr>
          <a:xfrm>
            <a:off x="1705930" y="4663248"/>
            <a:ext cx="1080120" cy="108012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000" dirty="0" smtClean="0">
                <a:solidFill>
                  <a:schemeClr val="tx1"/>
                </a:solidFill>
                <a:latin typeface="+mj-ea"/>
                <a:ea typeface="+mj-ea"/>
              </a:rPr>
              <a:t>赛题</a:t>
            </a:r>
            <a:endParaRPr lang="zh-CN" altLang="en-US" sz="2000" dirty="0">
              <a:solidFill>
                <a:schemeClr val="tx1"/>
              </a:solidFill>
              <a:latin typeface="+mj-ea"/>
              <a:ea typeface="+mj-ea"/>
            </a:endParaRPr>
          </a:p>
        </p:txBody>
      </p:sp>
      <p:sp>
        <p:nvSpPr>
          <p:cNvPr id="42" name="椭圆 41"/>
          <p:cNvSpPr/>
          <p:nvPr/>
        </p:nvSpPr>
        <p:spPr>
          <a:xfrm>
            <a:off x="1277302" y="1857364"/>
            <a:ext cx="1080120" cy="108012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000" dirty="0" smtClean="0">
                <a:solidFill>
                  <a:schemeClr val="tx1"/>
                </a:solidFill>
                <a:latin typeface="+mj-ea"/>
                <a:ea typeface="+mj-ea"/>
              </a:rPr>
              <a:t>赛题</a:t>
            </a:r>
            <a:endParaRPr lang="zh-CN" altLang="en-US" sz="2000" dirty="0">
              <a:solidFill>
                <a:schemeClr val="tx1"/>
              </a:solidFill>
              <a:latin typeface="+mj-ea"/>
              <a:ea typeface="+mj-ea"/>
            </a:endParaRPr>
          </a:p>
        </p:txBody>
      </p:sp>
      <p:sp>
        <p:nvSpPr>
          <p:cNvPr id="43" name="TextBox 42"/>
          <p:cNvSpPr txBox="1"/>
          <p:nvPr/>
        </p:nvSpPr>
        <p:spPr>
          <a:xfrm>
            <a:off x="3101060" y="1838001"/>
            <a:ext cx="5328592" cy="923330"/>
          </a:xfrm>
          <a:prstGeom prst="rect">
            <a:avLst/>
          </a:prstGeom>
          <a:noFill/>
        </p:spPr>
        <p:txBody>
          <a:bodyPr wrap="square" rtlCol="0">
            <a:spAutoFit/>
          </a:bodyPr>
          <a:lstStyle>
            <a:defPPr>
              <a:defRPr lang="zh-CN"/>
            </a:defPPr>
            <a:lvl1pPr marL="285750" indent="-285750">
              <a:buFont typeface="Arial" pitchFamily="34" charset="0"/>
              <a:buChar char="•"/>
              <a:defRPr sz="1600">
                <a:latin typeface="+mj-ea"/>
                <a:ea typeface="+mj-ea"/>
              </a:defRPr>
            </a:lvl1pPr>
          </a:lstStyle>
          <a:p>
            <a:r>
              <a:rPr lang="zh-CN" altLang="en-US" sz="1800" dirty="0"/>
              <a:t>赛题设计应围绕大赛“检验职教成果、引导职教改革、推动工学结合人才培养模式”的宗旨</a:t>
            </a:r>
            <a:endParaRPr lang="en-US" altLang="zh-CN" sz="1800" dirty="0"/>
          </a:p>
          <a:p>
            <a:r>
              <a:rPr lang="zh-CN" altLang="en-US" sz="1800" dirty="0"/>
              <a:t>赛题源于样题</a:t>
            </a:r>
            <a:r>
              <a:rPr lang="en-US" altLang="zh-CN" sz="1800" dirty="0"/>
              <a:t>/</a:t>
            </a:r>
            <a:r>
              <a:rPr lang="zh-CN" altLang="en-US" sz="1800" dirty="0"/>
              <a:t>题库，且高于样题</a:t>
            </a:r>
            <a:r>
              <a:rPr lang="en-US" altLang="zh-CN" sz="1800" dirty="0"/>
              <a:t>/</a:t>
            </a:r>
            <a:r>
              <a:rPr lang="zh-CN" altLang="en-US" sz="1800" dirty="0"/>
              <a:t>题库</a:t>
            </a:r>
          </a:p>
        </p:txBody>
      </p:sp>
      <p:sp>
        <p:nvSpPr>
          <p:cNvPr id="5" name="文本框 4"/>
          <p:cNvSpPr txBox="1"/>
          <p:nvPr/>
        </p:nvSpPr>
        <p:spPr>
          <a:xfrm>
            <a:off x="1475656" y="1268760"/>
            <a:ext cx="5904656"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zh-CN" altLang="en-US" sz="2000" dirty="0" smtClean="0">
                <a:latin typeface="+mj-ea"/>
                <a:ea typeface="+mj-ea"/>
              </a:rPr>
              <a:t>问题</a:t>
            </a:r>
            <a:r>
              <a:rPr lang="en-US" altLang="zh-CN" sz="2000" dirty="0" smtClean="0">
                <a:latin typeface="+mj-ea"/>
                <a:ea typeface="+mj-ea"/>
              </a:rPr>
              <a:t>1</a:t>
            </a:r>
            <a:r>
              <a:rPr lang="zh-CN" altLang="en-US" sz="2000" dirty="0" smtClean="0">
                <a:latin typeface="+mj-ea"/>
                <a:ea typeface="+mj-ea"/>
              </a:rPr>
              <a:t>：赛题、样题、题库概念不清</a:t>
            </a:r>
            <a:endParaRPr lang="zh-CN" altLang="en-US" sz="2000" dirty="0">
              <a:latin typeface="+mj-ea"/>
              <a:ea typeface="+mj-ea"/>
            </a:endParaRPr>
          </a:p>
        </p:txBody>
      </p:sp>
    </p:spTree>
    <p:extLst>
      <p:ext uri="{BB962C8B-B14F-4D97-AF65-F5344CB8AC3E}">
        <p14:creationId xmlns:p14="http://schemas.microsoft.com/office/powerpoint/2010/main" xmlns="" val="956565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14414" y="-24"/>
            <a:ext cx="6429420" cy="990600"/>
          </a:xfrm>
        </p:spPr>
        <p:txBody>
          <a:bodyPr/>
          <a:lstStyle/>
          <a:p>
            <a:pPr algn="ctr"/>
            <a:r>
              <a:rPr lang="zh-CN" altLang="en-US" b="1" dirty="0">
                <a:latin typeface="方正姚体" pitchFamily="2" charset="-122"/>
                <a:ea typeface="方正姚体" pitchFamily="2" charset="-122"/>
              </a:rPr>
              <a:t>二、关键环节</a:t>
            </a:r>
          </a:p>
        </p:txBody>
      </p:sp>
      <p:sp>
        <p:nvSpPr>
          <p:cNvPr id="3" name="日期占位符 2"/>
          <p:cNvSpPr>
            <a:spLocks noGrp="1"/>
          </p:cNvSpPr>
          <p:nvPr>
            <p:ph type="dt" sz="half" idx="10"/>
          </p:nvPr>
        </p:nvSpPr>
        <p:spPr/>
        <p:txBody>
          <a:bodyPr/>
          <a:lstStyle/>
          <a:p>
            <a:r>
              <a:rPr lang="en-US" altLang="zh-CN" smtClean="0"/>
              <a:t>2014/05</a:t>
            </a:r>
            <a:endParaRPr lang="zh-CN" altLang="en-US" dirty="0"/>
          </a:p>
        </p:txBody>
      </p:sp>
      <p:sp>
        <p:nvSpPr>
          <p:cNvPr id="4" name="页脚占位符 3"/>
          <p:cNvSpPr>
            <a:spLocks noGrp="1"/>
          </p:cNvSpPr>
          <p:nvPr>
            <p:ph type="ftr" sz="quarter" idx="11"/>
          </p:nvPr>
        </p:nvSpPr>
        <p:spPr/>
        <p:txBody>
          <a:bodyPr/>
          <a:lstStyle/>
          <a:p>
            <a:r>
              <a:rPr lang="en-US" altLang="zh-CN" smtClean="0"/>
              <a:t>2014</a:t>
            </a:r>
            <a:r>
              <a:rPr lang="zh-CN" altLang="en-US" smtClean="0"/>
              <a:t>年全国职业院校技能大赛 </a:t>
            </a:r>
            <a:endParaRPr lang="zh-CN" altLang="en-US" dirty="0"/>
          </a:p>
        </p:txBody>
      </p:sp>
      <p:sp>
        <p:nvSpPr>
          <p:cNvPr id="42" name="椭圆 41"/>
          <p:cNvSpPr/>
          <p:nvPr/>
        </p:nvSpPr>
        <p:spPr>
          <a:xfrm>
            <a:off x="755576" y="2708920"/>
            <a:ext cx="2880320" cy="2736304"/>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zh-CN" altLang="en-US" sz="2000" dirty="0" smtClean="0">
                <a:solidFill>
                  <a:schemeClr val="tx1"/>
                </a:solidFill>
                <a:latin typeface="+mj-ea"/>
                <a:ea typeface="+mj-ea"/>
              </a:rPr>
              <a:t>正式赛题</a:t>
            </a:r>
            <a:endParaRPr lang="zh-CN" altLang="en-US" sz="2000" dirty="0">
              <a:solidFill>
                <a:schemeClr val="tx1"/>
              </a:solidFill>
              <a:latin typeface="+mj-ea"/>
              <a:ea typeface="+mj-ea"/>
            </a:endParaRPr>
          </a:p>
        </p:txBody>
      </p:sp>
      <p:sp>
        <p:nvSpPr>
          <p:cNvPr id="43" name="TextBox 42"/>
          <p:cNvSpPr txBox="1"/>
          <p:nvPr/>
        </p:nvSpPr>
        <p:spPr>
          <a:xfrm>
            <a:off x="4214810" y="2237424"/>
            <a:ext cx="4104456" cy="1477328"/>
          </a:xfrm>
          <a:prstGeom prst="rect">
            <a:avLst/>
          </a:prstGeom>
          <a:noFill/>
        </p:spPr>
        <p:txBody>
          <a:bodyPr wrap="square" rtlCol="0">
            <a:spAutoFit/>
          </a:bodyPr>
          <a:lstStyle>
            <a:defPPr>
              <a:defRPr lang="zh-CN"/>
            </a:defPPr>
            <a:lvl1pPr marL="285750" indent="-285750">
              <a:buFont typeface="Arial" pitchFamily="34" charset="0"/>
              <a:buChar char="•"/>
              <a:defRPr sz="1600">
                <a:latin typeface="+mj-ea"/>
                <a:ea typeface="+mj-ea"/>
              </a:defRPr>
            </a:lvl1pPr>
          </a:lstStyle>
          <a:p>
            <a:r>
              <a:rPr lang="zh-CN" altLang="en-US" sz="1800" dirty="0" smtClean="0"/>
              <a:t>自由创意型赛题</a:t>
            </a:r>
            <a:r>
              <a:rPr lang="zh-CN" altLang="en-US" sz="1800" dirty="0" smtClean="0">
                <a:solidFill>
                  <a:srgbClr val="FF0000"/>
                </a:solidFill>
              </a:rPr>
              <a:t>优点</a:t>
            </a:r>
            <a:r>
              <a:rPr lang="zh-CN" altLang="en-US" sz="1800" dirty="0" smtClean="0"/>
              <a:t>：可以较好地考察选手知识迁移的能力以及思维变通性，促进创新、提高素养</a:t>
            </a:r>
            <a:endParaRPr lang="en-US" altLang="zh-CN" sz="1800" dirty="0" smtClean="0"/>
          </a:p>
          <a:p>
            <a:r>
              <a:rPr lang="zh-CN" altLang="en-US" sz="1800" dirty="0" smtClean="0"/>
              <a:t>自由创意型赛题</a:t>
            </a:r>
            <a:r>
              <a:rPr lang="zh-CN" altLang="en-US" sz="1800" dirty="0" smtClean="0">
                <a:solidFill>
                  <a:srgbClr val="FF0000"/>
                </a:solidFill>
              </a:rPr>
              <a:t>缺点</a:t>
            </a:r>
            <a:r>
              <a:rPr lang="zh-CN" altLang="en-US" sz="1800" dirty="0" smtClean="0"/>
              <a:t>：难易程度不好把握、评分标准制定困难</a:t>
            </a:r>
            <a:endParaRPr lang="zh-CN" altLang="en-US" sz="1800" dirty="0"/>
          </a:p>
        </p:txBody>
      </p:sp>
      <p:sp>
        <p:nvSpPr>
          <p:cNvPr id="5" name="文本框 4"/>
          <p:cNvSpPr txBox="1"/>
          <p:nvPr/>
        </p:nvSpPr>
        <p:spPr>
          <a:xfrm>
            <a:off x="1331640" y="1385816"/>
            <a:ext cx="6192688"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zh-CN" altLang="en-US" sz="2000" dirty="0" smtClean="0">
                <a:latin typeface="+mj-ea"/>
                <a:ea typeface="+mj-ea"/>
              </a:rPr>
              <a:t>问题</a:t>
            </a:r>
            <a:r>
              <a:rPr lang="en-US" altLang="zh-CN" sz="2000" dirty="0" smtClean="0">
                <a:latin typeface="+mj-ea"/>
                <a:ea typeface="+mj-ea"/>
              </a:rPr>
              <a:t>2</a:t>
            </a:r>
            <a:r>
              <a:rPr lang="zh-CN" altLang="en-US" sz="2000" dirty="0" smtClean="0">
                <a:latin typeface="+mj-ea"/>
                <a:ea typeface="+mj-ea"/>
              </a:rPr>
              <a:t>：自由创意型赛题占比？</a:t>
            </a:r>
            <a:endParaRPr lang="zh-CN" altLang="en-US" sz="2000" dirty="0">
              <a:latin typeface="+mj-ea"/>
              <a:ea typeface="+mj-ea"/>
            </a:endParaRPr>
          </a:p>
        </p:txBody>
      </p:sp>
      <p:sp>
        <p:nvSpPr>
          <p:cNvPr id="14" name="椭圆 13"/>
          <p:cNvSpPr/>
          <p:nvPr/>
        </p:nvSpPr>
        <p:spPr>
          <a:xfrm>
            <a:off x="2564160" y="3613212"/>
            <a:ext cx="1071736" cy="9277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tx1"/>
                </a:solidFill>
                <a:latin typeface="+mj-ea"/>
                <a:ea typeface="+mj-ea"/>
              </a:rPr>
              <a:t>自由创意型题</a:t>
            </a:r>
            <a:endParaRPr lang="zh-CN" altLang="en-US" sz="2000" dirty="0">
              <a:solidFill>
                <a:schemeClr val="tx1"/>
              </a:solidFill>
              <a:latin typeface="+mj-ea"/>
              <a:ea typeface="+mj-ea"/>
            </a:endParaRPr>
          </a:p>
        </p:txBody>
      </p:sp>
      <p:cxnSp>
        <p:nvCxnSpPr>
          <p:cNvPr id="7" name="直接箭头连接符 6"/>
          <p:cNvCxnSpPr>
            <a:stCxn id="8" idx="1"/>
            <a:endCxn id="42" idx="6"/>
          </p:cNvCxnSpPr>
          <p:nvPr/>
        </p:nvCxnSpPr>
        <p:spPr>
          <a:xfrm rot="10800000">
            <a:off x="3635896" y="4077072"/>
            <a:ext cx="650352" cy="925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286248" y="4802409"/>
            <a:ext cx="3636404" cy="400110"/>
          </a:xfrm>
          <a:prstGeom prst="rect">
            <a:avLst/>
          </a:prstGeom>
          <a:noFill/>
        </p:spPr>
        <p:txBody>
          <a:bodyPr wrap="square" rtlCol="0">
            <a:spAutoFit/>
          </a:bodyPr>
          <a:lstStyle/>
          <a:p>
            <a:r>
              <a:rPr lang="zh-CN" altLang="en-US" sz="2000" dirty="0" smtClean="0">
                <a:latin typeface="+mj-ea"/>
                <a:ea typeface="+mj-ea"/>
              </a:rPr>
              <a:t>严格控制占比：不得超过</a:t>
            </a:r>
            <a:r>
              <a:rPr lang="en-US" altLang="zh-CN" sz="2000" dirty="0" smtClean="0">
                <a:solidFill>
                  <a:srgbClr val="FF0000"/>
                </a:solidFill>
                <a:latin typeface="+mj-ea"/>
                <a:ea typeface="+mj-ea"/>
              </a:rPr>
              <a:t>10%</a:t>
            </a:r>
            <a:endParaRPr lang="zh-CN" altLang="en-US" sz="2000" dirty="0">
              <a:solidFill>
                <a:srgbClr val="FF0000"/>
              </a:solidFill>
              <a:latin typeface="+mj-ea"/>
              <a:ea typeface="+mj-ea"/>
            </a:endParaRPr>
          </a:p>
        </p:txBody>
      </p:sp>
    </p:spTree>
    <p:extLst>
      <p:ext uri="{BB962C8B-B14F-4D97-AF65-F5344CB8AC3E}">
        <p14:creationId xmlns:p14="http://schemas.microsoft.com/office/powerpoint/2010/main" xmlns="" val="26471025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1214414" y="-24"/>
            <a:ext cx="6429420" cy="990600"/>
          </a:xfrm>
        </p:spPr>
        <p:txBody>
          <a:bodyPr/>
          <a:lstStyle/>
          <a:p>
            <a:pPr algn="ctr"/>
            <a:r>
              <a:rPr lang="zh-CN" altLang="en-US" b="1" dirty="0">
                <a:latin typeface="方正姚体" pitchFamily="2" charset="-122"/>
                <a:ea typeface="方正姚体" pitchFamily="2" charset="-122"/>
              </a:rPr>
              <a:t>二、关键环节</a:t>
            </a:r>
            <a:endParaRPr lang="zh-CN" altLang="en-US" sz="2900" b="1" dirty="0" smtClean="0">
              <a:latin typeface="方正姚体" pitchFamily="2" charset="-122"/>
              <a:ea typeface="方正姚体" pitchFamily="2" charset="-122"/>
            </a:endParaRPr>
          </a:p>
        </p:txBody>
      </p:sp>
      <p:sp>
        <p:nvSpPr>
          <p:cNvPr id="6147" name="日期占位符 2"/>
          <p:cNvSpPr txBox="1">
            <a:spLocks noGrp="1" noChangeArrowheads="1"/>
          </p:cNvSpPr>
          <p:nvPr/>
        </p:nvSpPr>
        <p:spPr bwMode="auto">
          <a:xfrm>
            <a:off x="571500" y="6356350"/>
            <a:ext cx="2289175" cy="365125"/>
          </a:xfrm>
          <a:prstGeom prst="rect">
            <a:avLst/>
          </a:prstGeom>
          <a:noFill/>
          <a:ln w="9525">
            <a:noFill/>
            <a:miter lim="800000"/>
            <a:headEnd/>
            <a:tailEnd/>
          </a:ln>
        </p:spPr>
        <p:txBody>
          <a:bodyPr/>
          <a:lstStyle/>
          <a:p>
            <a:r>
              <a:rPr lang="en-US" altLang="zh-CN" sz="1400">
                <a:latin typeface="方正舒体" pitchFamily="2" charset="-122"/>
                <a:ea typeface="方正舒体" pitchFamily="2" charset="-122"/>
              </a:rPr>
              <a:t>2014/05</a:t>
            </a:r>
            <a:endParaRPr lang="zh-CN" altLang="en-US" sz="1400">
              <a:latin typeface="方正舒体" pitchFamily="2" charset="-122"/>
              <a:ea typeface="方正舒体" pitchFamily="2" charset="-122"/>
            </a:endParaRPr>
          </a:p>
        </p:txBody>
      </p:sp>
      <p:sp>
        <p:nvSpPr>
          <p:cNvPr id="6148" name="页脚占位符 3"/>
          <p:cNvSpPr txBox="1">
            <a:spLocks noGrp="1" noChangeArrowheads="1"/>
          </p:cNvSpPr>
          <p:nvPr/>
        </p:nvSpPr>
        <p:spPr bwMode="auto">
          <a:xfrm>
            <a:off x="5210175" y="6357938"/>
            <a:ext cx="3505200" cy="365125"/>
          </a:xfrm>
          <a:prstGeom prst="rect">
            <a:avLst/>
          </a:prstGeom>
          <a:noFill/>
          <a:ln w="9525">
            <a:noFill/>
            <a:miter lim="800000"/>
            <a:headEnd/>
            <a:tailEnd/>
          </a:ln>
        </p:spPr>
        <p:txBody>
          <a:bodyPr/>
          <a:lstStyle/>
          <a:p>
            <a:pPr algn="r"/>
            <a:r>
              <a:rPr lang="en-US" altLang="zh-CN" sz="1400">
                <a:solidFill>
                  <a:srgbClr val="993300"/>
                </a:solidFill>
                <a:latin typeface="方正舒体" pitchFamily="2" charset="-122"/>
                <a:ea typeface="方正舒体" pitchFamily="2" charset="-122"/>
              </a:rPr>
              <a:t>2014</a:t>
            </a:r>
            <a:r>
              <a:rPr lang="zh-CN" altLang="en-US" sz="1400">
                <a:solidFill>
                  <a:srgbClr val="993300"/>
                </a:solidFill>
                <a:latin typeface="方正舒体" pitchFamily="2" charset="-122"/>
                <a:ea typeface="方正舒体" pitchFamily="2" charset="-122"/>
              </a:rPr>
              <a:t>年全国职业院校技能大赛 </a:t>
            </a:r>
          </a:p>
        </p:txBody>
      </p:sp>
      <p:sp>
        <p:nvSpPr>
          <p:cNvPr id="11" name="文本框 10"/>
          <p:cNvSpPr txBox="1"/>
          <p:nvPr/>
        </p:nvSpPr>
        <p:spPr>
          <a:xfrm>
            <a:off x="928662" y="1507797"/>
            <a:ext cx="4184303" cy="492443"/>
          </a:xfrm>
          <a:prstGeom prst="rect">
            <a:avLst/>
          </a:prstGeom>
          <a:noFill/>
        </p:spPr>
        <p:txBody>
          <a:bodyPr wrap="square" rtlCol="0">
            <a:spAutoFit/>
          </a:bodyPr>
          <a:lstStyle/>
          <a:p>
            <a:r>
              <a:rPr lang="en-US" altLang="zh-CN" sz="2600" dirty="0" smtClean="0">
                <a:latin typeface="+mj-ea"/>
                <a:ea typeface="+mj-ea"/>
              </a:rPr>
              <a:t>2</a:t>
            </a:r>
            <a:r>
              <a:rPr lang="zh-CN" altLang="en-US" sz="2600" dirty="0" smtClean="0">
                <a:latin typeface="+mj-ea"/>
                <a:ea typeface="+mj-ea"/>
              </a:rPr>
              <a:t>、审题环节</a:t>
            </a:r>
            <a:endParaRPr lang="zh-CN" altLang="en-US" sz="2600" dirty="0">
              <a:latin typeface="+mj-ea"/>
              <a:ea typeface="+mj-ea"/>
            </a:endParaRPr>
          </a:p>
        </p:txBody>
      </p:sp>
      <p:graphicFrame>
        <p:nvGraphicFramePr>
          <p:cNvPr id="12" name="表格 11"/>
          <p:cNvGraphicFramePr>
            <a:graphicFrameLocks noGrp="1"/>
          </p:cNvGraphicFramePr>
          <p:nvPr>
            <p:extLst>
              <p:ext uri="{D42A27DB-BD31-4B8C-83A1-F6EECF244321}">
                <p14:modId xmlns:p14="http://schemas.microsoft.com/office/powerpoint/2010/main" xmlns="" val="3921922832"/>
              </p:ext>
            </p:extLst>
          </p:nvPr>
        </p:nvGraphicFramePr>
        <p:xfrm>
          <a:off x="811239" y="2500306"/>
          <a:ext cx="7618413" cy="2981378"/>
        </p:xfrm>
        <a:graphic>
          <a:graphicData uri="http://schemas.openxmlformats.org/drawingml/2006/table">
            <a:tbl>
              <a:tblPr firstRow="1" bandRow="1">
                <a:tableStyleId>{5C22544A-7EE6-4342-B048-85BDC9FD1C3A}</a:tableStyleId>
              </a:tblPr>
              <a:tblGrid>
                <a:gridCol w="2045296"/>
                <a:gridCol w="5573117"/>
              </a:tblGrid>
              <a:tr h="704971">
                <a:tc>
                  <a:txBody>
                    <a:bodyPr/>
                    <a:lstStyle/>
                    <a:p>
                      <a:pPr algn="ctr"/>
                      <a:r>
                        <a:rPr lang="zh-CN" altLang="en-US" sz="2000" dirty="0" smtClean="0">
                          <a:latin typeface="+mj-ea"/>
                          <a:ea typeface="+mj-ea"/>
                        </a:rPr>
                        <a:t>审核内容</a:t>
                      </a:r>
                      <a:endParaRPr lang="zh-CN" altLang="en-US" sz="2000" dirty="0">
                        <a:latin typeface="+mj-ea"/>
                        <a:ea typeface="+mj-ea"/>
                      </a:endParaRPr>
                    </a:p>
                  </a:txBody>
                  <a:tcPr anchor="ctr"/>
                </a:tc>
                <a:tc>
                  <a:txBody>
                    <a:bodyPr/>
                    <a:lstStyle/>
                    <a:p>
                      <a:pPr algn="ctr"/>
                      <a:r>
                        <a:rPr lang="zh-CN" altLang="en-US" sz="2000" dirty="0" smtClean="0">
                          <a:latin typeface="+mj-ea"/>
                          <a:ea typeface="+mj-ea"/>
                        </a:rPr>
                        <a:t>审核要求</a:t>
                      </a:r>
                      <a:endParaRPr lang="zh-CN" altLang="en-US" sz="2000" dirty="0">
                        <a:latin typeface="+mj-ea"/>
                        <a:ea typeface="+mj-ea"/>
                      </a:endParaRPr>
                    </a:p>
                  </a:txBody>
                  <a:tcPr anchor="ctr"/>
                </a:tc>
              </a:tr>
              <a:tr h="783311">
                <a:tc>
                  <a:txBody>
                    <a:bodyPr/>
                    <a:lstStyle/>
                    <a:p>
                      <a:pPr algn="ctr"/>
                      <a:r>
                        <a:rPr kumimoji="0" lang="zh-CN" altLang="en-US" sz="1800" kern="1200" dirty="0" smtClean="0">
                          <a:solidFill>
                            <a:schemeClr val="dk1"/>
                          </a:solidFill>
                          <a:latin typeface="+mj-ea"/>
                          <a:ea typeface="+mj-ea"/>
                          <a:cs typeface="+mn-cs"/>
                        </a:rPr>
                        <a:t>赛题形式和内容</a:t>
                      </a:r>
                      <a:endParaRPr kumimoji="0" lang="en-US" altLang="zh-CN" sz="1800" kern="1200" dirty="0" smtClean="0">
                        <a:solidFill>
                          <a:schemeClr val="dk1"/>
                        </a:solidFill>
                        <a:latin typeface="+mj-ea"/>
                        <a:ea typeface="+mj-ea"/>
                        <a:cs typeface="+mn-cs"/>
                      </a:endParaRPr>
                    </a:p>
                  </a:txBody>
                  <a:tcPr anchor="ctr"/>
                </a:tc>
                <a:tc>
                  <a:txBody>
                    <a:bodyPr/>
                    <a:lstStyle/>
                    <a:p>
                      <a:r>
                        <a:rPr kumimoji="0" lang="zh-CN" altLang="en-US" sz="1800" kern="1200" dirty="0" smtClean="0">
                          <a:solidFill>
                            <a:schemeClr val="dk1"/>
                          </a:solidFill>
                          <a:latin typeface="+mj-ea"/>
                          <a:ea typeface="+mj-ea"/>
                          <a:cs typeface="+mn-cs"/>
                        </a:rPr>
                        <a:t>（</a:t>
                      </a:r>
                      <a:r>
                        <a:rPr kumimoji="0" lang="en-US" altLang="zh-CN" sz="1800" kern="1200" dirty="0" smtClean="0">
                          <a:solidFill>
                            <a:schemeClr val="dk1"/>
                          </a:solidFill>
                          <a:latin typeface="+mj-ea"/>
                          <a:ea typeface="+mj-ea"/>
                          <a:cs typeface="+mn-cs"/>
                        </a:rPr>
                        <a:t>1</a:t>
                      </a:r>
                      <a:r>
                        <a:rPr kumimoji="0" lang="zh-CN" altLang="en-US" sz="1800" kern="1200" dirty="0" smtClean="0">
                          <a:solidFill>
                            <a:schemeClr val="dk1"/>
                          </a:solidFill>
                          <a:latin typeface="+mj-ea"/>
                          <a:ea typeface="+mj-ea"/>
                          <a:cs typeface="+mn-cs"/>
                        </a:rPr>
                        <a:t>）符合竞赛规程要求</a:t>
                      </a:r>
                      <a:endParaRPr kumimoji="0" lang="en-US" altLang="zh-CN" sz="1800" kern="1200" dirty="0" smtClean="0">
                        <a:solidFill>
                          <a:schemeClr val="dk1"/>
                        </a:solidFill>
                        <a:latin typeface="+mj-ea"/>
                        <a:ea typeface="+mj-ea"/>
                        <a:cs typeface="+mn-cs"/>
                      </a:endParaRPr>
                    </a:p>
                    <a:p>
                      <a:r>
                        <a:rPr kumimoji="0" lang="zh-CN" altLang="en-US" sz="1800" kern="1200" dirty="0" smtClean="0">
                          <a:solidFill>
                            <a:schemeClr val="dk1"/>
                          </a:solidFill>
                          <a:latin typeface="+mj-ea"/>
                          <a:ea typeface="+mj-ea"/>
                          <a:cs typeface="+mn-cs"/>
                        </a:rPr>
                        <a:t>（</a:t>
                      </a:r>
                      <a:r>
                        <a:rPr kumimoji="0" lang="en-US" altLang="zh-CN" sz="1800" kern="1200" dirty="0" smtClean="0">
                          <a:solidFill>
                            <a:schemeClr val="dk1"/>
                          </a:solidFill>
                          <a:latin typeface="+mj-ea"/>
                          <a:ea typeface="+mj-ea"/>
                          <a:cs typeface="+mn-cs"/>
                        </a:rPr>
                        <a:t>2</a:t>
                      </a:r>
                      <a:r>
                        <a:rPr kumimoji="0" lang="zh-CN" altLang="en-US" sz="1800" kern="1200" dirty="0" smtClean="0">
                          <a:solidFill>
                            <a:schemeClr val="dk1"/>
                          </a:solidFill>
                          <a:latin typeface="+mj-ea"/>
                          <a:ea typeface="+mj-ea"/>
                          <a:cs typeface="+mn-cs"/>
                        </a:rPr>
                        <a:t>）注意考察学生的岗位迁移能力和综合素养</a:t>
                      </a:r>
                      <a:endParaRPr kumimoji="0" lang="en-US" altLang="zh-CN" sz="1800" kern="1200" dirty="0" smtClean="0">
                        <a:solidFill>
                          <a:schemeClr val="dk1"/>
                        </a:solidFill>
                        <a:latin typeface="+mj-ea"/>
                        <a:ea typeface="+mj-ea"/>
                        <a:cs typeface="+mn-cs"/>
                      </a:endParaRPr>
                    </a:p>
                    <a:p>
                      <a:r>
                        <a:rPr kumimoji="0" lang="zh-CN" altLang="en-US" sz="1800" kern="1200" dirty="0" smtClean="0">
                          <a:solidFill>
                            <a:schemeClr val="dk1"/>
                          </a:solidFill>
                          <a:latin typeface="+mj-ea"/>
                          <a:ea typeface="+mj-ea"/>
                          <a:cs typeface="+mn-cs"/>
                        </a:rPr>
                        <a:t>（</a:t>
                      </a:r>
                      <a:r>
                        <a:rPr kumimoji="0" lang="en-US" altLang="zh-CN" sz="1800" kern="1200" dirty="0" smtClean="0">
                          <a:solidFill>
                            <a:schemeClr val="dk1"/>
                          </a:solidFill>
                          <a:latin typeface="+mj-ea"/>
                          <a:ea typeface="+mj-ea"/>
                          <a:cs typeface="+mn-cs"/>
                        </a:rPr>
                        <a:t>3</a:t>
                      </a:r>
                      <a:r>
                        <a:rPr kumimoji="0" lang="zh-CN" altLang="en-US" sz="1800" kern="1200" dirty="0" smtClean="0">
                          <a:solidFill>
                            <a:schemeClr val="dk1"/>
                          </a:solidFill>
                          <a:latin typeface="+mj-ea"/>
                          <a:ea typeface="+mj-ea"/>
                          <a:cs typeface="+mn-cs"/>
                        </a:rPr>
                        <a:t>）能对职业教育教学改革起到一定的引导作用</a:t>
                      </a:r>
                      <a:endParaRPr kumimoji="0" lang="zh-CN" altLang="en-US" sz="1800" kern="1200" dirty="0">
                        <a:solidFill>
                          <a:schemeClr val="dk1"/>
                        </a:solidFill>
                        <a:latin typeface="+mj-ea"/>
                        <a:ea typeface="+mj-ea"/>
                        <a:cs typeface="+mn-cs"/>
                      </a:endParaRPr>
                    </a:p>
                  </a:txBody>
                  <a:tcPr anchor="ctr"/>
                </a:tc>
              </a:tr>
              <a:tr h="447607">
                <a:tc>
                  <a:txBody>
                    <a:bodyPr/>
                    <a:lstStyle/>
                    <a:p>
                      <a:pPr algn="ctr"/>
                      <a:r>
                        <a:rPr kumimoji="0" lang="zh-CN" altLang="en-US" sz="1800" kern="1200" dirty="0" smtClean="0">
                          <a:solidFill>
                            <a:schemeClr val="dk1"/>
                          </a:solidFill>
                          <a:latin typeface="+mj-ea"/>
                          <a:ea typeface="+mj-ea"/>
                          <a:cs typeface="+mn-cs"/>
                        </a:rPr>
                        <a:t>赛题难度</a:t>
                      </a:r>
                      <a:endParaRPr kumimoji="0" lang="en-US" altLang="zh-CN" sz="1800" kern="1200" dirty="0">
                        <a:solidFill>
                          <a:schemeClr val="dk1"/>
                        </a:solidFill>
                        <a:latin typeface="+mj-ea"/>
                        <a:ea typeface="+mj-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en-US" sz="1800" kern="1200" dirty="0" smtClean="0">
                          <a:solidFill>
                            <a:schemeClr val="dk1"/>
                          </a:solidFill>
                          <a:latin typeface="+mj-ea"/>
                          <a:ea typeface="+mj-ea"/>
                          <a:cs typeface="+mn-cs"/>
                        </a:rPr>
                        <a:t>难、中、易试题比例恰当</a:t>
                      </a:r>
                      <a:endParaRPr kumimoji="0" lang="en-US" altLang="zh-CN" sz="1800" kern="1200" dirty="0" smtClean="0">
                        <a:solidFill>
                          <a:schemeClr val="dk1"/>
                        </a:solidFill>
                        <a:latin typeface="+mj-ea"/>
                        <a:ea typeface="+mj-ea"/>
                        <a:cs typeface="+mn-cs"/>
                      </a:endParaRPr>
                    </a:p>
                  </a:txBody>
                  <a:tcPr anchor="ctr"/>
                </a:tc>
              </a:tr>
              <a:tr h="783311">
                <a:tc>
                  <a:txBody>
                    <a:bodyPr/>
                    <a:lstStyle/>
                    <a:p>
                      <a:pPr algn="ctr"/>
                      <a:r>
                        <a:rPr kumimoji="0" lang="zh-CN" altLang="en-US" sz="1800" kern="1200" dirty="0" smtClean="0">
                          <a:solidFill>
                            <a:schemeClr val="dk1"/>
                          </a:solidFill>
                          <a:latin typeface="+mj-ea"/>
                          <a:ea typeface="+mj-ea"/>
                          <a:cs typeface="+mn-cs"/>
                        </a:rPr>
                        <a:t>评分标准</a:t>
                      </a:r>
                      <a:endParaRPr kumimoji="0" lang="en-US" altLang="zh-CN" sz="1800" kern="1200" dirty="0" smtClean="0">
                        <a:solidFill>
                          <a:schemeClr val="dk1"/>
                        </a:solidFill>
                        <a:latin typeface="+mj-ea"/>
                        <a:ea typeface="+mj-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dirty="0" smtClean="0">
                          <a:latin typeface="+mj-ea"/>
                          <a:ea typeface="+mj-ea"/>
                        </a:rPr>
                        <a:t>（</a:t>
                      </a:r>
                      <a:r>
                        <a:rPr lang="en-US" altLang="zh-CN" sz="1800" dirty="0" smtClean="0">
                          <a:latin typeface="+mj-ea"/>
                          <a:ea typeface="+mj-ea"/>
                        </a:rPr>
                        <a:t>1</a:t>
                      </a:r>
                      <a:r>
                        <a:rPr lang="zh-CN" altLang="en-US" sz="1800" dirty="0" smtClean="0">
                          <a:latin typeface="+mj-ea"/>
                          <a:ea typeface="+mj-ea"/>
                        </a:rPr>
                        <a:t>）给分点选择恰当</a:t>
                      </a:r>
                      <a:endParaRPr lang="en-US" altLang="zh-CN" sz="1800" dirty="0" smtClean="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dirty="0" smtClean="0">
                          <a:latin typeface="+mj-ea"/>
                          <a:ea typeface="+mj-ea"/>
                        </a:rPr>
                        <a:t>（</a:t>
                      </a:r>
                      <a:r>
                        <a:rPr lang="en-US" altLang="zh-CN" sz="1800" dirty="0" smtClean="0">
                          <a:latin typeface="+mj-ea"/>
                          <a:ea typeface="+mj-ea"/>
                        </a:rPr>
                        <a:t>2</a:t>
                      </a:r>
                      <a:r>
                        <a:rPr lang="zh-CN" altLang="en-US" sz="1800" dirty="0" smtClean="0">
                          <a:latin typeface="+mj-ea"/>
                          <a:ea typeface="+mj-ea"/>
                        </a:rPr>
                        <a:t>）赋分、配分合理</a:t>
                      </a:r>
                      <a:endParaRPr lang="en-US" altLang="zh-CN" sz="1800" dirty="0" smtClean="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dirty="0" smtClean="0">
                          <a:latin typeface="+mj-ea"/>
                          <a:ea typeface="+mj-ea"/>
                        </a:rPr>
                        <a:t>（</a:t>
                      </a:r>
                      <a:r>
                        <a:rPr lang="en-US" altLang="zh-CN" sz="1800" dirty="0" smtClean="0">
                          <a:latin typeface="+mj-ea"/>
                          <a:ea typeface="+mj-ea"/>
                        </a:rPr>
                        <a:t>3</a:t>
                      </a:r>
                      <a:r>
                        <a:rPr lang="zh-CN" altLang="en-US" sz="1800" dirty="0" smtClean="0">
                          <a:latin typeface="+mj-ea"/>
                          <a:ea typeface="+mj-ea"/>
                        </a:rPr>
                        <a:t>）评分标准尽量客观化</a:t>
                      </a:r>
                      <a:endParaRPr lang="en-US" altLang="zh-CN" sz="1800" dirty="0" smtClean="0">
                        <a:latin typeface="+mj-ea"/>
                        <a:ea typeface="+mj-ea"/>
                      </a:endParaRPr>
                    </a:p>
                  </a:txBody>
                  <a:tcPr anchor="ctr"/>
                </a:tc>
              </a:tr>
            </a:tbl>
          </a:graphicData>
        </a:graphic>
      </p:graphicFrame>
    </p:spTree>
    <p:extLst>
      <p:ext uri="{BB962C8B-B14F-4D97-AF65-F5344CB8AC3E}">
        <p14:creationId xmlns:p14="http://schemas.microsoft.com/office/powerpoint/2010/main" xmlns="" val="6741948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14414" y="-24"/>
            <a:ext cx="6429420" cy="990600"/>
          </a:xfrm>
        </p:spPr>
        <p:txBody>
          <a:bodyPr/>
          <a:lstStyle/>
          <a:p>
            <a:pPr algn="ctr"/>
            <a:r>
              <a:rPr lang="zh-CN" altLang="en-US" b="1" dirty="0" smtClean="0">
                <a:latin typeface="方正姚体" pitchFamily="2" charset="-122"/>
                <a:ea typeface="方正姚体" pitchFamily="2" charset="-122"/>
              </a:rPr>
              <a:t>二、关键环节</a:t>
            </a:r>
            <a:endParaRPr lang="zh-CN" altLang="en-US" b="1" dirty="0">
              <a:latin typeface="方正姚体" pitchFamily="2" charset="-122"/>
              <a:ea typeface="方正姚体" pitchFamily="2" charset="-122"/>
            </a:endParaRPr>
          </a:p>
        </p:txBody>
      </p:sp>
      <p:sp>
        <p:nvSpPr>
          <p:cNvPr id="3" name="日期占位符 2"/>
          <p:cNvSpPr>
            <a:spLocks noGrp="1"/>
          </p:cNvSpPr>
          <p:nvPr>
            <p:ph type="dt" sz="half" idx="10"/>
          </p:nvPr>
        </p:nvSpPr>
        <p:spPr/>
        <p:txBody>
          <a:bodyPr/>
          <a:lstStyle/>
          <a:p>
            <a:r>
              <a:rPr lang="en-US" altLang="zh-CN" smtClean="0"/>
              <a:t>2014/05</a:t>
            </a:r>
            <a:endParaRPr lang="zh-CN" altLang="en-US" dirty="0"/>
          </a:p>
        </p:txBody>
      </p:sp>
      <p:sp>
        <p:nvSpPr>
          <p:cNvPr id="4" name="页脚占位符 3"/>
          <p:cNvSpPr>
            <a:spLocks noGrp="1"/>
          </p:cNvSpPr>
          <p:nvPr>
            <p:ph type="ftr" sz="quarter" idx="11"/>
          </p:nvPr>
        </p:nvSpPr>
        <p:spPr/>
        <p:txBody>
          <a:bodyPr/>
          <a:lstStyle/>
          <a:p>
            <a:r>
              <a:rPr lang="en-US" altLang="zh-CN" smtClean="0"/>
              <a:t>2014</a:t>
            </a:r>
            <a:r>
              <a:rPr lang="zh-CN" altLang="en-US" smtClean="0"/>
              <a:t>年全国职业院校技能大赛 </a:t>
            </a:r>
            <a:endParaRPr lang="zh-CN" altLang="en-US" dirty="0"/>
          </a:p>
        </p:txBody>
      </p:sp>
      <p:sp>
        <p:nvSpPr>
          <p:cNvPr id="13" name="文本框 12"/>
          <p:cNvSpPr txBox="1"/>
          <p:nvPr/>
        </p:nvSpPr>
        <p:spPr>
          <a:xfrm>
            <a:off x="785786" y="1196752"/>
            <a:ext cx="4184303" cy="492443"/>
          </a:xfrm>
          <a:prstGeom prst="rect">
            <a:avLst/>
          </a:prstGeom>
          <a:noFill/>
        </p:spPr>
        <p:txBody>
          <a:bodyPr wrap="square" rtlCol="0">
            <a:spAutoFit/>
          </a:bodyPr>
          <a:lstStyle/>
          <a:p>
            <a:r>
              <a:rPr lang="en-US" altLang="zh-CN" sz="2600" dirty="0" smtClean="0">
                <a:latin typeface="+mj-ea"/>
                <a:ea typeface="+mj-ea"/>
              </a:rPr>
              <a:t>3</a:t>
            </a:r>
            <a:r>
              <a:rPr lang="zh-CN" altLang="en-US" sz="2600" dirty="0" smtClean="0">
                <a:latin typeface="+mj-ea"/>
                <a:ea typeface="+mj-ea"/>
              </a:rPr>
              <a:t>、保密环节</a:t>
            </a:r>
            <a:endParaRPr lang="zh-CN" altLang="en-US" sz="2600" dirty="0">
              <a:latin typeface="+mj-ea"/>
              <a:ea typeface="+mj-ea"/>
            </a:endParaRPr>
          </a:p>
        </p:txBody>
      </p:sp>
      <p:sp>
        <p:nvSpPr>
          <p:cNvPr id="17" name="文本框 16"/>
          <p:cNvSpPr txBox="1"/>
          <p:nvPr/>
        </p:nvSpPr>
        <p:spPr>
          <a:xfrm>
            <a:off x="785786" y="1885882"/>
            <a:ext cx="7286676"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zh-CN" altLang="en-US" sz="2400" dirty="0">
                <a:latin typeface="+mj-ea"/>
                <a:ea typeface="+mj-ea"/>
              </a:rPr>
              <a:t>赛</a:t>
            </a:r>
            <a:r>
              <a:rPr lang="zh-CN" altLang="en-US" sz="2400" dirty="0" smtClean="0">
                <a:latin typeface="+mj-ea"/>
                <a:ea typeface="+mj-ea"/>
              </a:rPr>
              <a:t>题保密的三重门</a:t>
            </a:r>
            <a:endParaRPr lang="zh-CN" altLang="en-US" sz="2400" dirty="0">
              <a:latin typeface="+mj-ea"/>
              <a:ea typeface="+mj-ea"/>
            </a:endParaRPr>
          </a:p>
        </p:txBody>
      </p:sp>
      <p:graphicFrame>
        <p:nvGraphicFramePr>
          <p:cNvPr id="10" name="图示 9"/>
          <p:cNvGraphicFramePr/>
          <p:nvPr/>
        </p:nvGraphicFramePr>
        <p:xfrm>
          <a:off x="714348" y="2468570"/>
          <a:ext cx="7429552" cy="3603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01486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14414" y="-24"/>
            <a:ext cx="6429420" cy="990600"/>
          </a:xfrm>
        </p:spPr>
        <p:txBody>
          <a:bodyPr/>
          <a:lstStyle/>
          <a:p>
            <a:pPr algn="ctr"/>
            <a:r>
              <a:rPr lang="zh-CN" altLang="en-US" b="1" dirty="0" smtClean="0">
                <a:latin typeface="方正姚体" pitchFamily="2" charset="-122"/>
                <a:ea typeface="方正姚体" pitchFamily="2" charset="-122"/>
              </a:rPr>
              <a:t>二、关键环节</a:t>
            </a:r>
            <a:endParaRPr lang="zh-CN" altLang="en-US" b="1" dirty="0">
              <a:latin typeface="方正姚体" pitchFamily="2" charset="-122"/>
              <a:ea typeface="方正姚体" pitchFamily="2" charset="-122"/>
            </a:endParaRPr>
          </a:p>
        </p:txBody>
      </p:sp>
      <p:sp>
        <p:nvSpPr>
          <p:cNvPr id="3" name="日期占位符 2"/>
          <p:cNvSpPr>
            <a:spLocks noGrp="1"/>
          </p:cNvSpPr>
          <p:nvPr>
            <p:ph type="dt" sz="half" idx="10"/>
          </p:nvPr>
        </p:nvSpPr>
        <p:spPr/>
        <p:txBody>
          <a:bodyPr/>
          <a:lstStyle/>
          <a:p>
            <a:r>
              <a:rPr lang="en-US" altLang="zh-CN" smtClean="0"/>
              <a:t>2014/05</a:t>
            </a:r>
            <a:endParaRPr lang="zh-CN" altLang="en-US" dirty="0"/>
          </a:p>
        </p:txBody>
      </p:sp>
      <p:sp>
        <p:nvSpPr>
          <p:cNvPr id="4" name="页脚占位符 3"/>
          <p:cNvSpPr>
            <a:spLocks noGrp="1"/>
          </p:cNvSpPr>
          <p:nvPr>
            <p:ph type="ftr" sz="quarter" idx="11"/>
          </p:nvPr>
        </p:nvSpPr>
        <p:spPr/>
        <p:txBody>
          <a:bodyPr/>
          <a:lstStyle/>
          <a:p>
            <a:r>
              <a:rPr lang="en-US" altLang="zh-CN" smtClean="0"/>
              <a:t>2014</a:t>
            </a:r>
            <a:r>
              <a:rPr lang="zh-CN" altLang="en-US" smtClean="0"/>
              <a:t>年全国职业院校技能大赛 </a:t>
            </a:r>
            <a:endParaRPr lang="zh-CN" altLang="en-US" dirty="0"/>
          </a:p>
        </p:txBody>
      </p:sp>
      <p:sp>
        <p:nvSpPr>
          <p:cNvPr id="11" name="AutoShape 373"/>
          <p:cNvSpPr>
            <a:spLocks noChangeArrowheads="1"/>
          </p:cNvSpPr>
          <p:nvPr/>
        </p:nvSpPr>
        <p:spPr bwMode="auto">
          <a:xfrm>
            <a:off x="976335" y="1490597"/>
            <a:ext cx="2195977" cy="304601"/>
          </a:xfrm>
          <a:prstGeom prst="roundRect">
            <a:avLst>
              <a:gd name="adj" fmla="val 25981"/>
            </a:avLst>
          </a:prstGeom>
          <a:gradFill rotWithShape="1">
            <a:gsLst>
              <a:gs pos="0">
                <a:schemeClr val="bg1"/>
              </a:gs>
              <a:gs pos="100000">
                <a:srgbClr val="FFFFFF">
                  <a:alpha val="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99496" tIns="49748" rIns="99496" bIns="49748" anchor="ctr"/>
          <a:lstStyle/>
          <a:p>
            <a:pPr defTabSz="995363"/>
            <a:endParaRPr lang="ko-KR" altLang="en-US"/>
          </a:p>
        </p:txBody>
      </p:sp>
      <p:sp>
        <p:nvSpPr>
          <p:cNvPr id="50" name="文本框 49"/>
          <p:cNvSpPr txBox="1"/>
          <p:nvPr/>
        </p:nvSpPr>
        <p:spPr>
          <a:xfrm>
            <a:off x="1475656" y="1528692"/>
            <a:ext cx="5904656"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zh-CN" altLang="en-US" sz="2000" dirty="0" smtClean="0">
                <a:latin typeface="+mj-ea"/>
                <a:ea typeface="+mj-ea"/>
              </a:rPr>
              <a:t>保密存在问题：时间节点控制不力</a:t>
            </a:r>
            <a:endParaRPr lang="en-US" altLang="zh-CN" sz="2000" dirty="0">
              <a:latin typeface="+mj-ea"/>
              <a:ea typeface="+mj-ea"/>
            </a:endParaRPr>
          </a:p>
        </p:txBody>
      </p:sp>
      <p:cxnSp>
        <p:nvCxnSpPr>
          <p:cNvPr id="10" name="直接箭头连接符 9"/>
          <p:cNvCxnSpPr>
            <a:endCxn id="22" idx="2"/>
          </p:cNvCxnSpPr>
          <p:nvPr/>
        </p:nvCxnSpPr>
        <p:spPr>
          <a:xfrm>
            <a:off x="611560" y="3408480"/>
            <a:ext cx="7848872" cy="36004"/>
          </a:xfrm>
          <a:prstGeom prst="straightConnector1">
            <a:avLst/>
          </a:prstGeom>
          <a:ln w="63500">
            <a:gradFill flip="none" rotWithShape="1">
              <a:gsLst>
                <a:gs pos="0">
                  <a:srgbClr val="00B050"/>
                </a:gs>
                <a:gs pos="50000">
                  <a:srgbClr val="96D0C8"/>
                </a:gs>
                <a:gs pos="100000">
                  <a:srgbClr val="FF0000"/>
                </a:gs>
              </a:gsLst>
              <a:lin ang="0" scaled="1"/>
              <a:tileRect/>
            </a:gradFill>
            <a:tailEnd type="stealth" w="lg" len="lg"/>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2911" y="4196008"/>
            <a:ext cx="2428891" cy="13046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3" name="直接连接符 12"/>
          <p:cNvCxnSpPr/>
          <p:nvPr/>
        </p:nvCxnSpPr>
        <p:spPr>
          <a:xfrm>
            <a:off x="611560" y="2688400"/>
            <a:ext cx="0" cy="146794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21"/>
          <p:cNvSpPr txBox="1"/>
          <p:nvPr/>
        </p:nvSpPr>
        <p:spPr>
          <a:xfrm>
            <a:off x="714348" y="2826544"/>
            <a:ext cx="2304256" cy="369332"/>
          </a:xfrm>
          <a:prstGeom prst="rect">
            <a:avLst/>
          </a:prstGeom>
          <a:noFill/>
        </p:spPr>
        <p:txBody>
          <a:bodyPr wrap="square" rtlCol="0">
            <a:spAutoFit/>
          </a:bodyPr>
          <a:lstStyle/>
          <a:p>
            <a:r>
              <a:rPr lang="zh-CN" altLang="en-US" dirty="0" smtClean="0">
                <a:latin typeface="+mj-ea"/>
                <a:ea typeface="+mj-ea"/>
              </a:rPr>
              <a:t>官网公布样题、题库</a:t>
            </a:r>
            <a:endParaRPr lang="zh-CN" altLang="en-US" dirty="0">
              <a:latin typeface="+mj-ea"/>
              <a:ea typeface="+mj-ea"/>
            </a:endParaRPr>
          </a:p>
        </p:txBody>
      </p:sp>
      <p:sp>
        <p:nvSpPr>
          <p:cNvPr id="15" name="TextBox 36"/>
          <p:cNvSpPr txBox="1"/>
          <p:nvPr/>
        </p:nvSpPr>
        <p:spPr>
          <a:xfrm>
            <a:off x="1199024" y="3602479"/>
            <a:ext cx="1444150" cy="307777"/>
          </a:xfrm>
          <a:prstGeom prst="rect">
            <a:avLst/>
          </a:prstGeom>
          <a:noFill/>
        </p:spPr>
        <p:txBody>
          <a:bodyPr wrap="square" rtlCol="0">
            <a:spAutoFit/>
          </a:bodyPr>
          <a:lstStyle/>
          <a:p>
            <a:r>
              <a:rPr lang="zh-CN" altLang="en-US" sz="1400" dirty="0" smtClean="0">
                <a:latin typeface="+mj-ea"/>
                <a:ea typeface="+mj-ea"/>
              </a:rPr>
              <a:t>开赛前</a:t>
            </a:r>
            <a:r>
              <a:rPr lang="en-US" altLang="zh-CN" sz="1400" dirty="0" smtClean="0">
                <a:latin typeface="+mj-ea"/>
                <a:ea typeface="+mj-ea"/>
              </a:rPr>
              <a:t>1</a:t>
            </a:r>
            <a:r>
              <a:rPr lang="zh-CN" altLang="en-US" sz="1400" dirty="0" smtClean="0">
                <a:latin typeface="+mj-ea"/>
                <a:ea typeface="+mj-ea"/>
              </a:rPr>
              <a:t>一个月</a:t>
            </a:r>
            <a:endParaRPr lang="zh-CN" altLang="en-US" sz="1400" dirty="0">
              <a:latin typeface="+mj-ea"/>
              <a:ea typeface="+mj-ea"/>
            </a:endParaRPr>
          </a:p>
        </p:txBody>
      </p:sp>
      <p:cxnSp>
        <p:nvCxnSpPr>
          <p:cNvPr id="16" name="直接连接符 15"/>
          <p:cNvCxnSpPr/>
          <p:nvPr/>
        </p:nvCxnSpPr>
        <p:spPr>
          <a:xfrm>
            <a:off x="3071802" y="2688400"/>
            <a:ext cx="0" cy="1467941"/>
          </a:xfrm>
          <a:prstGeom prst="line">
            <a:avLst/>
          </a:prstGeom>
          <a:ln w="635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39"/>
          <p:cNvSpPr txBox="1"/>
          <p:nvPr/>
        </p:nvSpPr>
        <p:spPr>
          <a:xfrm>
            <a:off x="3214678" y="2692421"/>
            <a:ext cx="1656184" cy="646331"/>
          </a:xfrm>
          <a:prstGeom prst="rect">
            <a:avLst/>
          </a:prstGeom>
          <a:noFill/>
        </p:spPr>
        <p:txBody>
          <a:bodyPr wrap="square" rtlCol="0">
            <a:spAutoFit/>
          </a:bodyPr>
          <a:lstStyle/>
          <a:p>
            <a:r>
              <a:rPr lang="zh-CN" altLang="en-US" dirty="0" smtClean="0">
                <a:latin typeface="+mj-ea"/>
                <a:ea typeface="+mj-ea"/>
              </a:rPr>
              <a:t>从题库抽赛题和备用赛题</a:t>
            </a:r>
            <a:endParaRPr lang="zh-CN" altLang="en-US" dirty="0">
              <a:latin typeface="+mj-ea"/>
              <a:ea typeface="+mj-ea"/>
            </a:endParaRPr>
          </a:p>
        </p:txBody>
      </p:sp>
      <p:sp>
        <p:nvSpPr>
          <p:cNvPr id="18" name="TextBox 40"/>
          <p:cNvSpPr txBox="1"/>
          <p:nvPr/>
        </p:nvSpPr>
        <p:spPr>
          <a:xfrm>
            <a:off x="3342164" y="3602479"/>
            <a:ext cx="1944216" cy="307777"/>
          </a:xfrm>
          <a:prstGeom prst="rect">
            <a:avLst/>
          </a:prstGeom>
          <a:noFill/>
        </p:spPr>
        <p:txBody>
          <a:bodyPr wrap="square" rtlCol="0">
            <a:spAutoFit/>
          </a:bodyPr>
          <a:lstStyle/>
          <a:p>
            <a:r>
              <a:rPr lang="zh-CN" altLang="en-US" sz="1400" dirty="0" smtClean="0">
                <a:latin typeface="+mj-ea"/>
                <a:ea typeface="+mj-ea"/>
              </a:rPr>
              <a:t>开赛前</a:t>
            </a:r>
            <a:r>
              <a:rPr lang="en-US" altLang="zh-CN" sz="1400" dirty="0" smtClean="0">
                <a:latin typeface="+mj-ea"/>
                <a:ea typeface="+mj-ea"/>
              </a:rPr>
              <a:t>3</a:t>
            </a:r>
            <a:r>
              <a:rPr lang="zh-CN" altLang="en-US" sz="1400" dirty="0" smtClean="0">
                <a:latin typeface="+mj-ea"/>
                <a:ea typeface="+mj-ea"/>
              </a:rPr>
              <a:t>天</a:t>
            </a:r>
            <a:endParaRPr lang="zh-CN" altLang="en-US" sz="1400" dirty="0">
              <a:latin typeface="+mj-ea"/>
              <a:ea typeface="+mj-ea"/>
            </a:endParaRPr>
          </a:p>
        </p:txBody>
      </p:sp>
      <p:cxnSp>
        <p:nvCxnSpPr>
          <p:cNvPr id="19" name="直接连接符 18"/>
          <p:cNvCxnSpPr/>
          <p:nvPr/>
        </p:nvCxnSpPr>
        <p:spPr>
          <a:xfrm>
            <a:off x="7215206" y="2674509"/>
            <a:ext cx="0" cy="146794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46"/>
          <p:cNvSpPr txBox="1"/>
          <p:nvPr/>
        </p:nvSpPr>
        <p:spPr>
          <a:xfrm>
            <a:off x="7429520" y="2755106"/>
            <a:ext cx="1152128" cy="369332"/>
          </a:xfrm>
          <a:prstGeom prst="rect">
            <a:avLst/>
          </a:prstGeom>
          <a:noFill/>
        </p:spPr>
        <p:txBody>
          <a:bodyPr wrap="square" rtlCol="0">
            <a:spAutoFit/>
          </a:bodyPr>
          <a:lstStyle/>
          <a:p>
            <a:r>
              <a:rPr lang="zh-CN" altLang="en-US" dirty="0" smtClean="0">
                <a:latin typeface="+mj-ea"/>
                <a:ea typeface="+mj-ea"/>
              </a:rPr>
              <a:t>领赛题</a:t>
            </a:r>
            <a:endParaRPr lang="zh-CN" altLang="en-US" dirty="0">
              <a:latin typeface="+mj-ea"/>
              <a:ea typeface="+mj-ea"/>
            </a:endParaRPr>
          </a:p>
        </p:txBody>
      </p:sp>
      <p:sp>
        <p:nvSpPr>
          <p:cNvPr id="21" name="TextBox 47"/>
          <p:cNvSpPr txBox="1"/>
          <p:nvPr/>
        </p:nvSpPr>
        <p:spPr>
          <a:xfrm>
            <a:off x="7204376" y="3602479"/>
            <a:ext cx="1368152" cy="307777"/>
          </a:xfrm>
          <a:prstGeom prst="rect">
            <a:avLst/>
          </a:prstGeom>
          <a:noFill/>
        </p:spPr>
        <p:txBody>
          <a:bodyPr wrap="square" rtlCol="0">
            <a:spAutoFit/>
          </a:bodyPr>
          <a:lstStyle/>
          <a:p>
            <a:r>
              <a:rPr lang="zh-CN" altLang="en-US" sz="1400" dirty="0" smtClean="0">
                <a:latin typeface="+mj-ea"/>
                <a:ea typeface="+mj-ea"/>
              </a:rPr>
              <a:t>开赛前</a:t>
            </a:r>
            <a:r>
              <a:rPr lang="en-US" altLang="zh-CN" sz="1400" dirty="0" smtClean="0">
                <a:latin typeface="+mj-ea"/>
                <a:ea typeface="+mj-ea"/>
              </a:rPr>
              <a:t>30</a:t>
            </a:r>
            <a:r>
              <a:rPr lang="zh-CN" altLang="en-US" sz="1400" dirty="0" smtClean="0">
                <a:latin typeface="+mj-ea"/>
                <a:ea typeface="+mj-ea"/>
              </a:rPr>
              <a:t>分钟</a:t>
            </a:r>
            <a:endParaRPr lang="zh-CN" altLang="en-US" sz="1400" dirty="0">
              <a:latin typeface="+mj-ea"/>
              <a:ea typeface="+mj-ea"/>
            </a:endParaRPr>
          </a:p>
        </p:txBody>
      </p:sp>
      <p:sp>
        <p:nvSpPr>
          <p:cNvPr id="22" name="椭圆 21"/>
          <p:cNvSpPr/>
          <p:nvPr/>
        </p:nvSpPr>
        <p:spPr>
          <a:xfrm>
            <a:off x="8460432" y="3192456"/>
            <a:ext cx="504056" cy="5040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48"/>
          <p:cNvSpPr txBox="1"/>
          <p:nvPr/>
        </p:nvSpPr>
        <p:spPr>
          <a:xfrm>
            <a:off x="7143768" y="2297002"/>
            <a:ext cx="1584176" cy="369332"/>
          </a:xfrm>
          <a:prstGeom prst="rect">
            <a:avLst/>
          </a:prstGeom>
          <a:noFill/>
        </p:spPr>
        <p:txBody>
          <a:bodyPr wrap="square" rtlCol="0">
            <a:spAutoFit/>
          </a:bodyPr>
          <a:lstStyle/>
          <a:p>
            <a:r>
              <a:rPr lang="zh-CN" altLang="en-US" dirty="0" smtClean="0">
                <a:latin typeface="+mj-ea"/>
                <a:ea typeface="+mj-ea"/>
              </a:rPr>
              <a:t>在赛场外停留</a:t>
            </a:r>
            <a:endParaRPr lang="zh-CN" altLang="en-US" dirty="0">
              <a:latin typeface="+mj-ea"/>
              <a:ea typeface="+mj-ea"/>
            </a:endParaRPr>
          </a:p>
        </p:txBody>
      </p:sp>
      <p:sp>
        <p:nvSpPr>
          <p:cNvPr id="24" name="流程图: 汇总连接 23"/>
          <p:cNvSpPr/>
          <p:nvPr/>
        </p:nvSpPr>
        <p:spPr>
          <a:xfrm>
            <a:off x="7715272" y="2267182"/>
            <a:ext cx="576064" cy="369332"/>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p:nvPr/>
        </p:nvCxnSpPr>
        <p:spPr>
          <a:xfrm>
            <a:off x="4857752" y="2688400"/>
            <a:ext cx="0" cy="146794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39"/>
          <p:cNvSpPr txBox="1"/>
          <p:nvPr/>
        </p:nvSpPr>
        <p:spPr>
          <a:xfrm>
            <a:off x="5000628" y="2714620"/>
            <a:ext cx="2214578" cy="1661993"/>
          </a:xfrm>
          <a:prstGeom prst="rect">
            <a:avLst/>
          </a:prstGeom>
          <a:noFill/>
        </p:spPr>
        <p:txBody>
          <a:bodyPr wrap="square" rtlCol="0">
            <a:spAutoFit/>
          </a:bodyPr>
          <a:lstStyle/>
          <a:p>
            <a:pPr lvl="0"/>
            <a:r>
              <a:rPr lang="zh-CN" altLang="en-US" dirty="0" smtClean="0">
                <a:latin typeface="+mj-ea"/>
                <a:ea typeface="+mj-ea"/>
              </a:rPr>
              <a:t>赛题存放于双锁保密室的保密铁柜内</a:t>
            </a:r>
            <a:endParaRPr lang="en-US" altLang="zh-CN" dirty="0" smtClean="0">
              <a:latin typeface="+mj-ea"/>
              <a:ea typeface="+mj-ea"/>
            </a:endParaRPr>
          </a:p>
          <a:p>
            <a:pPr lvl="0"/>
            <a:endParaRPr lang="en-US" altLang="zh-CN" sz="1200" dirty="0" smtClean="0">
              <a:latin typeface="+mj-ea"/>
              <a:ea typeface="+mj-ea"/>
            </a:endParaRPr>
          </a:p>
          <a:p>
            <a:pPr lvl="0"/>
            <a:r>
              <a:rPr lang="zh-CN" altLang="en-US" dirty="0" smtClean="0">
                <a:latin typeface="+mj-ea"/>
                <a:ea typeface="+mj-ea"/>
              </a:rPr>
              <a:t>由赛项执委会指定人员与保密室负责人共同负责管理</a:t>
            </a:r>
            <a:endParaRPr lang="zh-CN" altLang="en-US" dirty="0">
              <a:latin typeface="+mj-ea"/>
              <a:ea typeface="+mj-ea"/>
            </a:endParaRPr>
          </a:p>
        </p:txBody>
      </p:sp>
      <p:cxnSp>
        <p:nvCxnSpPr>
          <p:cNvPr id="27" name="直接箭头连接符 26"/>
          <p:cNvCxnSpPr/>
          <p:nvPr/>
        </p:nvCxnSpPr>
        <p:spPr>
          <a:xfrm>
            <a:off x="3071802" y="4427544"/>
            <a:ext cx="5357850" cy="1588"/>
          </a:xfrm>
          <a:prstGeom prst="straightConnector1">
            <a:avLst/>
          </a:prstGeom>
          <a:ln w="381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714876" y="4538971"/>
            <a:ext cx="2143140" cy="461665"/>
          </a:xfrm>
          <a:prstGeom prst="rect">
            <a:avLst/>
          </a:prstGeom>
          <a:noFill/>
        </p:spPr>
        <p:txBody>
          <a:bodyPr wrap="square" rtlCol="0">
            <a:spAutoFit/>
          </a:bodyPr>
          <a:lstStyle/>
          <a:p>
            <a:pPr algn="ctr"/>
            <a:r>
              <a:rPr lang="zh-CN" altLang="en-US" sz="2400" dirty="0" smtClean="0">
                <a:solidFill>
                  <a:srgbClr val="FF0000"/>
                </a:solidFill>
                <a:latin typeface="+mj-ea"/>
                <a:ea typeface="+mj-ea"/>
              </a:rPr>
              <a:t>赛题保密</a:t>
            </a:r>
            <a:endParaRPr lang="zh-CN" altLang="en-US" sz="2400" dirty="0">
              <a:solidFill>
                <a:srgbClr val="FF0000"/>
              </a:solidFill>
              <a:latin typeface="+mj-ea"/>
              <a:ea typeface="+mj-ea"/>
            </a:endParaRPr>
          </a:p>
        </p:txBody>
      </p:sp>
    </p:spTree>
    <p:extLst>
      <p:ext uri="{BB962C8B-B14F-4D97-AF65-F5344CB8AC3E}">
        <p14:creationId xmlns:p14="http://schemas.microsoft.com/office/powerpoint/2010/main" xmlns="" val="2611323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14414" y="-24"/>
            <a:ext cx="6429420" cy="990600"/>
          </a:xfrm>
        </p:spPr>
        <p:txBody>
          <a:bodyPr/>
          <a:lstStyle/>
          <a:p>
            <a:pPr algn="ctr"/>
            <a:r>
              <a:rPr lang="zh-CN" altLang="en-US" b="1" dirty="0" smtClean="0">
                <a:latin typeface="方正姚体" pitchFamily="2" charset="-122"/>
                <a:ea typeface="方正姚体" pitchFamily="2" charset="-122"/>
              </a:rPr>
              <a:t>三、安全预案</a:t>
            </a:r>
            <a:endParaRPr lang="zh-CN" altLang="en-US" b="1" dirty="0">
              <a:latin typeface="方正姚体" pitchFamily="2" charset="-122"/>
              <a:ea typeface="方正姚体" pitchFamily="2" charset="-122"/>
            </a:endParaRPr>
          </a:p>
        </p:txBody>
      </p:sp>
      <p:sp>
        <p:nvSpPr>
          <p:cNvPr id="3" name="日期占位符 2"/>
          <p:cNvSpPr>
            <a:spLocks noGrp="1"/>
          </p:cNvSpPr>
          <p:nvPr>
            <p:ph type="dt" sz="half" idx="10"/>
          </p:nvPr>
        </p:nvSpPr>
        <p:spPr/>
        <p:txBody>
          <a:bodyPr/>
          <a:lstStyle/>
          <a:p>
            <a:r>
              <a:rPr lang="en-US" altLang="zh-CN" smtClean="0"/>
              <a:t>2014/05</a:t>
            </a:r>
            <a:endParaRPr lang="zh-CN" altLang="en-US" dirty="0"/>
          </a:p>
        </p:txBody>
      </p:sp>
      <p:sp>
        <p:nvSpPr>
          <p:cNvPr id="4" name="页脚占位符 3"/>
          <p:cNvSpPr>
            <a:spLocks noGrp="1"/>
          </p:cNvSpPr>
          <p:nvPr>
            <p:ph type="ftr" sz="quarter" idx="11"/>
          </p:nvPr>
        </p:nvSpPr>
        <p:spPr/>
        <p:txBody>
          <a:bodyPr/>
          <a:lstStyle/>
          <a:p>
            <a:r>
              <a:rPr lang="en-US" altLang="zh-CN" smtClean="0"/>
              <a:t>2014</a:t>
            </a:r>
            <a:r>
              <a:rPr lang="zh-CN" altLang="en-US" smtClean="0"/>
              <a:t>年全国职业院校技能大赛 </a:t>
            </a:r>
            <a:endParaRPr lang="zh-CN" altLang="en-US" dirty="0"/>
          </a:p>
        </p:txBody>
      </p:sp>
      <p:sp>
        <p:nvSpPr>
          <p:cNvPr id="11" name="AutoShape 373"/>
          <p:cNvSpPr>
            <a:spLocks noChangeArrowheads="1"/>
          </p:cNvSpPr>
          <p:nvPr/>
        </p:nvSpPr>
        <p:spPr bwMode="auto">
          <a:xfrm>
            <a:off x="976335" y="1490597"/>
            <a:ext cx="2195977" cy="304601"/>
          </a:xfrm>
          <a:prstGeom prst="roundRect">
            <a:avLst>
              <a:gd name="adj" fmla="val 25981"/>
            </a:avLst>
          </a:prstGeom>
          <a:gradFill rotWithShape="1">
            <a:gsLst>
              <a:gs pos="0">
                <a:schemeClr val="bg1"/>
              </a:gs>
              <a:gs pos="100000">
                <a:srgbClr val="FFFFFF">
                  <a:alpha val="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99496" tIns="49748" rIns="99496" bIns="49748" anchor="ctr"/>
          <a:lstStyle/>
          <a:p>
            <a:pPr defTabSz="995363"/>
            <a:endParaRPr lang="ko-KR" altLang="en-US"/>
          </a:p>
        </p:txBody>
      </p:sp>
      <p:sp>
        <p:nvSpPr>
          <p:cNvPr id="50" name="文本框 49"/>
          <p:cNvSpPr txBox="1"/>
          <p:nvPr/>
        </p:nvSpPr>
        <p:spPr>
          <a:xfrm>
            <a:off x="1475656" y="1457254"/>
            <a:ext cx="5904656"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zh-CN" altLang="en-US" sz="2000" dirty="0" smtClean="0">
                <a:latin typeface="+mj-ea"/>
                <a:ea typeface="+mj-ea"/>
              </a:rPr>
              <a:t>安全预案存在问题：重视不够，风险点暴露多</a:t>
            </a:r>
            <a:endParaRPr lang="en-US" altLang="zh-CN" sz="2000" dirty="0">
              <a:latin typeface="+mj-ea"/>
              <a:ea typeface="+mj-ea"/>
            </a:endParaRPr>
          </a:p>
        </p:txBody>
      </p:sp>
      <p:sp>
        <p:nvSpPr>
          <p:cNvPr id="9" name="Text Box 411"/>
          <p:cNvSpPr txBox="1">
            <a:spLocks noChangeArrowheads="1"/>
          </p:cNvSpPr>
          <p:nvPr/>
        </p:nvSpPr>
        <p:spPr bwMode="auto">
          <a:xfrm>
            <a:off x="1142976" y="2212913"/>
            <a:ext cx="6624736" cy="7160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eaLnBrk="1" hangingPunct="1"/>
            <a:r>
              <a:rPr lang="zh-CN" altLang="en-US" dirty="0" smtClean="0">
                <a:latin typeface="+mj-ea"/>
                <a:ea typeface="+mj-ea"/>
              </a:rPr>
              <a:t>安全预案是保障整个大赛顺利进行的后盾，在紧急情况下启动，由专家组负责制定，由赛项执委会组织实施。</a:t>
            </a:r>
            <a:endParaRPr lang="en-US" dirty="0">
              <a:latin typeface="+mj-ea"/>
              <a:ea typeface="+mj-ea"/>
            </a:endParaRPr>
          </a:p>
        </p:txBody>
      </p:sp>
      <p:graphicFrame>
        <p:nvGraphicFramePr>
          <p:cNvPr id="10" name="表格 9"/>
          <p:cNvGraphicFramePr>
            <a:graphicFrameLocks noGrp="1"/>
          </p:cNvGraphicFramePr>
          <p:nvPr>
            <p:extLst>
              <p:ext uri="{D42A27DB-BD31-4B8C-83A1-F6EECF244321}">
                <p14:modId xmlns:p14="http://schemas.microsoft.com/office/powerpoint/2010/main" xmlns="" val="3637470528"/>
              </p:ext>
            </p:extLst>
          </p:nvPr>
        </p:nvGraphicFramePr>
        <p:xfrm>
          <a:off x="467544" y="3457808"/>
          <a:ext cx="8136905" cy="1483360"/>
        </p:xfrm>
        <a:graphic>
          <a:graphicData uri="http://schemas.openxmlformats.org/drawingml/2006/table">
            <a:tbl>
              <a:tblPr firstRow="1" bandRow="1">
                <a:tableStyleId>{5C22544A-7EE6-4342-B048-85BDC9FD1C3A}</a:tableStyleId>
              </a:tblPr>
              <a:tblGrid>
                <a:gridCol w="2520280"/>
                <a:gridCol w="3528392"/>
                <a:gridCol w="2088233"/>
              </a:tblGrid>
              <a:tr h="370840">
                <a:tc>
                  <a:txBody>
                    <a:bodyPr/>
                    <a:lstStyle/>
                    <a:p>
                      <a:pPr algn="ctr"/>
                      <a:r>
                        <a:rPr lang="zh-CN" altLang="en-US" dirty="0" smtClean="0">
                          <a:latin typeface="+mj-ea"/>
                          <a:ea typeface="+mj-ea"/>
                        </a:rPr>
                        <a:t>风险点</a:t>
                      </a:r>
                      <a:endParaRPr lang="zh-CN" altLang="en-US" dirty="0">
                        <a:latin typeface="+mj-ea"/>
                        <a:ea typeface="+mj-ea"/>
                      </a:endParaRPr>
                    </a:p>
                  </a:txBody>
                  <a:tcPr/>
                </a:tc>
                <a:tc>
                  <a:txBody>
                    <a:bodyPr/>
                    <a:lstStyle/>
                    <a:p>
                      <a:pPr algn="ctr"/>
                      <a:r>
                        <a:rPr lang="zh-CN" altLang="en-US" dirty="0" smtClean="0">
                          <a:latin typeface="+mj-ea"/>
                          <a:ea typeface="+mj-ea"/>
                        </a:rPr>
                        <a:t>所处环节</a:t>
                      </a:r>
                      <a:endParaRPr lang="zh-CN" altLang="en-US" dirty="0">
                        <a:latin typeface="+mj-ea"/>
                        <a:ea typeface="+mj-ea"/>
                      </a:endParaRPr>
                    </a:p>
                  </a:txBody>
                  <a:tcPr/>
                </a:tc>
                <a:tc>
                  <a:txBody>
                    <a:bodyPr/>
                    <a:lstStyle/>
                    <a:p>
                      <a:pPr algn="ctr"/>
                      <a:r>
                        <a:rPr lang="zh-CN" altLang="en-US" dirty="0" smtClean="0">
                          <a:latin typeface="+mj-ea"/>
                          <a:ea typeface="+mj-ea"/>
                        </a:rPr>
                        <a:t>安全预案</a:t>
                      </a:r>
                      <a:endParaRPr lang="zh-CN" altLang="en-US" dirty="0">
                        <a:latin typeface="+mj-ea"/>
                        <a:ea typeface="+mj-ea"/>
                      </a:endParaRPr>
                    </a:p>
                  </a:txBody>
                  <a:tcPr/>
                </a:tc>
              </a:tr>
              <a:tr h="370840">
                <a:tc>
                  <a:txBody>
                    <a:bodyPr/>
                    <a:lstStyle/>
                    <a:p>
                      <a:pPr algn="ctr"/>
                      <a:r>
                        <a:rPr kumimoji="0" lang="zh-CN" altLang="en-US" kern="1200" dirty="0" smtClean="0">
                          <a:solidFill>
                            <a:schemeClr val="dk1"/>
                          </a:solidFill>
                          <a:latin typeface="+mj-ea"/>
                          <a:ea typeface="+mj-ea"/>
                          <a:cs typeface="+mn-cs"/>
                        </a:rPr>
                        <a:t>泄露赛题</a:t>
                      </a:r>
                      <a:endParaRPr kumimoji="0" lang="zh-CN" altLang="en-US" kern="1200" dirty="0">
                        <a:solidFill>
                          <a:schemeClr val="dk1"/>
                        </a:solidFill>
                        <a:latin typeface="+mj-ea"/>
                        <a:ea typeface="+mj-ea"/>
                        <a:cs typeface="+mn-cs"/>
                      </a:endParaRPr>
                    </a:p>
                  </a:txBody>
                  <a:tcPr/>
                </a:tc>
                <a:tc>
                  <a:txBody>
                    <a:bodyPr/>
                    <a:lstStyle/>
                    <a:p>
                      <a:pPr algn="ctr"/>
                      <a:r>
                        <a:rPr kumimoji="0" lang="zh-CN" altLang="en-US" kern="1200" dirty="0" smtClean="0">
                          <a:solidFill>
                            <a:schemeClr val="dk1"/>
                          </a:solidFill>
                          <a:latin typeface="+mj-ea"/>
                          <a:ea typeface="+mj-ea"/>
                          <a:cs typeface="+mn-cs"/>
                        </a:rPr>
                        <a:t>各涉题人员所处的各个环节</a:t>
                      </a:r>
                      <a:endParaRPr kumimoji="0" lang="zh-CN" altLang="en-US" kern="1200" dirty="0">
                        <a:solidFill>
                          <a:schemeClr val="dk1"/>
                        </a:solidFill>
                        <a:latin typeface="+mj-ea"/>
                        <a:ea typeface="+mj-ea"/>
                        <a:cs typeface="+mn-cs"/>
                      </a:endParaRPr>
                    </a:p>
                  </a:txBody>
                  <a:tcPr/>
                </a:tc>
                <a:tc>
                  <a:txBody>
                    <a:bodyPr/>
                    <a:lstStyle/>
                    <a:p>
                      <a:pPr algn="ctr"/>
                      <a:r>
                        <a:rPr kumimoji="0" lang="zh-CN" altLang="en-US" kern="1200" dirty="0" smtClean="0">
                          <a:solidFill>
                            <a:schemeClr val="tx1"/>
                          </a:solidFill>
                          <a:latin typeface="+mj-ea"/>
                          <a:ea typeface="+mj-ea"/>
                          <a:cs typeface="+mn-cs"/>
                        </a:rPr>
                        <a:t>备用赛题（套）</a:t>
                      </a:r>
                      <a:endParaRPr kumimoji="0" lang="zh-CN" altLang="en-US" kern="1200" dirty="0">
                        <a:solidFill>
                          <a:schemeClr val="tx1"/>
                        </a:solidFill>
                        <a:latin typeface="+mj-ea"/>
                        <a:ea typeface="+mj-ea"/>
                        <a:cs typeface="+mn-cs"/>
                      </a:endParaRPr>
                    </a:p>
                  </a:txBody>
                  <a:tcPr/>
                </a:tc>
              </a:tr>
              <a:tr h="370840">
                <a:tc>
                  <a:txBody>
                    <a:bodyPr/>
                    <a:lstStyle/>
                    <a:p>
                      <a:pPr algn="ctr"/>
                      <a:r>
                        <a:rPr kumimoji="0" lang="zh-CN" altLang="en-US" kern="1200" dirty="0" smtClean="0">
                          <a:solidFill>
                            <a:schemeClr val="dk1"/>
                          </a:solidFill>
                          <a:latin typeface="+mj-ea"/>
                          <a:ea typeface="+mj-ea"/>
                          <a:cs typeface="+mn-cs"/>
                        </a:rPr>
                        <a:t>试题卷出错</a:t>
                      </a:r>
                      <a:endParaRPr kumimoji="0" lang="zh-CN" altLang="en-US" kern="1200" dirty="0">
                        <a:solidFill>
                          <a:schemeClr val="dk1"/>
                        </a:solidFill>
                        <a:latin typeface="+mj-ea"/>
                        <a:ea typeface="+mj-ea"/>
                        <a:cs typeface="+mn-cs"/>
                      </a:endParaRPr>
                    </a:p>
                  </a:txBody>
                  <a:tcPr/>
                </a:tc>
                <a:tc>
                  <a:txBody>
                    <a:bodyPr/>
                    <a:lstStyle/>
                    <a:p>
                      <a:pPr algn="ctr"/>
                      <a:r>
                        <a:rPr lang="zh-CN" altLang="en-US" dirty="0" smtClean="0">
                          <a:solidFill>
                            <a:schemeClr val="tx1"/>
                          </a:solidFill>
                          <a:latin typeface="+mj-ea"/>
                          <a:ea typeface="+mj-ea"/>
                        </a:rPr>
                        <a:t>竞赛时</a:t>
                      </a:r>
                      <a:endParaRPr lang="zh-CN" altLang="en-US" dirty="0">
                        <a:solidFill>
                          <a:schemeClr val="tx1"/>
                        </a:solidFill>
                        <a:latin typeface="+mj-ea"/>
                        <a:ea typeface="+mj-ea"/>
                      </a:endParaRPr>
                    </a:p>
                  </a:txBody>
                  <a:tcPr/>
                </a:tc>
                <a:tc>
                  <a:txBody>
                    <a:bodyPr/>
                    <a:lstStyle/>
                    <a:p>
                      <a:pPr algn="ctr"/>
                      <a:r>
                        <a:rPr lang="zh-CN" altLang="en-US" dirty="0" smtClean="0">
                          <a:solidFill>
                            <a:schemeClr val="tx1"/>
                          </a:solidFill>
                          <a:latin typeface="+mj-ea"/>
                          <a:ea typeface="+mj-ea"/>
                        </a:rPr>
                        <a:t>备用试卷（份）</a:t>
                      </a:r>
                      <a:endParaRPr lang="zh-CN" altLang="en-US" dirty="0">
                        <a:solidFill>
                          <a:schemeClr val="tx1"/>
                        </a:solidFill>
                        <a:latin typeface="+mj-ea"/>
                        <a:ea typeface="+mj-ea"/>
                      </a:endParaRPr>
                    </a:p>
                  </a:txBody>
                  <a:tcPr/>
                </a:tc>
              </a:tr>
              <a:tr h="370840">
                <a:tc>
                  <a:txBody>
                    <a:bodyPr/>
                    <a:lstStyle/>
                    <a:p>
                      <a:pPr algn="ctr"/>
                      <a:r>
                        <a:rPr kumimoji="0" lang="zh-CN" altLang="en-US" kern="1200" dirty="0" smtClean="0">
                          <a:solidFill>
                            <a:schemeClr val="dk1"/>
                          </a:solidFill>
                          <a:latin typeface="+mj-ea"/>
                          <a:ea typeface="+mj-ea"/>
                          <a:cs typeface="+mn-cs"/>
                        </a:rPr>
                        <a:t>人员突发状况</a:t>
                      </a:r>
                      <a:endParaRPr kumimoji="0" lang="zh-CN" altLang="en-US" kern="1200" dirty="0">
                        <a:solidFill>
                          <a:schemeClr val="dk1"/>
                        </a:solidFill>
                        <a:latin typeface="+mj-ea"/>
                        <a:ea typeface="+mj-ea"/>
                        <a:cs typeface="+mn-cs"/>
                      </a:endParaRPr>
                    </a:p>
                  </a:txBody>
                  <a:tcPr/>
                </a:tc>
                <a:tc>
                  <a:txBody>
                    <a:bodyPr/>
                    <a:lstStyle/>
                    <a:p>
                      <a:pPr algn="ctr"/>
                      <a:r>
                        <a:rPr lang="zh-CN" altLang="en-US" dirty="0" smtClean="0">
                          <a:latin typeface="+mj-ea"/>
                          <a:ea typeface="+mj-ea"/>
                        </a:rPr>
                        <a:t>竞赛过程中各个环节</a:t>
                      </a:r>
                      <a:endParaRPr lang="zh-CN" altLang="en-US" dirty="0">
                        <a:latin typeface="+mj-ea"/>
                        <a:ea typeface="+mj-ea"/>
                      </a:endParaRPr>
                    </a:p>
                  </a:txBody>
                  <a:tcPr/>
                </a:tc>
                <a:tc>
                  <a:txBody>
                    <a:bodyPr/>
                    <a:lstStyle/>
                    <a:p>
                      <a:pPr algn="ctr"/>
                      <a:r>
                        <a:rPr lang="zh-CN" altLang="en-US" dirty="0" smtClean="0">
                          <a:latin typeface="+mj-ea"/>
                          <a:ea typeface="+mj-ea"/>
                        </a:rPr>
                        <a:t>机动人员</a:t>
                      </a:r>
                      <a:endParaRPr lang="zh-CN" altLang="en-US" dirty="0">
                        <a:latin typeface="+mj-ea"/>
                        <a:ea typeface="+mj-ea"/>
                      </a:endParaRPr>
                    </a:p>
                  </a:txBody>
                  <a:tcPr/>
                </a:tc>
              </a:tr>
            </a:tbl>
          </a:graphicData>
        </a:graphic>
      </p:graphicFrame>
    </p:spTree>
    <p:extLst>
      <p:ext uri="{BB962C8B-B14F-4D97-AF65-F5344CB8AC3E}">
        <p14:creationId xmlns:p14="http://schemas.microsoft.com/office/powerpoint/2010/main" xmlns="" val="17259011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r>
              <a:rPr lang="en-US" altLang="zh-CN" smtClean="0"/>
              <a:t>2014/05</a:t>
            </a:r>
            <a:endParaRPr lang="zh-CN" altLang="en-US" dirty="0"/>
          </a:p>
        </p:txBody>
      </p:sp>
      <p:sp>
        <p:nvSpPr>
          <p:cNvPr id="4" name="页脚占位符 3"/>
          <p:cNvSpPr>
            <a:spLocks noGrp="1"/>
          </p:cNvSpPr>
          <p:nvPr>
            <p:ph type="ftr" sz="quarter" idx="11"/>
          </p:nvPr>
        </p:nvSpPr>
        <p:spPr/>
        <p:txBody>
          <a:bodyPr/>
          <a:lstStyle/>
          <a:p>
            <a:r>
              <a:rPr lang="en-US" altLang="zh-CN" smtClean="0"/>
              <a:t>2014</a:t>
            </a:r>
            <a:r>
              <a:rPr lang="zh-CN" altLang="en-US" smtClean="0"/>
              <a:t>年全国职业院校技能大赛 </a:t>
            </a:r>
            <a:endParaRPr lang="zh-CN" altLang="en-US" dirty="0"/>
          </a:p>
        </p:txBody>
      </p:sp>
      <p:sp>
        <p:nvSpPr>
          <p:cNvPr id="6" name="矩形 5"/>
          <p:cNvSpPr/>
          <p:nvPr/>
        </p:nvSpPr>
        <p:spPr>
          <a:xfrm>
            <a:off x="1142977" y="2500306"/>
            <a:ext cx="7215237" cy="1107996"/>
          </a:xfrm>
          <a:prstGeom prst="rect">
            <a:avLst/>
          </a:prstGeom>
          <a:noFill/>
        </p:spPr>
        <p:txBody>
          <a:bodyPr wrap="square" lIns="91440" tIns="45720" rIns="91440" bIns="45720">
            <a:prstTxWarp prst="textPlain">
              <a:avLst/>
            </a:prstTxWarp>
            <a:spAutoFit/>
            <a:scene3d>
              <a:camera prst="obliqueBottomRight"/>
              <a:lightRig rig="soft" dir="tl">
                <a:rot lat="0" lon="0" rev="0"/>
              </a:lightRig>
            </a:scene3d>
            <a:sp3d extrusionH="57150" contourW="25400" prstMaterial="matte">
              <a:bevelT w="25400" h="55880" prst="artDeco"/>
              <a:contourClr>
                <a:schemeClr val="accent2">
                  <a:tint val="20000"/>
                </a:schemeClr>
              </a:contourClr>
            </a:sp3d>
          </a:bodyPr>
          <a:lstStyle/>
          <a:p>
            <a:pPr algn="ctr"/>
            <a:r>
              <a:rPr lang="zh-CN" altLang="en-US" sz="6600" b="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5">
                      <a:satMod val="175000"/>
                      <a:alpha val="40000"/>
                    </a:schemeClr>
                  </a:glow>
                  <a:outerShdw blurRad="50800" dist="38100" algn="l" rotWithShape="0">
                    <a:prstClr val="black">
                      <a:alpha val="40000"/>
                    </a:prstClr>
                  </a:outerShdw>
                </a:effectLst>
              </a:rPr>
              <a:t>企业合作管理办法</a:t>
            </a:r>
            <a:endParaRPr lang="zh-CN" altLang="en-US" sz="6600" b="1" spc="50" dirty="0">
              <a:ln w="11430"/>
              <a:gradFill>
                <a:gsLst>
                  <a:gs pos="25000">
                    <a:schemeClr val="accent2">
                      <a:satMod val="155000"/>
                    </a:schemeClr>
                  </a:gs>
                  <a:gs pos="100000">
                    <a:schemeClr val="accent2">
                      <a:shade val="45000"/>
                      <a:satMod val="165000"/>
                    </a:schemeClr>
                  </a:gs>
                </a:gsLst>
                <a:lin ang="5400000"/>
              </a:gradFill>
              <a:effectLst>
                <a:glow rad="63500">
                  <a:schemeClr val="accent5">
                    <a:satMod val="175000"/>
                    <a:alpha val="40000"/>
                  </a:schemeClr>
                </a:glow>
                <a:outerShdw blurRad="50800" dist="38100" algn="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2"/>
          <p:cNvSpPr>
            <a:spLocks noGrp="1"/>
          </p:cNvSpPr>
          <p:nvPr>
            <p:ph type="title"/>
          </p:nvPr>
        </p:nvSpPr>
        <p:spPr>
          <a:xfrm>
            <a:off x="1214414" y="285728"/>
            <a:ext cx="6429420" cy="714396"/>
          </a:xfrm>
        </p:spPr>
        <p:txBody>
          <a:bodyPr/>
          <a:lstStyle/>
          <a:p>
            <a:pPr algn="ctr" eaLnBrk="1" hangingPunct="1"/>
            <a:r>
              <a:rPr lang="zh-CN" altLang="en-US" b="1" dirty="0" smtClean="0">
                <a:latin typeface="方正姚体" pitchFamily="2" charset="-122"/>
                <a:ea typeface="方正姚体" pitchFamily="2" charset="-122"/>
              </a:rPr>
              <a:t>企业合作</a:t>
            </a:r>
            <a:r>
              <a:rPr lang="zh-CN" altLang="en-US" sz="2900" b="1" dirty="0" smtClean="0">
                <a:latin typeface="方正姚体" pitchFamily="2" charset="-122"/>
                <a:ea typeface="方正姚体" pitchFamily="2" charset="-122"/>
              </a:rPr>
              <a:t>管理办法</a:t>
            </a:r>
          </a:p>
        </p:txBody>
      </p:sp>
      <p:sp>
        <p:nvSpPr>
          <p:cNvPr id="4099" name="日期占位符 3"/>
          <p:cNvSpPr txBox="1">
            <a:spLocks noGrp="1" noChangeArrowheads="1"/>
          </p:cNvSpPr>
          <p:nvPr/>
        </p:nvSpPr>
        <p:spPr bwMode="auto">
          <a:xfrm>
            <a:off x="571500" y="6356350"/>
            <a:ext cx="2289175" cy="365125"/>
          </a:xfrm>
          <a:prstGeom prst="rect">
            <a:avLst/>
          </a:prstGeom>
          <a:noFill/>
          <a:ln w="9525">
            <a:noFill/>
            <a:miter lim="800000"/>
            <a:headEnd/>
            <a:tailEnd/>
          </a:ln>
        </p:spPr>
        <p:txBody>
          <a:bodyPr/>
          <a:lstStyle/>
          <a:p>
            <a:r>
              <a:rPr lang="en-US" altLang="zh-CN" sz="1400">
                <a:latin typeface="方正舒体" pitchFamily="2" charset="-122"/>
                <a:ea typeface="方正舒体" pitchFamily="2" charset="-122"/>
              </a:rPr>
              <a:t>2014/05</a:t>
            </a:r>
            <a:endParaRPr lang="zh-CN" altLang="en-US" sz="1400">
              <a:latin typeface="方正舒体" pitchFamily="2" charset="-122"/>
              <a:ea typeface="方正舒体" pitchFamily="2" charset="-122"/>
            </a:endParaRPr>
          </a:p>
        </p:txBody>
      </p:sp>
      <p:sp>
        <p:nvSpPr>
          <p:cNvPr id="4100" name="页脚占位符 5"/>
          <p:cNvSpPr txBox="1">
            <a:spLocks noGrp="1" noChangeArrowheads="1"/>
          </p:cNvSpPr>
          <p:nvPr/>
        </p:nvSpPr>
        <p:spPr bwMode="auto">
          <a:xfrm>
            <a:off x="5210175" y="6357938"/>
            <a:ext cx="3505200" cy="365125"/>
          </a:xfrm>
          <a:prstGeom prst="rect">
            <a:avLst/>
          </a:prstGeom>
          <a:noFill/>
          <a:ln w="9525">
            <a:noFill/>
            <a:miter lim="800000"/>
            <a:headEnd/>
            <a:tailEnd/>
          </a:ln>
        </p:spPr>
        <p:txBody>
          <a:bodyPr/>
          <a:lstStyle/>
          <a:p>
            <a:pPr algn="r"/>
            <a:r>
              <a:rPr lang="en-US" altLang="zh-CN" sz="1400">
                <a:solidFill>
                  <a:srgbClr val="993300"/>
                </a:solidFill>
                <a:latin typeface="方正舒体" pitchFamily="2" charset="-122"/>
                <a:ea typeface="方正舒体" pitchFamily="2" charset="-122"/>
              </a:rPr>
              <a:t>2014</a:t>
            </a:r>
            <a:r>
              <a:rPr lang="zh-CN" altLang="en-US" sz="1400">
                <a:solidFill>
                  <a:srgbClr val="993300"/>
                </a:solidFill>
                <a:latin typeface="方正舒体" pitchFamily="2" charset="-122"/>
                <a:ea typeface="方正舒体" pitchFamily="2" charset="-122"/>
              </a:rPr>
              <a:t>年全国职业院校技能大赛</a:t>
            </a:r>
            <a:endParaRPr lang="en-US" sz="1400">
              <a:solidFill>
                <a:srgbClr val="993300"/>
              </a:solidFill>
              <a:latin typeface="方正舒体" pitchFamily="2" charset="-122"/>
              <a:ea typeface="方正舒体" pitchFamily="2" charset="-122"/>
            </a:endParaRPr>
          </a:p>
          <a:p>
            <a:pPr algn="r"/>
            <a:endParaRPr lang="zh-CN" altLang="en-US" sz="1400">
              <a:solidFill>
                <a:srgbClr val="993300"/>
              </a:solidFill>
              <a:latin typeface="方正舒体" pitchFamily="2" charset="-122"/>
              <a:ea typeface="方正舒体" pitchFamily="2" charset="-122"/>
            </a:endParaRPr>
          </a:p>
        </p:txBody>
      </p:sp>
      <p:sp>
        <p:nvSpPr>
          <p:cNvPr id="2" name="TextBox 1"/>
          <p:cNvSpPr txBox="1"/>
          <p:nvPr/>
        </p:nvSpPr>
        <p:spPr>
          <a:xfrm>
            <a:off x="899592" y="1268760"/>
            <a:ext cx="7416824" cy="1200329"/>
          </a:xfrm>
          <a:prstGeom prst="rect">
            <a:avLst/>
          </a:prstGeom>
          <a:noFill/>
        </p:spPr>
        <p:txBody>
          <a:bodyPr wrap="square" rtlCol="0">
            <a:spAutoFit/>
          </a:bodyPr>
          <a:lstStyle/>
          <a:p>
            <a:r>
              <a:rPr lang="zh-CN" altLang="en-US" sz="2400" dirty="0" smtClean="0">
                <a:solidFill>
                  <a:srgbClr val="FF0000"/>
                </a:solidFill>
                <a:latin typeface="+mj-ea"/>
                <a:ea typeface="+mj-ea"/>
              </a:rPr>
              <a:t>制度核心</a:t>
            </a:r>
            <a:r>
              <a:rPr lang="zh-CN" altLang="en-US" sz="2400" dirty="0" smtClean="0">
                <a:latin typeface="+mj-ea"/>
                <a:ea typeface="+mj-ea"/>
              </a:rPr>
              <a:t>：鼓励、引导并规范企业参与大赛，推进“校企”一体化育人模式，深化职业教育教学改革；并为企业提供展示品牌形象与社会责任感的平台。</a:t>
            </a:r>
            <a:endParaRPr lang="zh-CN" altLang="en-US" sz="2400" dirty="0">
              <a:latin typeface="+mj-ea"/>
              <a:ea typeface="+mj-ea"/>
            </a:endParaRPr>
          </a:p>
        </p:txBody>
      </p:sp>
      <p:graphicFrame>
        <p:nvGraphicFramePr>
          <p:cNvPr id="4" name="表格 3"/>
          <p:cNvGraphicFramePr>
            <a:graphicFrameLocks noGrp="1"/>
          </p:cNvGraphicFramePr>
          <p:nvPr>
            <p:extLst>
              <p:ext uri="{D42A27DB-BD31-4B8C-83A1-F6EECF244321}">
                <p14:modId xmlns:p14="http://schemas.microsoft.com/office/powerpoint/2010/main" xmlns="" val="1528026954"/>
              </p:ext>
            </p:extLst>
          </p:nvPr>
        </p:nvGraphicFramePr>
        <p:xfrm>
          <a:off x="714348" y="2928933"/>
          <a:ext cx="7786742" cy="3071835"/>
        </p:xfrm>
        <a:graphic>
          <a:graphicData uri="http://schemas.openxmlformats.org/drawingml/2006/table">
            <a:tbl>
              <a:tblPr firstRow="1" bandRow="1">
                <a:tableStyleId>{5C22544A-7EE6-4342-B048-85BDC9FD1C3A}</a:tableStyleId>
              </a:tblPr>
              <a:tblGrid>
                <a:gridCol w="2562725"/>
                <a:gridCol w="5224017"/>
              </a:tblGrid>
              <a:tr h="401152">
                <a:tc>
                  <a:txBody>
                    <a:bodyPr/>
                    <a:lstStyle/>
                    <a:p>
                      <a:pPr algn="ctr"/>
                      <a:r>
                        <a:rPr lang="zh-CN" altLang="en-US" dirty="0" smtClean="0">
                          <a:latin typeface="+mj-ea"/>
                          <a:ea typeface="+mj-ea"/>
                        </a:rPr>
                        <a:t>制度关键点</a:t>
                      </a:r>
                      <a:endParaRPr lang="zh-CN" altLang="en-US" dirty="0">
                        <a:latin typeface="+mj-ea"/>
                        <a:ea typeface="+mj-ea"/>
                      </a:endParaRPr>
                    </a:p>
                  </a:txBody>
                  <a:tcPr anchor="ctr"/>
                </a:tc>
                <a:tc>
                  <a:txBody>
                    <a:bodyPr/>
                    <a:lstStyle/>
                    <a:p>
                      <a:pPr algn="ctr"/>
                      <a:r>
                        <a:rPr lang="zh-CN" altLang="en-US" dirty="0" smtClean="0">
                          <a:latin typeface="+mj-ea"/>
                          <a:ea typeface="+mj-ea"/>
                        </a:rPr>
                        <a:t>主要内容</a:t>
                      </a:r>
                      <a:endParaRPr lang="zh-CN" altLang="en-US" dirty="0">
                        <a:latin typeface="+mj-ea"/>
                        <a:ea typeface="+mj-ea"/>
                      </a:endParaRPr>
                    </a:p>
                  </a:txBody>
                  <a:tcPr anchor="ctr"/>
                </a:tc>
              </a:tr>
              <a:tr h="692399">
                <a:tc>
                  <a:txBody>
                    <a:bodyPr/>
                    <a:lstStyle/>
                    <a:p>
                      <a:pPr algn="ctr"/>
                      <a:r>
                        <a:rPr lang="zh-CN" altLang="en-US" dirty="0" smtClean="0">
                          <a:latin typeface="+mj-ea"/>
                          <a:ea typeface="+mj-ea"/>
                        </a:rPr>
                        <a:t>企业“必须做”</a:t>
                      </a:r>
                      <a:endParaRPr lang="zh-CN" altLang="en-US" dirty="0">
                        <a:latin typeface="+mj-ea"/>
                        <a:ea typeface="+mj-ea"/>
                      </a:endParaRPr>
                    </a:p>
                  </a:txBody>
                  <a:tcPr anchor="ctr"/>
                </a:tc>
                <a:tc>
                  <a:txBody>
                    <a:bodyPr/>
                    <a:lstStyle/>
                    <a:p>
                      <a:pPr algn="l"/>
                      <a:r>
                        <a:rPr lang="zh-CN" altLang="en-US" dirty="0" smtClean="0">
                          <a:latin typeface="+mj-ea"/>
                          <a:ea typeface="+mj-ea"/>
                        </a:rPr>
                        <a:t>明确大赛合作企业的义务和所应承担的责任</a:t>
                      </a:r>
                    </a:p>
                  </a:txBody>
                  <a:tcPr anchor="ctr"/>
                </a:tc>
              </a:tr>
              <a:tr h="989142">
                <a:tc>
                  <a:txBody>
                    <a:bodyPr/>
                    <a:lstStyle/>
                    <a:p>
                      <a:pPr algn="ctr"/>
                      <a:r>
                        <a:rPr lang="zh-CN" altLang="en-US" dirty="0" smtClean="0">
                          <a:latin typeface="+mj-ea"/>
                          <a:ea typeface="+mj-ea"/>
                        </a:rPr>
                        <a:t>企业“可以做”</a:t>
                      </a:r>
                      <a:endParaRPr lang="zh-CN" altLang="en-US" dirty="0">
                        <a:latin typeface="+mj-ea"/>
                        <a:ea typeface="+mj-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latin typeface="+mj-ea"/>
                          <a:ea typeface="+mj-ea"/>
                        </a:rPr>
                        <a:t>明确大赛合作企业的权益，鼓励合作企业重在展现品牌形象、承担社会责任而非短期经济利益</a:t>
                      </a:r>
                    </a:p>
                  </a:txBody>
                  <a:tcPr anchor="ctr"/>
                </a:tc>
              </a:tr>
              <a:tr h="989142">
                <a:tc>
                  <a:txBody>
                    <a:bodyPr/>
                    <a:lstStyle/>
                    <a:p>
                      <a:pPr algn="ctr"/>
                      <a:r>
                        <a:rPr lang="zh-CN" altLang="en-US" dirty="0" smtClean="0">
                          <a:latin typeface="+mj-ea"/>
                          <a:ea typeface="+mj-ea"/>
                        </a:rPr>
                        <a:t>企业“不能做”</a:t>
                      </a:r>
                      <a:endParaRPr lang="zh-CN" altLang="en-US" dirty="0">
                        <a:latin typeface="+mj-ea"/>
                        <a:ea typeface="+mj-ea"/>
                      </a:endParaRPr>
                    </a:p>
                  </a:txBody>
                  <a:tcPr anchor="ctr"/>
                </a:tc>
                <a:tc>
                  <a:txBody>
                    <a:bodyPr/>
                    <a:lstStyle/>
                    <a:p>
                      <a:pPr algn="l"/>
                      <a:r>
                        <a:rPr kumimoji="0" lang="zh-CN" altLang="en-US" kern="1200" dirty="0" smtClean="0">
                          <a:solidFill>
                            <a:schemeClr val="dk1"/>
                          </a:solidFill>
                          <a:latin typeface="+mj-ea"/>
                          <a:ea typeface="+mj-ea"/>
                          <a:cs typeface="+mn-cs"/>
                        </a:rPr>
                        <a:t>明确大赛合作企业所应严格遵守的禁令，同时设置触犯禁令后应接受的惩处</a:t>
                      </a:r>
                      <a:endParaRPr lang="zh-CN" altLang="en-US" dirty="0">
                        <a:latin typeface="+mj-ea"/>
                        <a:ea typeface="+mj-ea"/>
                      </a:endParaRPr>
                    </a:p>
                  </a:txBody>
                  <a:tcPr anchor="ctr"/>
                </a:tc>
              </a:tr>
            </a:tbl>
          </a:graphicData>
        </a:graphic>
      </p:graphicFrame>
    </p:spTree>
    <p:extLst>
      <p:ext uri="{BB962C8B-B14F-4D97-AF65-F5344CB8AC3E}">
        <p14:creationId xmlns:p14="http://schemas.microsoft.com/office/powerpoint/2010/main" xmlns="" val="3388382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日期占位符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smtClean="0"/>
              <a:t>2014/05</a:t>
            </a:r>
            <a:endParaRPr lang="zh-CN" altLang="en-US"/>
          </a:p>
        </p:txBody>
      </p:sp>
      <p:sp>
        <p:nvSpPr>
          <p:cNvPr id="30722" name="页脚占位符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a:t>2014</a:t>
            </a:r>
            <a:r>
              <a:rPr lang="zh-CN" altLang="en-US"/>
              <a:t>年全国职业院校技能大赛 </a:t>
            </a:r>
          </a:p>
        </p:txBody>
      </p:sp>
      <p:sp>
        <p:nvSpPr>
          <p:cNvPr id="6" name="矩形 5"/>
          <p:cNvSpPr/>
          <p:nvPr/>
        </p:nvSpPr>
        <p:spPr>
          <a:xfrm>
            <a:off x="1142977" y="2500306"/>
            <a:ext cx="7215237" cy="1107996"/>
          </a:xfrm>
          <a:prstGeom prst="rect">
            <a:avLst/>
          </a:prstGeom>
          <a:noFill/>
        </p:spPr>
        <p:txBody>
          <a:bodyPr>
            <a:prstTxWarp prst="textPlain">
              <a:avLst/>
            </a:prstTxWarp>
            <a:spAutoFit/>
            <a:scene3d>
              <a:camera prst="obliqueBottomRight"/>
              <a:lightRig rig="soft" dir="tl">
                <a:rot lat="0" lon="0" rev="0"/>
              </a:lightRig>
            </a:scene3d>
            <a:sp3d extrusionH="57150"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6600" b="1" spc="50" dirty="0">
                <a:ln w="11430"/>
                <a:gradFill>
                  <a:gsLst>
                    <a:gs pos="25000">
                      <a:schemeClr val="accent2">
                        <a:satMod val="155000"/>
                      </a:schemeClr>
                    </a:gs>
                    <a:gs pos="100000">
                      <a:schemeClr val="accent2">
                        <a:shade val="45000"/>
                        <a:satMod val="165000"/>
                      </a:schemeClr>
                    </a:gs>
                  </a:gsLst>
                  <a:lin ang="5400000"/>
                </a:gradFill>
                <a:effectLst>
                  <a:glow rad="63500">
                    <a:schemeClr val="accent5">
                      <a:satMod val="175000"/>
                      <a:alpha val="40000"/>
                    </a:schemeClr>
                  </a:glow>
                  <a:outerShdw blurRad="50800" dist="38100" algn="l" rotWithShape="0">
                    <a:prstClr val="black">
                      <a:alpha val="40000"/>
                    </a:prstClr>
                  </a:outerShdw>
                </a:effectLst>
                <a:latin typeface="+mn-lt"/>
                <a:ea typeface="+mn-ea"/>
              </a:rPr>
              <a:t>成绩管理办法</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xfrm>
            <a:off x="1214414" y="-24"/>
            <a:ext cx="6429420" cy="990600"/>
          </a:xfrm>
        </p:spPr>
        <p:txBody>
          <a:bodyPr/>
          <a:lstStyle/>
          <a:p>
            <a:pPr algn="ctr" eaLnBrk="1" hangingPunct="1"/>
            <a:r>
              <a:rPr lang="zh-CN" altLang="en-US" sz="2900" b="1" dirty="0" smtClean="0">
                <a:latin typeface="方正姚体" pitchFamily="2" charset="-122"/>
                <a:ea typeface="方正姚体" pitchFamily="2" charset="-122"/>
              </a:rPr>
              <a:t>一、企业“必须做”</a:t>
            </a:r>
          </a:p>
        </p:txBody>
      </p:sp>
      <p:sp>
        <p:nvSpPr>
          <p:cNvPr id="10243" name="日期占位符 2"/>
          <p:cNvSpPr txBox="1">
            <a:spLocks noGrp="1" noChangeArrowheads="1"/>
          </p:cNvSpPr>
          <p:nvPr/>
        </p:nvSpPr>
        <p:spPr bwMode="auto">
          <a:xfrm>
            <a:off x="571500" y="6356350"/>
            <a:ext cx="2289175" cy="365125"/>
          </a:xfrm>
          <a:prstGeom prst="rect">
            <a:avLst/>
          </a:prstGeom>
          <a:noFill/>
          <a:ln w="9525">
            <a:noFill/>
            <a:miter lim="800000"/>
            <a:headEnd/>
            <a:tailEnd/>
          </a:ln>
        </p:spPr>
        <p:txBody>
          <a:bodyPr/>
          <a:lstStyle/>
          <a:p>
            <a:r>
              <a:rPr lang="en-US" altLang="zh-CN" sz="1400">
                <a:latin typeface="方正舒体" pitchFamily="2" charset="-122"/>
                <a:ea typeface="方正舒体" pitchFamily="2" charset="-122"/>
              </a:rPr>
              <a:t>2014/05</a:t>
            </a:r>
            <a:endParaRPr lang="zh-CN" altLang="en-US" sz="1400">
              <a:latin typeface="方正舒体" pitchFamily="2" charset="-122"/>
              <a:ea typeface="方正舒体" pitchFamily="2" charset="-122"/>
            </a:endParaRPr>
          </a:p>
        </p:txBody>
      </p:sp>
      <p:sp>
        <p:nvSpPr>
          <p:cNvPr id="10244" name="页脚占位符 3"/>
          <p:cNvSpPr txBox="1">
            <a:spLocks noGrp="1" noChangeArrowheads="1"/>
          </p:cNvSpPr>
          <p:nvPr/>
        </p:nvSpPr>
        <p:spPr bwMode="auto">
          <a:xfrm>
            <a:off x="5210175" y="6357938"/>
            <a:ext cx="3505200" cy="365125"/>
          </a:xfrm>
          <a:prstGeom prst="rect">
            <a:avLst/>
          </a:prstGeom>
          <a:noFill/>
          <a:ln w="9525">
            <a:noFill/>
            <a:miter lim="800000"/>
            <a:headEnd/>
            <a:tailEnd/>
          </a:ln>
        </p:spPr>
        <p:txBody>
          <a:bodyPr/>
          <a:lstStyle/>
          <a:p>
            <a:pPr algn="r"/>
            <a:r>
              <a:rPr lang="en-US" altLang="zh-CN" sz="1400">
                <a:solidFill>
                  <a:srgbClr val="993300"/>
                </a:solidFill>
                <a:latin typeface="方正舒体" pitchFamily="2" charset="-122"/>
                <a:ea typeface="方正舒体" pitchFamily="2" charset="-122"/>
              </a:rPr>
              <a:t>2014</a:t>
            </a:r>
            <a:r>
              <a:rPr lang="zh-CN" altLang="en-US" sz="1400">
                <a:solidFill>
                  <a:srgbClr val="993300"/>
                </a:solidFill>
                <a:latin typeface="方正舒体" pitchFamily="2" charset="-122"/>
                <a:ea typeface="方正舒体" pitchFamily="2" charset="-122"/>
              </a:rPr>
              <a:t>年全国职业院校技能大赛 </a:t>
            </a:r>
          </a:p>
        </p:txBody>
      </p:sp>
      <p:sp>
        <p:nvSpPr>
          <p:cNvPr id="6" name="AutoShape 7"/>
          <p:cNvSpPr>
            <a:spLocks noChangeArrowheads="1"/>
          </p:cNvSpPr>
          <p:nvPr/>
        </p:nvSpPr>
        <p:spPr bwMode="auto">
          <a:xfrm>
            <a:off x="323850" y="1643062"/>
            <a:ext cx="8496300" cy="4429144"/>
          </a:xfrm>
          <a:prstGeom prst="roundRect">
            <a:avLst>
              <a:gd name="adj" fmla="val 6444"/>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endParaRPr lang="ko-KR" altLang="en-US">
              <a:ea typeface="Malgun Gothic" pitchFamily="34" charset="-127"/>
            </a:endParaRPr>
          </a:p>
        </p:txBody>
      </p:sp>
      <p:sp>
        <p:nvSpPr>
          <p:cNvPr id="7" name="AutoShape 8"/>
          <p:cNvSpPr>
            <a:spLocks noChangeArrowheads="1"/>
          </p:cNvSpPr>
          <p:nvPr/>
        </p:nvSpPr>
        <p:spPr bwMode="auto">
          <a:xfrm>
            <a:off x="1546225" y="1428750"/>
            <a:ext cx="6086475" cy="395288"/>
          </a:xfrm>
          <a:prstGeom prst="roundRect">
            <a:avLst>
              <a:gd name="adj" fmla="val 50000"/>
            </a:avLst>
          </a:prstGeom>
          <a:gradFill rotWithShape="1">
            <a:gsLst>
              <a:gs pos="0">
                <a:srgbClr val="00B050"/>
              </a:gs>
              <a:gs pos="100000">
                <a:srgbClr val="92D050"/>
              </a:gs>
            </a:gsLst>
            <a:lin ang="5400000" scaled="1"/>
          </a:gradFill>
          <a:ln w="9525">
            <a:noFill/>
            <a:round/>
            <a:headEnd/>
            <a:tailEnd/>
          </a:ln>
        </p:spPr>
        <p:txBody>
          <a:bodyPr wrap="none" anchor="ctr"/>
          <a:lstStyle/>
          <a:p>
            <a:pPr algn="ctr"/>
            <a:r>
              <a:rPr lang="zh-CN" altLang="en-US" sz="2000" b="1" dirty="0">
                <a:solidFill>
                  <a:schemeClr val="bg1"/>
                </a:solidFill>
                <a:latin typeface="华文新魏" pitchFamily="2" charset="-122"/>
                <a:ea typeface="华文新魏" pitchFamily="2" charset="-122"/>
              </a:rPr>
              <a:t>大赛合作</a:t>
            </a:r>
            <a:r>
              <a:rPr lang="zh-CN" altLang="en-US" sz="2000" b="1" dirty="0" smtClean="0">
                <a:solidFill>
                  <a:schemeClr val="bg1"/>
                </a:solidFill>
                <a:latin typeface="华文新魏" pitchFamily="2" charset="-122"/>
                <a:ea typeface="华文新魏" pitchFamily="2" charset="-122"/>
              </a:rPr>
              <a:t>企业“必须做”</a:t>
            </a:r>
            <a:endParaRPr lang="ko-KR" altLang="en-US" sz="2000" b="1" dirty="0">
              <a:solidFill>
                <a:schemeClr val="bg1"/>
              </a:solidFill>
              <a:latin typeface="Malgun Gothic" pitchFamily="34" charset="-127"/>
              <a:ea typeface="Malgun Gothic" pitchFamily="34" charset="-127"/>
            </a:endParaRPr>
          </a:p>
        </p:txBody>
      </p:sp>
      <p:sp>
        <p:nvSpPr>
          <p:cNvPr id="15" name="AutoShape 16"/>
          <p:cNvSpPr>
            <a:spLocks noChangeArrowheads="1"/>
          </p:cNvSpPr>
          <p:nvPr/>
        </p:nvSpPr>
        <p:spPr bwMode="auto">
          <a:xfrm>
            <a:off x="2571736" y="1900213"/>
            <a:ext cx="3890183" cy="323850"/>
          </a:xfrm>
          <a:prstGeom prst="roundRect">
            <a:avLst>
              <a:gd name="adj" fmla="val 50000"/>
            </a:avLst>
          </a:prstGeom>
          <a:solidFill>
            <a:srgbClr val="FF0000"/>
          </a:solidFill>
          <a:ln w="19050">
            <a:solidFill>
              <a:schemeClr val="bg1"/>
            </a:solidFill>
            <a:round/>
            <a:headEnd/>
            <a:tailEnd/>
          </a:ln>
        </p:spPr>
        <p:txBody>
          <a:bodyPr wrap="none" anchor="ctr"/>
          <a:lstStyle/>
          <a:p>
            <a:r>
              <a:rPr lang="zh-CN" altLang="en-US" dirty="0" smtClean="0">
                <a:solidFill>
                  <a:schemeClr val="bg1"/>
                </a:solidFill>
                <a:ea typeface="华文新魏" pitchFamily="2" charset="-122"/>
              </a:rPr>
              <a:t>依据：“大赛</a:t>
            </a:r>
            <a:r>
              <a:rPr lang="zh-CN" altLang="en-US" dirty="0">
                <a:solidFill>
                  <a:schemeClr val="bg1"/>
                </a:solidFill>
                <a:ea typeface="华文新魏" pitchFamily="2" charset="-122"/>
              </a:rPr>
              <a:t>企业合作</a:t>
            </a:r>
            <a:r>
              <a:rPr lang="zh-CN" altLang="en-US" dirty="0" smtClean="0">
                <a:solidFill>
                  <a:schemeClr val="bg1"/>
                </a:solidFill>
                <a:ea typeface="华文新魏" pitchFamily="2" charset="-122"/>
              </a:rPr>
              <a:t>计划”的决定</a:t>
            </a:r>
            <a:endParaRPr lang="ko-KR" altLang="en-US" dirty="0">
              <a:solidFill>
                <a:schemeClr val="bg1"/>
              </a:solidFill>
              <a:ea typeface="Malgun Gothic" pitchFamily="34" charset="-127"/>
            </a:endParaRPr>
          </a:p>
        </p:txBody>
      </p:sp>
      <p:sp>
        <p:nvSpPr>
          <p:cNvPr id="22" name="TextBox 28"/>
          <p:cNvSpPr txBox="1">
            <a:spLocks noChangeArrowheads="1"/>
          </p:cNvSpPr>
          <p:nvPr/>
        </p:nvSpPr>
        <p:spPr bwMode="auto">
          <a:xfrm>
            <a:off x="571500" y="2420888"/>
            <a:ext cx="7960940" cy="3693319"/>
          </a:xfrm>
          <a:prstGeom prst="rect">
            <a:avLst/>
          </a:prstGeom>
          <a:noFill/>
          <a:ln w="9525">
            <a:noFill/>
            <a:miter lim="800000"/>
            <a:headEnd/>
            <a:tailEnd/>
          </a:ln>
        </p:spPr>
        <p:txBody>
          <a:bodyPr wrap="square">
            <a:spAutoFit/>
          </a:bodyPr>
          <a:lstStyle/>
          <a:p>
            <a:r>
              <a:rPr lang="en-US" altLang="zh-CN" dirty="0">
                <a:ea typeface="华文新魏" pitchFamily="2" charset="-122"/>
              </a:rPr>
              <a:t>1</a:t>
            </a:r>
            <a:r>
              <a:rPr lang="en-US" altLang="zh-CN" dirty="0" smtClean="0">
                <a:ea typeface="华文新魏" pitchFamily="2" charset="-122"/>
              </a:rPr>
              <a:t>.</a:t>
            </a:r>
            <a:r>
              <a:rPr lang="zh-CN" altLang="en-US" dirty="0" smtClean="0">
                <a:solidFill>
                  <a:srgbClr val="FF0000"/>
                </a:solidFill>
                <a:ea typeface="华文新魏" pitchFamily="2" charset="-122"/>
              </a:rPr>
              <a:t>遵守有关规定。</a:t>
            </a:r>
            <a:r>
              <a:rPr lang="zh-CN" altLang="en-US" dirty="0" smtClean="0">
                <a:ea typeface="华文新魏" pitchFamily="2" charset="-122"/>
              </a:rPr>
              <a:t>遵守大赛执委会“关于大赛企业</a:t>
            </a:r>
            <a:r>
              <a:rPr lang="zh-CN" altLang="en-US" dirty="0">
                <a:ea typeface="华文新魏" pitchFamily="2" charset="-122"/>
              </a:rPr>
              <a:t>合作</a:t>
            </a:r>
            <a:r>
              <a:rPr lang="zh-CN" altLang="en-US" dirty="0" smtClean="0">
                <a:ea typeface="华文新魏" pitchFamily="2" charset="-122"/>
              </a:rPr>
              <a:t>计划的决定”，</a:t>
            </a:r>
            <a:r>
              <a:rPr lang="zh-CN" altLang="en-US" dirty="0">
                <a:ea typeface="华文新魏" pitchFamily="2" charset="-122"/>
              </a:rPr>
              <a:t>遵从</a:t>
            </a:r>
            <a:r>
              <a:rPr lang="zh-CN" altLang="en-US" dirty="0" smtClean="0">
                <a:ea typeface="华文新魏" pitchFamily="2" charset="-122"/>
              </a:rPr>
              <a:t>大赛的各项</a:t>
            </a:r>
            <a:r>
              <a:rPr lang="zh-CN" altLang="en-US" dirty="0">
                <a:ea typeface="华文新魏" pitchFamily="2" charset="-122"/>
              </a:rPr>
              <a:t>制度和工作流程；</a:t>
            </a:r>
            <a:endParaRPr lang="en-US" dirty="0">
              <a:ea typeface="华文新魏" pitchFamily="2" charset="-122"/>
            </a:endParaRPr>
          </a:p>
          <a:p>
            <a:r>
              <a:rPr lang="en-US" altLang="zh-CN" dirty="0">
                <a:ea typeface="华文新魏" pitchFamily="2" charset="-122"/>
              </a:rPr>
              <a:t>2</a:t>
            </a:r>
            <a:r>
              <a:rPr lang="en-US" altLang="zh-CN" dirty="0" smtClean="0">
                <a:ea typeface="华文新魏" pitchFamily="2" charset="-122"/>
              </a:rPr>
              <a:t>.</a:t>
            </a:r>
            <a:r>
              <a:rPr lang="zh-CN" altLang="en-US" dirty="0" smtClean="0">
                <a:solidFill>
                  <a:srgbClr val="FF0000"/>
                </a:solidFill>
                <a:ea typeface="华文新魏" pitchFamily="2" charset="-122"/>
              </a:rPr>
              <a:t>提供可靠设备。</a:t>
            </a:r>
            <a:r>
              <a:rPr lang="zh-CN" altLang="en-US" dirty="0" smtClean="0">
                <a:ea typeface="华文新魏" pitchFamily="2" charset="-122"/>
              </a:rPr>
              <a:t>提供</a:t>
            </a:r>
            <a:r>
              <a:rPr lang="zh-CN" altLang="en-US" dirty="0">
                <a:ea typeface="华文新魏" pitchFamily="2" charset="-122"/>
              </a:rPr>
              <a:t>给赛项的</a:t>
            </a:r>
            <a:r>
              <a:rPr lang="zh-CN" altLang="en-US" dirty="0" smtClean="0">
                <a:ea typeface="华文新魏" pitchFamily="2" charset="-122"/>
              </a:rPr>
              <a:t>设备技术可靠、产品成熟、使用安全，符合行业标准，达到</a:t>
            </a:r>
            <a:r>
              <a:rPr lang="zh-CN" altLang="en-US" dirty="0">
                <a:ea typeface="华文新魏" pitchFamily="2" charset="-122"/>
              </a:rPr>
              <a:t>竞赛要求，合作企业须同时负责设备的免费运输、安装、调试、维护、技术支持</a:t>
            </a:r>
            <a:r>
              <a:rPr lang="zh-CN" altLang="en-US" dirty="0" smtClean="0">
                <a:ea typeface="华文新魏" pitchFamily="2" charset="-122"/>
              </a:rPr>
              <a:t>和服务</a:t>
            </a:r>
            <a:r>
              <a:rPr lang="zh-CN" altLang="en-US" dirty="0">
                <a:ea typeface="华文新魏" pitchFamily="2" charset="-122"/>
              </a:rPr>
              <a:t>；</a:t>
            </a:r>
          </a:p>
          <a:p>
            <a:r>
              <a:rPr lang="en-US" altLang="zh-CN" dirty="0">
                <a:ea typeface="华文新魏" pitchFamily="2" charset="-122"/>
              </a:rPr>
              <a:t>3</a:t>
            </a:r>
            <a:r>
              <a:rPr lang="en-US" altLang="zh-CN" dirty="0" smtClean="0">
                <a:ea typeface="华文新魏" pitchFamily="2" charset="-122"/>
              </a:rPr>
              <a:t>.</a:t>
            </a:r>
            <a:r>
              <a:rPr lang="zh-CN" altLang="en-US" dirty="0" smtClean="0">
                <a:solidFill>
                  <a:srgbClr val="FF0000"/>
                </a:solidFill>
                <a:ea typeface="华文新魏" pitchFamily="2" charset="-122"/>
              </a:rPr>
              <a:t>冠名企业义务</a:t>
            </a:r>
            <a:r>
              <a:rPr lang="zh-CN" altLang="en-US" dirty="0" smtClean="0">
                <a:ea typeface="华文新魏" pitchFamily="2" charset="-122"/>
              </a:rPr>
              <a:t>：单项</a:t>
            </a:r>
            <a:r>
              <a:rPr lang="zh-CN" altLang="en-US" dirty="0">
                <a:ea typeface="华文新魏" pitchFamily="2" charset="-122"/>
              </a:rPr>
              <a:t>赛项冠名企业原则上须承担该赛项不少于</a:t>
            </a:r>
            <a:r>
              <a:rPr lang="en-US" altLang="zh-CN" dirty="0">
                <a:ea typeface="华文新魏" pitchFamily="2" charset="-122"/>
              </a:rPr>
              <a:t>80%</a:t>
            </a:r>
            <a:r>
              <a:rPr lang="zh-CN" altLang="en-US" dirty="0">
                <a:ea typeface="华文新魏" pitchFamily="2" charset="-122"/>
              </a:rPr>
              <a:t>的设备、耗材和举办</a:t>
            </a:r>
            <a:r>
              <a:rPr lang="zh-CN" altLang="en-US" dirty="0" smtClean="0">
                <a:ea typeface="华文新魏" pitchFamily="2" charset="-122"/>
              </a:rPr>
              <a:t>经费；</a:t>
            </a:r>
            <a:endParaRPr lang="en-US" altLang="zh-CN" dirty="0" smtClean="0">
              <a:ea typeface="华文新魏" pitchFamily="2" charset="-122"/>
            </a:endParaRPr>
          </a:p>
          <a:p>
            <a:r>
              <a:rPr lang="en-US" altLang="zh-CN" dirty="0" smtClean="0">
                <a:ea typeface="华文新魏" pitchFamily="2" charset="-122"/>
              </a:rPr>
              <a:t>4.</a:t>
            </a:r>
            <a:r>
              <a:rPr lang="zh-CN" altLang="en-US" dirty="0" smtClean="0">
                <a:solidFill>
                  <a:srgbClr val="FF0000"/>
                </a:solidFill>
                <a:ea typeface="华文新魏" pitchFamily="2" charset="-122"/>
              </a:rPr>
              <a:t>签署合作意向书：</a:t>
            </a:r>
            <a:r>
              <a:rPr lang="zh-CN" altLang="en-US" dirty="0" smtClean="0">
                <a:ea typeface="华文新魏" pitchFamily="2" charset="-122"/>
              </a:rPr>
              <a:t>内容包括但不限于：</a:t>
            </a:r>
            <a:r>
              <a:rPr lang="zh-CN" altLang="en-US" dirty="0">
                <a:ea typeface="华文新魏" pitchFamily="2" charset="-122"/>
              </a:rPr>
              <a:t>企业基本情况、</a:t>
            </a:r>
            <a:r>
              <a:rPr lang="zh-CN" altLang="en-US" dirty="0" smtClean="0">
                <a:ea typeface="华文新魏" pitchFamily="2" charset="-122"/>
              </a:rPr>
              <a:t>意向</a:t>
            </a:r>
            <a:r>
              <a:rPr lang="zh-CN" altLang="en-US" dirty="0">
                <a:ea typeface="华文新魏" pitchFamily="2" charset="-122"/>
              </a:rPr>
              <a:t>合作内容、向大赛提供的支持项目（设备、经费、技术等）</a:t>
            </a:r>
            <a:r>
              <a:rPr lang="zh-CN" altLang="en-US" dirty="0" smtClean="0">
                <a:ea typeface="华文新魏" pitchFamily="2" charset="-122"/>
              </a:rPr>
              <a:t>及数量</a:t>
            </a:r>
            <a:r>
              <a:rPr lang="zh-CN" altLang="en-US" dirty="0">
                <a:ea typeface="华文新魏" pitchFamily="2" charset="-122"/>
              </a:rPr>
              <a:t>、提供竞赛设备一览表、提供竞赛设备的图片及技术文件</a:t>
            </a:r>
            <a:r>
              <a:rPr lang="zh-CN" altLang="en-US" dirty="0" smtClean="0">
                <a:ea typeface="华文新魏" pitchFamily="2" charset="-122"/>
              </a:rPr>
              <a:t>、提供</a:t>
            </a:r>
            <a:r>
              <a:rPr lang="zh-CN" altLang="en-US" dirty="0">
                <a:ea typeface="华文新魏" pitchFamily="2" charset="-122"/>
              </a:rPr>
              <a:t>竞赛设备的市场投标价格及中标合同</a:t>
            </a:r>
            <a:r>
              <a:rPr lang="zh-CN" altLang="en-US" dirty="0" smtClean="0">
                <a:ea typeface="华文新魏" pitchFamily="2" charset="-122"/>
              </a:rPr>
              <a:t>、承诺</a:t>
            </a:r>
            <a:r>
              <a:rPr lang="zh-CN" altLang="en-US" dirty="0">
                <a:ea typeface="华文新魏" pitchFamily="2" charset="-122"/>
              </a:rPr>
              <a:t>向参赛院校</a:t>
            </a:r>
            <a:r>
              <a:rPr lang="zh-CN" altLang="en-US" dirty="0" smtClean="0">
                <a:ea typeface="华文新魏" pitchFamily="2" charset="-122"/>
              </a:rPr>
              <a:t>提供竞赛</a:t>
            </a:r>
            <a:r>
              <a:rPr lang="zh-CN" altLang="en-US" dirty="0">
                <a:ea typeface="华文新魏" pitchFamily="2" charset="-122"/>
              </a:rPr>
              <a:t>设备的优惠价格、企业营业执照副本复印件（加盖公章</a:t>
            </a:r>
            <a:r>
              <a:rPr lang="zh-CN" altLang="en-US" dirty="0" smtClean="0">
                <a:ea typeface="华文新魏" pitchFamily="2" charset="-122"/>
              </a:rPr>
              <a:t>）、法定</a:t>
            </a:r>
            <a:r>
              <a:rPr lang="zh-CN" altLang="en-US" dirty="0">
                <a:ea typeface="华文新魏" pitchFamily="2" charset="-122"/>
              </a:rPr>
              <a:t>代表人授权委托书及身份证复印件</a:t>
            </a:r>
            <a:r>
              <a:rPr lang="zh-CN" altLang="en-US" dirty="0" smtClean="0">
                <a:ea typeface="华文新魏" pitchFamily="2" charset="-122"/>
              </a:rPr>
              <a:t>、企业</a:t>
            </a:r>
            <a:r>
              <a:rPr lang="zh-CN" altLang="en-US" dirty="0">
                <a:ea typeface="华文新魏" pitchFamily="2" charset="-122"/>
              </a:rPr>
              <a:t>近两年的经审计</a:t>
            </a:r>
            <a:r>
              <a:rPr lang="zh-CN" altLang="en-US" dirty="0" smtClean="0">
                <a:ea typeface="华文新魏" pitchFamily="2" charset="-122"/>
              </a:rPr>
              <a:t>的财务</a:t>
            </a:r>
            <a:r>
              <a:rPr lang="zh-CN" altLang="en-US" dirty="0">
                <a:ea typeface="华文新魏" pitchFamily="2" charset="-122"/>
              </a:rPr>
              <a:t>报表等</a:t>
            </a:r>
            <a:r>
              <a:rPr lang="zh-CN" altLang="en-US" dirty="0" smtClean="0">
                <a:ea typeface="华文新魏" pitchFamily="2" charset="-122"/>
              </a:rPr>
              <a:t>。</a:t>
            </a:r>
            <a:endParaRPr lang="zh-CN" altLang="en-US" dirty="0">
              <a:ea typeface="华文新魏"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xfrm>
            <a:off x="1214414" y="-24"/>
            <a:ext cx="6429420" cy="990600"/>
          </a:xfrm>
        </p:spPr>
        <p:txBody>
          <a:bodyPr/>
          <a:lstStyle/>
          <a:p>
            <a:pPr algn="ctr" eaLnBrk="1" hangingPunct="1"/>
            <a:r>
              <a:rPr lang="zh-CN" altLang="en-US" sz="2900" b="1" dirty="0" smtClean="0">
                <a:latin typeface="方正姚体" pitchFamily="2" charset="-122"/>
                <a:ea typeface="方正姚体" pitchFamily="2" charset="-122"/>
              </a:rPr>
              <a:t>二、企业“可以做”</a:t>
            </a:r>
          </a:p>
        </p:txBody>
      </p:sp>
      <p:sp>
        <p:nvSpPr>
          <p:cNvPr id="10243" name="日期占位符 2"/>
          <p:cNvSpPr txBox="1">
            <a:spLocks noGrp="1" noChangeArrowheads="1"/>
          </p:cNvSpPr>
          <p:nvPr/>
        </p:nvSpPr>
        <p:spPr bwMode="auto">
          <a:xfrm>
            <a:off x="571500" y="6356350"/>
            <a:ext cx="2289175" cy="365125"/>
          </a:xfrm>
          <a:prstGeom prst="rect">
            <a:avLst/>
          </a:prstGeom>
          <a:noFill/>
          <a:ln w="9525">
            <a:noFill/>
            <a:miter lim="800000"/>
            <a:headEnd/>
            <a:tailEnd/>
          </a:ln>
        </p:spPr>
        <p:txBody>
          <a:bodyPr/>
          <a:lstStyle/>
          <a:p>
            <a:r>
              <a:rPr lang="en-US" altLang="zh-CN" sz="1400">
                <a:latin typeface="方正舒体" pitchFamily="2" charset="-122"/>
                <a:ea typeface="方正舒体" pitchFamily="2" charset="-122"/>
              </a:rPr>
              <a:t>2014/05</a:t>
            </a:r>
            <a:endParaRPr lang="zh-CN" altLang="en-US" sz="1400">
              <a:latin typeface="方正舒体" pitchFamily="2" charset="-122"/>
              <a:ea typeface="方正舒体" pitchFamily="2" charset="-122"/>
            </a:endParaRPr>
          </a:p>
        </p:txBody>
      </p:sp>
      <p:sp>
        <p:nvSpPr>
          <p:cNvPr id="10244" name="页脚占位符 3"/>
          <p:cNvSpPr txBox="1">
            <a:spLocks noGrp="1" noChangeArrowheads="1"/>
          </p:cNvSpPr>
          <p:nvPr/>
        </p:nvSpPr>
        <p:spPr bwMode="auto">
          <a:xfrm>
            <a:off x="5210175" y="6357938"/>
            <a:ext cx="3505200" cy="365125"/>
          </a:xfrm>
          <a:prstGeom prst="rect">
            <a:avLst/>
          </a:prstGeom>
          <a:noFill/>
          <a:ln w="9525">
            <a:noFill/>
            <a:miter lim="800000"/>
            <a:headEnd/>
            <a:tailEnd/>
          </a:ln>
        </p:spPr>
        <p:txBody>
          <a:bodyPr/>
          <a:lstStyle/>
          <a:p>
            <a:pPr algn="r"/>
            <a:r>
              <a:rPr lang="en-US" altLang="zh-CN" sz="1400">
                <a:solidFill>
                  <a:srgbClr val="993300"/>
                </a:solidFill>
                <a:latin typeface="方正舒体" pitchFamily="2" charset="-122"/>
                <a:ea typeface="方正舒体" pitchFamily="2" charset="-122"/>
              </a:rPr>
              <a:t>2014</a:t>
            </a:r>
            <a:r>
              <a:rPr lang="zh-CN" altLang="en-US" sz="1400">
                <a:solidFill>
                  <a:srgbClr val="993300"/>
                </a:solidFill>
                <a:latin typeface="方正舒体" pitchFamily="2" charset="-122"/>
                <a:ea typeface="方正舒体" pitchFamily="2" charset="-122"/>
              </a:rPr>
              <a:t>年全国职业院校技能大赛 </a:t>
            </a:r>
          </a:p>
        </p:txBody>
      </p:sp>
      <p:sp>
        <p:nvSpPr>
          <p:cNvPr id="6" name="AutoShape 7"/>
          <p:cNvSpPr>
            <a:spLocks noChangeArrowheads="1"/>
          </p:cNvSpPr>
          <p:nvPr/>
        </p:nvSpPr>
        <p:spPr bwMode="auto">
          <a:xfrm>
            <a:off x="323850" y="1643062"/>
            <a:ext cx="8496300" cy="4234209"/>
          </a:xfrm>
          <a:prstGeom prst="roundRect">
            <a:avLst>
              <a:gd name="adj" fmla="val 6444"/>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ko-KR" altLang="en-US">
              <a:ea typeface="Malgun Gothic" pitchFamily="34" charset="-127"/>
            </a:endParaRPr>
          </a:p>
        </p:txBody>
      </p:sp>
      <p:sp>
        <p:nvSpPr>
          <p:cNvPr id="7" name="AutoShape 8"/>
          <p:cNvSpPr>
            <a:spLocks noChangeArrowheads="1"/>
          </p:cNvSpPr>
          <p:nvPr/>
        </p:nvSpPr>
        <p:spPr bwMode="auto">
          <a:xfrm>
            <a:off x="1546225" y="1428750"/>
            <a:ext cx="6086475" cy="395288"/>
          </a:xfrm>
          <a:prstGeom prst="roundRect">
            <a:avLst>
              <a:gd name="adj" fmla="val 50000"/>
            </a:avLst>
          </a:prstGeom>
          <a:gradFill rotWithShape="1">
            <a:gsLst>
              <a:gs pos="0">
                <a:schemeClr val="bg1">
                  <a:lumMod val="50000"/>
                </a:schemeClr>
              </a:gs>
              <a:gs pos="100000">
                <a:schemeClr val="bg1">
                  <a:lumMod val="65000"/>
                </a:schemeClr>
              </a:gs>
            </a:gsLst>
            <a:lin ang="5400000" scaled="1"/>
          </a:gradFill>
          <a:ln w="9525">
            <a:noFill/>
            <a:round/>
            <a:headEnd/>
            <a:tailEnd/>
          </a:ln>
        </p:spPr>
        <p:txBody>
          <a:bodyPr wrap="none" anchor="ctr"/>
          <a:lstStyle/>
          <a:p>
            <a:pPr algn="ctr"/>
            <a:r>
              <a:rPr lang="zh-CN" altLang="en-US" sz="2000" b="1" dirty="0">
                <a:solidFill>
                  <a:schemeClr val="bg1"/>
                </a:solidFill>
                <a:latin typeface="华文新魏" pitchFamily="2" charset="-122"/>
                <a:ea typeface="华文新魏" pitchFamily="2" charset="-122"/>
              </a:rPr>
              <a:t>大赛合作</a:t>
            </a:r>
            <a:r>
              <a:rPr lang="zh-CN" altLang="en-US" sz="2000" b="1" dirty="0" smtClean="0">
                <a:solidFill>
                  <a:schemeClr val="bg1"/>
                </a:solidFill>
                <a:latin typeface="华文新魏" pitchFamily="2" charset="-122"/>
                <a:ea typeface="华文新魏" pitchFamily="2" charset="-122"/>
              </a:rPr>
              <a:t>企业“可以做”</a:t>
            </a:r>
            <a:endParaRPr lang="ko-KR" altLang="en-US" sz="2000" b="1" dirty="0">
              <a:solidFill>
                <a:schemeClr val="bg1"/>
              </a:solidFill>
              <a:latin typeface="Malgun Gothic" pitchFamily="34" charset="-127"/>
              <a:ea typeface="Malgun Gothic" pitchFamily="34" charset="-127"/>
            </a:endParaRPr>
          </a:p>
        </p:txBody>
      </p:sp>
      <p:sp>
        <p:nvSpPr>
          <p:cNvPr id="15" name="AutoShape 16"/>
          <p:cNvSpPr>
            <a:spLocks noChangeArrowheads="1"/>
          </p:cNvSpPr>
          <p:nvPr/>
        </p:nvSpPr>
        <p:spPr bwMode="auto">
          <a:xfrm>
            <a:off x="2682081" y="1900213"/>
            <a:ext cx="3779838" cy="323850"/>
          </a:xfrm>
          <a:prstGeom prst="roundRect">
            <a:avLst>
              <a:gd name="adj" fmla="val 50000"/>
            </a:avLst>
          </a:prstGeom>
          <a:solidFill>
            <a:srgbClr val="FF0000"/>
          </a:solidFill>
          <a:ln w="19050">
            <a:solidFill>
              <a:schemeClr val="bg1"/>
            </a:solidFill>
            <a:round/>
            <a:headEnd/>
            <a:tailEnd/>
          </a:ln>
        </p:spPr>
        <p:txBody>
          <a:bodyPr wrap="none" anchor="ctr"/>
          <a:lstStyle/>
          <a:p>
            <a:r>
              <a:rPr lang="zh-CN" altLang="en-US" dirty="0" smtClean="0">
                <a:solidFill>
                  <a:schemeClr val="bg1"/>
                </a:solidFill>
                <a:ea typeface="华文新魏" pitchFamily="2" charset="-122"/>
              </a:rPr>
              <a:t>依据：权益回报对应投入贡献</a:t>
            </a:r>
            <a:endParaRPr lang="ko-KR" altLang="en-US" dirty="0">
              <a:solidFill>
                <a:schemeClr val="bg1"/>
              </a:solidFill>
              <a:ea typeface="Malgun Gothic" pitchFamily="34" charset="-127"/>
            </a:endParaRPr>
          </a:p>
        </p:txBody>
      </p:sp>
      <p:sp>
        <p:nvSpPr>
          <p:cNvPr id="22" name="TextBox 28"/>
          <p:cNvSpPr txBox="1">
            <a:spLocks noChangeArrowheads="1"/>
          </p:cNvSpPr>
          <p:nvPr/>
        </p:nvSpPr>
        <p:spPr bwMode="auto">
          <a:xfrm>
            <a:off x="571500" y="2420888"/>
            <a:ext cx="7960940" cy="2585323"/>
          </a:xfrm>
          <a:prstGeom prst="rect">
            <a:avLst/>
          </a:prstGeom>
          <a:noFill/>
          <a:ln w="9525">
            <a:noFill/>
            <a:miter lim="800000"/>
            <a:headEnd/>
            <a:tailEnd/>
          </a:ln>
        </p:spPr>
        <p:txBody>
          <a:bodyPr wrap="square">
            <a:spAutoFit/>
          </a:bodyPr>
          <a:lstStyle/>
          <a:p>
            <a:r>
              <a:rPr lang="zh-CN" altLang="en-US" dirty="0">
                <a:ea typeface="华文新魏" pitchFamily="2" charset="-122"/>
              </a:rPr>
              <a:t>大赛组委会保证合作企业享有使用全国大赛品牌进行</a:t>
            </a:r>
            <a:r>
              <a:rPr lang="zh-CN" altLang="en-US" dirty="0">
                <a:solidFill>
                  <a:srgbClr val="FF0000"/>
                </a:solidFill>
                <a:ea typeface="华文新魏" pitchFamily="2" charset="-122"/>
              </a:rPr>
              <a:t>有限产品宣传</a:t>
            </a:r>
            <a:r>
              <a:rPr lang="zh-CN" altLang="en-US" dirty="0">
                <a:ea typeface="华文新魏" pitchFamily="2" charset="-122"/>
              </a:rPr>
              <a:t>的</a:t>
            </a:r>
            <a:r>
              <a:rPr lang="zh-CN" altLang="en-US" dirty="0" smtClean="0">
                <a:ea typeface="华文新魏" pitchFamily="2" charset="-122"/>
              </a:rPr>
              <a:t>权利，主要内容包括：</a:t>
            </a:r>
            <a:endParaRPr lang="en-US" altLang="zh-CN" dirty="0">
              <a:ea typeface="华文新魏" pitchFamily="2" charset="-122"/>
            </a:endParaRPr>
          </a:p>
          <a:p>
            <a:r>
              <a:rPr lang="en-US" altLang="zh-CN" dirty="0" smtClean="0">
                <a:ea typeface="华文新魏" pitchFamily="2" charset="-122"/>
              </a:rPr>
              <a:t>1.</a:t>
            </a:r>
            <a:r>
              <a:rPr lang="zh-CN" altLang="en-US" dirty="0" smtClean="0">
                <a:ea typeface="华文新魏" pitchFamily="2" charset="-122"/>
              </a:rPr>
              <a:t>在</a:t>
            </a:r>
            <a:r>
              <a:rPr lang="zh-CN" altLang="en-US" dirty="0">
                <a:ea typeface="华文新魏" pitchFamily="2" charset="-122"/>
              </a:rPr>
              <a:t>所属</a:t>
            </a:r>
            <a:r>
              <a:rPr lang="zh-CN" altLang="en-US" dirty="0">
                <a:solidFill>
                  <a:srgbClr val="FF0000"/>
                </a:solidFill>
                <a:ea typeface="华文新魏" pitchFamily="2" charset="-122"/>
              </a:rPr>
              <a:t>行业内</a:t>
            </a:r>
            <a:r>
              <a:rPr lang="zh-CN" altLang="en-US" dirty="0">
                <a:ea typeface="华文新魏" pitchFamily="2" charset="-122"/>
              </a:rPr>
              <a:t>使用</a:t>
            </a:r>
            <a:r>
              <a:rPr lang="zh-CN" altLang="en-US" dirty="0" smtClean="0">
                <a:solidFill>
                  <a:srgbClr val="FF0000"/>
                </a:solidFill>
                <a:ea typeface="华文新魏" pitchFamily="2" charset="-122"/>
              </a:rPr>
              <a:t>年度</a:t>
            </a:r>
            <a:r>
              <a:rPr lang="zh-CN" altLang="en-US" dirty="0" smtClean="0">
                <a:ea typeface="华文新魏" pitchFamily="2" charset="-122"/>
              </a:rPr>
              <a:t>“全国职业院校技能大赛”标志</a:t>
            </a:r>
            <a:r>
              <a:rPr lang="zh-CN" altLang="en-US" dirty="0">
                <a:ea typeface="华文新魏" pitchFamily="2" charset="-122"/>
              </a:rPr>
              <a:t>和称谓的市场营销</a:t>
            </a:r>
            <a:r>
              <a:rPr lang="zh-CN" altLang="en-US" dirty="0" smtClean="0">
                <a:ea typeface="华文新魏" pitchFamily="2" charset="-122"/>
              </a:rPr>
              <a:t>权；</a:t>
            </a:r>
            <a:endParaRPr lang="en-US" altLang="zh-CN" dirty="0">
              <a:ea typeface="华文新魏" pitchFamily="2" charset="-122"/>
            </a:endParaRPr>
          </a:p>
          <a:p>
            <a:r>
              <a:rPr lang="en-US" altLang="zh-CN" dirty="0" smtClean="0">
                <a:ea typeface="华文新魏" pitchFamily="2" charset="-122"/>
              </a:rPr>
              <a:t>2.</a:t>
            </a:r>
            <a:r>
              <a:rPr lang="zh-CN" altLang="en-US" dirty="0" smtClean="0">
                <a:ea typeface="华文新魏" pitchFamily="2" charset="-122"/>
              </a:rPr>
              <a:t>媒体</a:t>
            </a:r>
            <a:r>
              <a:rPr lang="zh-CN" altLang="en-US" dirty="0">
                <a:ea typeface="华文新魏" pitchFamily="2" charset="-122"/>
              </a:rPr>
              <a:t>和公关</a:t>
            </a:r>
            <a:r>
              <a:rPr lang="zh-CN" altLang="en-US" dirty="0" smtClean="0">
                <a:ea typeface="华文新魏" pitchFamily="2" charset="-122"/>
              </a:rPr>
              <a:t>活动权、</a:t>
            </a:r>
            <a:r>
              <a:rPr lang="zh-CN" altLang="en-US" dirty="0">
                <a:ea typeface="华文新魏" pitchFamily="2" charset="-122"/>
              </a:rPr>
              <a:t>广告机会、活动优先</a:t>
            </a:r>
            <a:r>
              <a:rPr lang="zh-CN" altLang="en-US" dirty="0" smtClean="0">
                <a:ea typeface="华文新魏" pitchFamily="2" charset="-122"/>
              </a:rPr>
              <a:t>合作权、</a:t>
            </a:r>
            <a:r>
              <a:rPr lang="zh-CN" altLang="en-US" dirty="0">
                <a:ea typeface="华文新魏" pitchFamily="2" charset="-122"/>
              </a:rPr>
              <a:t>现场接待、荣誉</a:t>
            </a:r>
            <a:r>
              <a:rPr lang="zh-CN" altLang="en-US" dirty="0" smtClean="0">
                <a:ea typeface="华文新魏" pitchFamily="2" charset="-122"/>
              </a:rPr>
              <a:t>待遇等；</a:t>
            </a:r>
            <a:endParaRPr lang="en-US" altLang="zh-CN" dirty="0" smtClean="0">
              <a:ea typeface="华文新魏" pitchFamily="2" charset="-122"/>
            </a:endParaRPr>
          </a:p>
          <a:p>
            <a:endParaRPr lang="en-US" altLang="zh-CN" dirty="0" smtClean="0">
              <a:ea typeface="华文新魏" pitchFamily="2" charset="-122"/>
            </a:endParaRPr>
          </a:p>
          <a:p>
            <a:r>
              <a:rPr lang="zh-CN" altLang="en-US" dirty="0" smtClean="0">
                <a:ea typeface="华文新魏" pitchFamily="2" charset="-122"/>
              </a:rPr>
              <a:t>此外，大赛鼓励企业做到：</a:t>
            </a:r>
            <a:endParaRPr lang="en-US" altLang="zh-CN" dirty="0" smtClean="0">
              <a:ea typeface="华文新魏" pitchFamily="2" charset="-122"/>
            </a:endParaRPr>
          </a:p>
          <a:p>
            <a:r>
              <a:rPr lang="en-US" altLang="zh-CN" dirty="0" smtClean="0">
                <a:ea typeface="华文新魏" pitchFamily="2" charset="-122"/>
              </a:rPr>
              <a:t>1.</a:t>
            </a:r>
            <a:r>
              <a:rPr lang="zh-CN" altLang="en-US" dirty="0" smtClean="0">
                <a:ea typeface="华文新魏" pitchFamily="2" charset="-122"/>
              </a:rPr>
              <a:t>根据自身能力，积极努力进行市场推广，宣传大赛；</a:t>
            </a:r>
            <a:endParaRPr lang="en-US" altLang="zh-CN" dirty="0" smtClean="0">
              <a:ea typeface="华文新魏" pitchFamily="2" charset="-122"/>
            </a:endParaRPr>
          </a:p>
          <a:p>
            <a:r>
              <a:rPr lang="en-US" altLang="zh-CN" dirty="0" smtClean="0">
                <a:ea typeface="华文新魏" pitchFamily="2" charset="-122"/>
              </a:rPr>
              <a:t>2.</a:t>
            </a:r>
            <a:r>
              <a:rPr lang="zh-CN" altLang="en-US" dirty="0" smtClean="0">
                <a:ea typeface="华文新魏" pitchFamily="2" charset="-122"/>
              </a:rPr>
              <a:t>赛项资源开发，转化大赛成果</a:t>
            </a:r>
            <a:endParaRPr lang="en-US" altLang="zh-CN" dirty="0" smtClean="0">
              <a:ea typeface="华文新魏" pitchFamily="2" charset="-122"/>
            </a:endParaRPr>
          </a:p>
          <a:p>
            <a:r>
              <a:rPr lang="en-US" altLang="zh-CN" dirty="0" smtClean="0">
                <a:ea typeface="华文新魏" pitchFamily="2" charset="-122"/>
              </a:rPr>
              <a:t>3.</a:t>
            </a:r>
            <a:r>
              <a:rPr lang="zh-CN" altLang="en-US" dirty="0" smtClean="0">
                <a:ea typeface="华文新魏" pitchFamily="2" charset="-122"/>
              </a:rPr>
              <a:t>捐赠经费和实物</a:t>
            </a:r>
            <a:endParaRPr lang="zh-CN" altLang="en-US" dirty="0">
              <a:ea typeface="华文新魏" pitchFamily="2" charset="-122"/>
            </a:endParaRPr>
          </a:p>
        </p:txBody>
      </p:sp>
    </p:spTree>
    <p:extLst>
      <p:ext uri="{BB962C8B-B14F-4D97-AF65-F5344CB8AC3E}">
        <p14:creationId xmlns:p14="http://schemas.microsoft.com/office/powerpoint/2010/main" xmlns="" val="37955391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xfrm>
            <a:off x="1214414" y="-24"/>
            <a:ext cx="6429420" cy="990600"/>
          </a:xfrm>
        </p:spPr>
        <p:txBody>
          <a:bodyPr/>
          <a:lstStyle/>
          <a:p>
            <a:pPr algn="ctr" eaLnBrk="1" hangingPunct="1"/>
            <a:r>
              <a:rPr lang="zh-CN" altLang="en-US" sz="2900" b="1" dirty="0" smtClean="0">
                <a:latin typeface="方正姚体" pitchFamily="2" charset="-122"/>
                <a:ea typeface="方正姚体" pitchFamily="2" charset="-122"/>
              </a:rPr>
              <a:t>三、企业“不能做”</a:t>
            </a:r>
          </a:p>
        </p:txBody>
      </p:sp>
      <p:sp>
        <p:nvSpPr>
          <p:cNvPr id="10243" name="日期占位符 2"/>
          <p:cNvSpPr txBox="1">
            <a:spLocks noGrp="1" noChangeArrowheads="1"/>
          </p:cNvSpPr>
          <p:nvPr/>
        </p:nvSpPr>
        <p:spPr bwMode="auto">
          <a:xfrm>
            <a:off x="571500" y="6356350"/>
            <a:ext cx="2289175" cy="365125"/>
          </a:xfrm>
          <a:prstGeom prst="rect">
            <a:avLst/>
          </a:prstGeom>
          <a:noFill/>
          <a:ln w="9525">
            <a:noFill/>
            <a:miter lim="800000"/>
            <a:headEnd/>
            <a:tailEnd/>
          </a:ln>
        </p:spPr>
        <p:txBody>
          <a:bodyPr/>
          <a:lstStyle/>
          <a:p>
            <a:r>
              <a:rPr lang="en-US" altLang="zh-CN" sz="1400">
                <a:latin typeface="方正舒体" pitchFamily="2" charset="-122"/>
                <a:ea typeface="方正舒体" pitchFamily="2" charset="-122"/>
              </a:rPr>
              <a:t>2014/05</a:t>
            </a:r>
            <a:endParaRPr lang="zh-CN" altLang="en-US" sz="1400">
              <a:latin typeface="方正舒体" pitchFamily="2" charset="-122"/>
              <a:ea typeface="方正舒体" pitchFamily="2" charset="-122"/>
            </a:endParaRPr>
          </a:p>
        </p:txBody>
      </p:sp>
      <p:sp>
        <p:nvSpPr>
          <p:cNvPr id="10244" name="页脚占位符 3"/>
          <p:cNvSpPr txBox="1">
            <a:spLocks noGrp="1" noChangeArrowheads="1"/>
          </p:cNvSpPr>
          <p:nvPr/>
        </p:nvSpPr>
        <p:spPr bwMode="auto">
          <a:xfrm>
            <a:off x="5210175" y="6357938"/>
            <a:ext cx="3505200" cy="365125"/>
          </a:xfrm>
          <a:prstGeom prst="rect">
            <a:avLst/>
          </a:prstGeom>
          <a:noFill/>
          <a:ln w="9525">
            <a:noFill/>
            <a:miter lim="800000"/>
            <a:headEnd/>
            <a:tailEnd/>
          </a:ln>
        </p:spPr>
        <p:txBody>
          <a:bodyPr/>
          <a:lstStyle/>
          <a:p>
            <a:pPr algn="r"/>
            <a:r>
              <a:rPr lang="en-US" altLang="zh-CN" sz="1400">
                <a:solidFill>
                  <a:srgbClr val="993300"/>
                </a:solidFill>
                <a:latin typeface="方正舒体" pitchFamily="2" charset="-122"/>
                <a:ea typeface="方正舒体" pitchFamily="2" charset="-122"/>
              </a:rPr>
              <a:t>2014</a:t>
            </a:r>
            <a:r>
              <a:rPr lang="zh-CN" altLang="en-US" sz="1400">
                <a:solidFill>
                  <a:srgbClr val="993300"/>
                </a:solidFill>
                <a:latin typeface="方正舒体" pitchFamily="2" charset="-122"/>
                <a:ea typeface="方正舒体" pitchFamily="2" charset="-122"/>
              </a:rPr>
              <a:t>年全国职业院校技能大赛 </a:t>
            </a:r>
          </a:p>
        </p:txBody>
      </p:sp>
      <p:sp>
        <p:nvSpPr>
          <p:cNvPr id="6" name="AutoShape 7"/>
          <p:cNvSpPr>
            <a:spLocks noChangeArrowheads="1"/>
          </p:cNvSpPr>
          <p:nvPr/>
        </p:nvSpPr>
        <p:spPr bwMode="auto">
          <a:xfrm>
            <a:off x="323850" y="1643062"/>
            <a:ext cx="8496300" cy="4429144"/>
          </a:xfrm>
          <a:prstGeom prst="roundRect">
            <a:avLst>
              <a:gd name="adj" fmla="val 6444"/>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endParaRPr lang="ko-KR" altLang="en-US">
              <a:ea typeface="Malgun Gothic" pitchFamily="34" charset="-127"/>
            </a:endParaRPr>
          </a:p>
        </p:txBody>
      </p:sp>
      <p:sp>
        <p:nvSpPr>
          <p:cNvPr id="7" name="AutoShape 8"/>
          <p:cNvSpPr>
            <a:spLocks noChangeArrowheads="1"/>
          </p:cNvSpPr>
          <p:nvPr/>
        </p:nvSpPr>
        <p:spPr bwMode="auto">
          <a:xfrm>
            <a:off x="1546225" y="1428750"/>
            <a:ext cx="6086475" cy="395288"/>
          </a:xfrm>
          <a:prstGeom prst="roundRect">
            <a:avLst>
              <a:gd name="adj" fmla="val 50000"/>
            </a:avLst>
          </a:prstGeom>
          <a:gradFill rotWithShape="1">
            <a:gsLst>
              <a:gs pos="0">
                <a:srgbClr val="FF0000"/>
              </a:gs>
              <a:gs pos="100000">
                <a:srgbClr val="FF9999"/>
              </a:gs>
            </a:gsLst>
            <a:lin ang="5400000" scaled="1"/>
          </a:gradFill>
          <a:ln w="9525">
            <a:noFill/>
            <a:round/>
            <a:headEnd/>
            <a:tailEnd/>
          </a:ln>
        </p:spPr>
        <p:txBody>
          <a:bodyPr wrap="none" anchor="ctr"/>
          <a:lstStyle/>
          <a:p>
            <a:pPr algn="ctr"/>
            <a:r>
              <a:rPr lang="zh-CN" altLang="en-US" sz="2000" b="1" dirty="0">
                <a:solidFill>
                  <a:schemeClr val="bg1"/>
                </a:solidFill>
                <a:latin typeface="华文新魏" pitchFamily="2" charset="-122"/>
                <a:ea typeface="华文新魏" pitchFamily="2" charset="-122"/>
              </a:rPr>
              <a:t>大赛合作</a:t>
            </a:r>
            <a:r>
              <a:rPr lang="zh-CN" altLang="en-US" sz="2000" b="1" dirty="0" smtClean="0">
                <a:solidFill>
                  <a:schemeClr val="bg1"/>
                </a:solidFill>
                <a:latin typeface="华文新魏" pitchFamily="2" charset="-122"/>
                <a:ea typeface="华文新魏" pitchFamily="2" charset="-122"/>
              </a:rPr>
              <a:t>企业“不能做”</a:t>
            </a:r>
            <a:endParaRPr lang="ko-KR" altLang="en-US" sz="2000" b="1" dirty="0">
              <a:solidFill>
                <a:schemeClr val="bg1"/>
              </a:solidFill>
              <a:latin typeface="Malgun Gothic" pitchFamily="34" charset="-127"/>
              <a:ea typeface="Malgun Gothic" pitchFamily="34" charset="-127"/>
            </a:endParaRPr>
          </a:p>
        </p:txBody>
      </p:sp>
      <p:sp>
        <p:nvSpPr>
          <p:cNvPr id="15" name="AutoShape 16"/>
          <p:cNvSpPr>
            <a:spLocks noChangeArrowheads="1"/>
          </p:cNvSpPr>
          <p:nvPr/>
        </p:nvSpPr>
        <p:spPr bwMode="auto">
          <a:xfrm>
            <a:off x="2682081" y="1900213"/>
            <a:ext cx="3779838" cy="323850"/>
          </a:xfrm>
          <a:prstGeom prst="roundRect">
            <a:avLst>
              <a:gd name="adj" fmla="val 50000"/>
            </a:avLst>
          </a:prstGeom>
          <a:solidFill>
            <a:srgbClr val="FF0000"/>
          </a:solidFill>
          <a:ln w="19050">
            <a:solidFill>
              <a:schemeClr val="bg1"/>
            </a:solidFill>
            <a:round/>
            <a:headEnd/>
            <a:tailEnd/>
          </a:ln>
        </p:spPr>
        <p:txBody>
          <a:bodyPr wrap="none" anchor="ctr"/>
          <a:lstStyle/>
          <a:p>
            <a:r>
              <a:rPr lang="zh-CN" altLang="en-US" dirty="0" smtClean="0">
                <a:solidFill>
                  <a:schemeClr val="bg1"/>
                </a:solidFill>
                <a:ea typeface="华文新魏" pitchFamily="2" charset="-122"/>
              </a:rPr>
              <a:t>依据：合作禁令，违者必究</a:t>
            </a:r>
            <a:endParaRPr lang="ko-KR" altLang="en-US" dirty="0">
              <a:solidFill>
                <a:schemeClr val="bg1"/>
              </a:solidFill>
              <a:ea typeface="Malgun Gothic" pitchFamily="34" charset="-127"/>
            </a:endParaRPr>
          </a:p>
        </p:txBody>
      </p:sp>
      <p:sp>
        <p:nvSpPr>
          <p:cNvPr id="22" name="TextBox 28"/>
          <p:cNvSpPr txBox="1">
            <a:spLocks noChangeArrowheads="1"/>
          </p:cNvSpPr>
          <p:nvPr/>
        </p:nvSpPr>
        <p:spPr bwMode="auto">
          <a:xfrm>
            <a:off x="571500" y="2420888"/>
            <a:ext cx="7500962" cy="2862322"/>
          </a:xfrm>
          <a:prstGeom prst="rect">
            <a:avLst/>
          </a:prstGeom>
          <a:noFill/>
          <a:ln w="9525">
            <a:noFill/>
            <a:miter lim="800000"/>
            <a:headEnd/>
            <a:tailEnd/>
          </a:ln>
        </p:spPr>
        <p:txBody>
          <a:bodyPr wrap="square">
            <a:spAutoFit/>
          </a:bodyPr>
          <a:lstStyle/>
          <a:p>
            <a:r>
              <a:rPr lang="en-US" altLang="zh-CN" dirty="0" smtClean="0">
                <a:ea typeface="华文新魏" pitchFamily="2" charset="-122"/>
              </a:rPr>
              <a:t>1.</a:t>
            </a:r>
            <a:r>
              <a:rPr lang="zh-CN" altLang="en-US" dirty="0" smtClean="0">
                <a:solidFill>
                  <a:srgbClr val="FF0000"/>
                </a:solidFill>
                <a:ea typeface="华文新魏" pitchFamily="2" charset="-122"/>
              </a:rPr>
              <a:t>言语诋毁</a:t>
            </a:r>
            <a:r>
              <a:rPr lang="zh-CN" altLang="en-US" dirty="0" smtClean="0">
                <a:ea typeface="华文新魏" pitchFamily="2" charset="-122"/>
              </a:rPr>
              <a:t>：不得在任何场合以任何言行损害技能大赛和相关单位与个人的形象；</a:t>
            </a:r>
            <a:endParaRPr lang="en-US" altLang="zh-CN" dirty="0">
              <a:ea typeface="华文新魏" pitchFamily="2" charset="-122"/>
            </a:endParaRPr>
          </a:p>
          <a:p>
            <a:r>
              <a:rPr lang="en-US" altLang="zh-CN" dirty="0" smtClean="0">
                <a:ea typeface="华文新魏" pitchFamily="2" charset="-122"/>
              </a:rPr>
              <a:t>2.</a:t>
            </a:r>
            <a:r>
              <a:rPr lang="zh-CN" altLang="en-US" dirty="0" smtClean="0">
                <a:solidFill>
                  <a:srgbClr val="FF0000"/>
                </a:solidFill>
                <a:ea typeface="华文新魏" pitchFamily="2" charset="-122"/>
              </a:rPr>
              <a:t>商业欺诈</a:t>
            </a:r>
            <a:r>
              <a:rPr lang="zh-CN" altLang="en-US" dirty="0" smtClean="0">
                <a:ea typeface="华文新魏" pitchFamily="2" charset="-122"/>
              </a:rPr>
              <a:t>：不得违背商业道德欺骗参赛院校；</a:t>
            </a:r>
            <a:endParaRPr lang="en-US" altLang="zh-CN" dirty="0">
              <a:ea typeface="华文新魏" pitchFamily="2" charset="-122"/>
            </a:endParaRPr>
          </a:p>
          <a:p>
            <a:r>
              <a:rPr lang="en-US" altLang="zh-CN" dirty="0" smtClean="0">
                <a:ea typeface="华文新魏" pitchFamily="2" charset="-122"/>
              </a:rPr>
              <a:t>3.</a:t>
            </a:r>
            <a:r>
              <a:rPr lang="zh-CN" altLang="en-US" dirty="0" smtClean="0">
                <a:solidFill>
                  <a:srgbClr val="FF0000"/>
                </a:solidFill>
                <a:ea typeface="华文新魏" pitchFamily="2" charset="-122"/>
              </a:rPr>
              <a:t>抬高物价</a:t>
            </a:r>
            <a:r>
              <a:rPr lang="zh-CN" altLang="en-US" dirty="0" smtClean="0">
                <a:ea typeface="华文新魏" pitchFamily="2" charset="-122"/>
              </a:rPr>
              <a:t>：不得在产品销售中实际供货价格高于承诺价格，面向备赛学校和地方选拔赛销售的大赛使用设备，企业承诺价格不高于合作前</a:t>
            </a:r>
            <a:r>
              <a:rPr lang="en-US" altLang="zh-CN" dirty="0" smtClean="0">
                <a:ea typeface="华文新魏" pitchFamily="2" charset="-122"/>
              </a:rPr>
              <a:t>1</a:t>
            </a:r>
            <a:r>
              <a:rPr lang="zh-CN" altLang="en-US" dirty="0" smtClean="0">
                <a:ea typeface="华文新魏" pitchFamily="2" charset="-122"/>
              </a:rPr>
              <a:t>年内备赛学校所在省市（自治区）的政府采购价；</a:t>
            </a:r>
            <a:endParaRPr lang="en-US" altLang="zh-CN" dirty="0" smtClean="0">
              <a:ea typeface="华文新魏" pitchFamily="2" charset="-122"/>
            </a:endParaRPr>
          </a:p>
          <a:p>
            <a:r>
              <a:rPr lang="en-US" altLang="zh-CN" dirty="0" smtClean="0">
                <a:ea typeface="华文新魏" pitchFamily="2" charset="-122"/>
              </a:rPr>
              <a:t>4.</a:t>
            </a:r>
            <a:r>
              <a:rPr lang="zh-CN" altLang="en-US" dirty="0" smtClean="0">
                <a:solidFill>
                  <a:srgbClr val="FF0000"/>
                </a:solidFill>
                <a:ea typeface="华文新魏" pitchFamily="2" charset="-122"/>
              </a:rPr>
              <a:t>干涉大赛成绩</a:t>
            </a:r>
            <a:r>
              <a:rPr lang="zh-CN" altLang="en-US" dirty="0" smtClean="0">
                <a:ea typeface="华文新魏" pitchFamily="2" charset="-122"/>
              </a:rPr>
              <a:t>：不得直接或间接参与赛题设计、结果评判等干涉大赛成绩的工作；</a:t>
            </a:r>
            <a:endParaRPr lang="en-US" altLang="zh-CN" dirty="0" smtClean="0">
              <a:ea typeface="华文新魏" pitchFamily="2" charset="-122"/>
            </a:endParaRPr>
          </a:p>
          <a:p>
            <a:r>
              <a:rPr lang="en-US" altLang="zh-CN" dirty="0" smtClean="0">
                <a:ea typeface="华文新魏" pitchFamily="2" charset="-122"/>
              </a:rPr>
              <a:t>5.</a:t>
            </a:r>
            <a:r>
              <a:rPr lang="zh-CN" altLang="en-US" dirty="0" smtClean="0">
                <a:solidFill>
                  <a:srgbClr val="FF0000"/>
                </a:solidFill>
                <a:ea typeface="华文新魏" pitchFamily="2" charset="-122"/>
              </a:rPr>
              <a:t>违规培训</a:t>
            </a:r>
            <a:r>
              <a:rPr lang="zh-CN" altLang="en-US" dirty="0" smtClean="0">
                <a:ea typeface="华文新魏" pitchFamily="2" charset="-122"/>
              </a:rPr>
              <a:t>：不得直接或间接以技能大赛名义违规培训；</a:t>
            </a:r>
            <a:endParaRPr lang="en-US" altLang="zh-CN" dirty="0" smtClean="0">
              <a:ea typeface="华文新魏" pitchFamily="2" charset="-122"/>
            </a:endParaRPr>
          </a:p>
          <a:p>
            <a:r>
              <a:rPr lang="en-US" altLang="zh-CN" dirty="0" smtClean="0">
                <a:ea typeface="华文新魏" pitchFamily="2" charset="-122"/>
              </a:rPr>
              <a:t>6.</a:t>
            </a:r>
            <a:r>
              <a:rPr lang="zh-CN" altLang="en-US" dirty="0" smtClean="0">
                <a:solidFill>
                  <a:srgbClr val="FF0000"/>
                </a:solidFill>
                <a:ea typeface="华文新魏" pitchFamily="2" charset="-122"/>
              </a:rPr>
              <a:t>违规宣传</a:t>
            </a:r>
            <a:r>
              <a:rPr lang="zh-CN" altLang="en-US" dirty="0" smtClean="0">
                <a:ea typeface="华文新魏" pitchFamily="2" charset="-122"/>
              </a:rPr>
              <a:t>：赛项筹备期间，不得以大赛名义进行广告宣传。</a:t>
            </a:r>
            <a:endParaRPr lang="zh-CN" altLang="en-US" dirty="0">
              <a:ea typeface="华文新魏" pitchFamily="2" charset="-122"/>
            </a:endParaRPr>
          </a:p>
        </p:txBody>
      </p:sp>
      <p:sp>
        <p:nvSpPr>
          <p:cNvPr id="2" name="文本框 1"/>
          <p:cNvSpPr txBox="1"/>
          <p:nvPr/>
        </p:nvSpPr>
        <p:spPr>
          <a:xfrm>
            <a:off x="571500" y="5214950"/>
            <a:ext cx="7960940" cy="830997"/>
          </a:xfrm>
          <a:prstGeom prst="rect">
            <a:avLst/>
          </a:prstGeom>
          <a:noFill/>
        </p:spPr>
        <p:txBody>
          <a:bodyPr wrap="square" rtlCol="0">
            <a:spAutoFit/>
          </a:bodyPr>
          <a:lstStyle/>
          <a:p>
            <a:r>
              <a:rPr lang="zh-CN" altLang="en-US" sz="2400" dirty="0">
                <a:solidFill>
                  <a:srgbClr val="FF9900"/>
                </a:solidFill>
                <a:ea typeface="华文新魏" pitchFamily="2" charset="-122"/>
              </a:rPr>
              <a:t>惩处措施：通报批评</a:t>
            </a:r>
            <a:r>
              <a:rPr lang="zh-CN" altLang="en-US" sz="2400" dirty="0" smtClean="0">
                <a:solidFill>
                  <a:srgbClr val="FF9900"/>
                </a:solidFill>
                <a:ea typeface="华文新魏" pitchFamily="2" charset="-122"/>
              </a:rPr>
              <a:t>，情节严重</a:t>
            </a:r>
            <a:r>
              <a:rPr lang="zh-CN" altLang="en-US" sz="2400" dirty="0">
                <a:solidFill>
                  <a:srgbClr val="FF9900"/>
                </a:solidFill>
                <a:ea typeface="华文新魏" pitchFamily="2" charset="-122"/>
              </a:rPr>
              <a:t>的取消当年合作计划，并取消其未来</a:t>
            </a:r>
            <a:r>
              <a:rPr lang="en-US" altLang="zh-CN" sz="2400" dirty="0">
                <a:solidFill>
                  <a:srgbClr val="FF9900"/>
                </a:solidFill>
                <a:ea typeface="华文新魏" pitchFamily="2" charset="-122"/>
              </a:rPr>
              <a:t>3</a:t>
            </a:r>
            <a:r>
              <a:rPr lang="zh-CN" altLang="en-US" sz="2400" dirty="0">
                <a:solidFill>
                  <a:srgbClr val="FF9900"/>
                </a:solidFill>
                <a:ea typeface="华文新魏" pitchFamily="2" charset="-122"/>
              </a:rPr>
              <a:t>年大赛合作企业资格</a:t>
            </a:r>
          </a:p>
        </p:txBody>
      </p:sp>
    </p:spTree>
    <p:extLst>
      <p:ext uri="{BB962C8B-B14F-4D97-AF65-F5344CB8AC3E}">
        <p14:creationId xmlns:p14="http://schemas.microsoft.com/office/powerpoint/2010/main" xmlns="" val="35878460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14414" y="-24"/>
            <a:ext cx="6429420" cy="990600"/>
          </a:xfrm>
        </p:spPr>
        <p:txBody>
          <a:bodyPr/>
          <a:lstStyle/>
          <a:p>
            <a:pPr algn="ctr"/>
            <a:r>
              <a:rPr lang="zh-CN" altLang="en-US" b="1" dirty="0" smtClean="0">
                <a:latin typeface="方正姚体" pitchFamily="2" charset="-122"/>
                <a:ea typeface="方正姚体" pitchFamily="2" charset="-122"/>
              </a:rPr>
              <a:t>案例分析</a:t>
            </a:r>
            <a:r>
              <a:rPr lang="zh-CN" altLang="en-US" sz="1400" dirty="0" smtClean="0">
                <a:latin typeface="方正姚体" pitchFamily="2" charset="-122"/>
                <a:ea typeface="方正姚体" pitchFamily="2" charset="-122"/>
              </a:rPr>
              <a:t>（</a:t>
            </a:r>
            <a:r>
              <a:rPr lang="en-US" altLang="zh-CN" sz="1400" dirty="0" smtClean="0">
                <a:latin typeface="方正姚体" pitchFamily="2" charset="-122"/>
                <a:ea typeface="方正姚体" pitchFamily="2" charset="-122"/>
              </a:rPr>
              <a:t>2</a:t>
            </a:r>
            <a:r>
              <a:rPr lang="zh-CN" altLang="en-US" sz="1400" dirty="0" smtClean="0">
                <a:latin typeface="方正姚体" pitchFamily="2" charset="-122"/>
                <a:ea typeface="方正姚体" pitchFamily="2" charset="-122"/>
              </a:rPr>
              <a:t>月</a:t>
            </a:r>
            <a:r>
              <a:rPr lang="en-US" altLang="zh-CN" sz="1400" dirty="0" smtClean="0">
                <a:latin typeface="方正姚体" pitchFamily="2" charset="-122"/>
                <a:ea typeface="方正姚体" pitchFamily="2" charset="-122"/>
              </a:rPr>
              <a:t>26</a:t>
            </a:r>
            <a:r>
              <a:rPr lang="zh-CN" altLang="en-US" sz="1400" dirty="0" smtClean="0">
                <a:latin typeface="方正姚体" pitchFamily="2" charset="-122"/>
                <a:ea typeface="方正姚体" pitchFamily="2" charset="-122"/>
              </a:rPr>
              <a:t>号收到）</a:t>
            </a:r>
            <a:endParaRPr lang="zh-CN" altLang="en-US" sz="1400" dirty="0">
              <a:latin typeface="方正姚体" pitchFamily="2" charset="-122"/>
              <a:ea typeface="方正姚体" pitchFamily="2" charset="-122"/>
            </a:endParaRPr>
          </a:p>
        </p:txBody>
      </p:sp>
      <p:sp>
        <p:nvSpPr>
          <p:cNvPr id="3" name="内容占位符 2"/>
          <p:cNvSpPr>
            <a:spLocks noGrp="1"/>
          </p:cNvSpPr>
          <p:nvPr>
            <p:ph sz="quarter" idx="1"/>
          </p:nvPr>
        </p:nvSpPr>
        <p:spPr/>
        <p:txBody>
          <a:bodyPr/>
          <a:lstStyle/>
          <a:p>
            <a:pPr>
              <a:buNone/>
            </a:pPr>
            <a:r>
              <a:rPr lang="zh-CN" altLang="en-US" sz="1600" dirty="0" smtClean="0">
                <a:latin typeface="+mj-ea"/>
                <a:ea typeface="+mj-ea"/>
              </a:rPr>
              <a:t>老师：您好！</a:t>
            </a:r>
          </a:p>
          <a:p>
            <a:pPr marL="0" indent="273050">
              <a:spcBef>
                <a:spcPts val="0"/>
              </a:spcBef>
              <a:buNone/>
            </a:pPr>
            <a:r>
              <a:rPr lang="en-US" sz="1600" dirty="0" smtClean="0">
                <a:latin typeface="+mj-ea"/>
                <a:ea typeface="+mj-ea"/>
              </a:rPr>
              <a:t>2014</a:t>
            </a:r>
            <a:r>
              <a:rPr lang="zh-CN" altLang="en-US" sz="1600" dirty="0" smtClean="0">
                <a:latin typeface="+mj-ea"/>
                <a:ea typeface="+mj-ea"/>
              </a:rPr>
              <a:t>年教育部主办的全国职业院校技能大赛即将拉开帷幕。全国职业院校技能大赛官网已经公布了拟设赛项的通知，竞赛指定平台将在</a:t>
            </a:r>
            <a:r>
              <a:rPr lang="en-US" sz="1600" dirty="0" smtClean="0">
                <a:latin typeface="+mj-ea"/>
                <a:ea typeface="+mj-ea"/>
              </a:rPr>
              <a:t>2</a:t>
            </a:r>
            <a:r>
              <a:rPr lang="zh-CN" altLang="en-US" sz="1600" dirty="0" smtClean="0">
                <a:latin typeface="+mj-ea"/>
                <a:ea typeface="+mj-ea"/>
              </a:rPr>
              <a:t>月</a:t>
            </a:r>
            <a:r>
              <a:rPr lang="en-US" sz="1600" dirty="0" smtClean="0">
                <a:latin typeface="+mj-ea"/>
                <a:ea typeface="+mj-ea"/>
              </a:rPr>
              <a:t>28</a:t>
            </a:r>
            <a:r>
              <a:rPr lang="zh-CN" altLang="en-US" sz="1600" dirty="0" smtClean="0">
                <a:latin typeface="+mj-ea"/>
                <a:ea typeface="+mj-ea"/>
              </a:rPr>
              <a:t>日前正式确定。</a:t>
            </a:r>
          </a:p>
          <a:p>
            <a:pPr marL="0" indent="273050">
              <a:spcBef>
                <a:spcPts val="0"/>
              </a:spcBef>
              <a:buNone/>
            </a:pPr>
            <a:r>
              <a:rPr lang="zh-CN" altLang="en-US" sz="1600" dirty="0" smtClean="0">
                <a:latin typeface="+mj-ea"/>
                <a:ea typeface="+mj-ea"/>
              </a:rPr>
              <a:t>其中，我公司联合行指委向教育部申报承办的赛项如下：</a:t>
            </a:r>
          </a:p>
          <a:p>
            <a:pPr marL="0" indent="273050">
              <a:spcBef>
                <a:spcPts val="0"/>
              </a:spcBef>
              <a:buNone/>
            </a:pPr>
            <a:r>
              <a:rPr lang="zh-CN" altLang="en-US" sz="1600" dirty="0" smtClean="0">
                <a:latin typeface="+mj-ea"/>
                <a:ea typeface="+mj-ea"/>
              </a:rPr>
              <a:t>中职组： </a:t>
            </a:r>
            <a:r>
              <a:rPr lang="en-US" sz="1600" dirty="0" err="1" smtClean="0">
                <a:latin typeface="+mj-ea"/>
                <a:ea typeface="+mj-ea"/>
              </a:rPr>
              <a:t>xxxx</a:t>
            </a:r>
            <a:endParaRPr lang="zh-CN" altLang="en-US" sz="1600" dirty="0" smtClean="0">
              <a:latin typeface="+mj-ea"/>
              <a:ea typeface="+mj-ea"/>
            </a:endParaRPr>
          </a:p>
          <a:p>
            <a:pPr marL="0" indent="273050">
              <a:spcBef>
                <a:spcPts val="0"/>
              </a:spcBef>
              <a:buNone/>
            </a:pPr>
            <a:r>
              <a:rPr lang="zh-CN" altLang="en-US" sz="1600" dirty="0" smtClean="0">
                <a:latin typeface="+mj-ea"/>
                <a:ea typeface="+mj-ea"/>
              </a:rPr>
              <a:t>高职组：</a:t>
            </a:r>
            <a:r>
              <a:rPr lang="en-US" sz="1600" dirty="0" err="1" smtClean="0">
                <a:latin typeface="+mj-ea"/>
                <a:ea typeface="+mj-ea"/>
              </a:rPr>
              <a:t>xxxx</a:t>
            </a:r>
            <a:r>
              <a:rPr lang="en-US" sz="1600" dirty="0" smtClean="0">
                <a:latin typeface="+mj-ea"/>
                <a:ea typeface="+mj-ea"/>
              </a:rPr>
              <a:t> </a:t>
            </a:r>
            <a:endParaRPr lang="zh-CN" altLang="en-US" sz="1600" dirty="0" smtClean="0">
              <a:latin typeface="+mj-ea"/>
              <a:ea typeface="+mj-ea"/>
            </a:endParaRPr>
          </a:p>
          <a:p>
            <a:pPr marL="0" indent="273050">
              <a:spcBef>
                <a:spcPts val="0"/>
              </a:spcBef>
              <a:buNone/>
            </a:pPr>
            <a:r>
              <a:rPr lang="zh-CN" altLang="en-US" sz="1600" dirty="0" smtClean="0">
                <a:latin typeface="+mj-ea"/>
                <a:ea typeface="+mj-ea"/>
              </a:rPr>
              <a:t>以上赛项的竞赛内容和主要涉及</a:t>
            </a:r>
            <a:r>
              <a:rPr lang="en-US" sz="1600" dirty="0" smtClean="0">
                <a:latin typeface="+mj-ea"/>
                <a:ea typeface="+mj-ea"/>
              </a:rPr>
              <a:t>xxx</a:t>
            </a:r>
            <a:r>
              <a:rPr lang="zh-CN" altLang="en-US" sz="1600" dirty="0" smtClean="0">
                <a:latin typeface="+mj-ea"/>
                <a:ea typeface="+mj-ea"/>
              </a:rPr>
              <a:t>、</a:t>
            </a:r>
            <a:r>
              <a:rPr lang="en-US" sz="1600" dirty="0" smtClean="0">
                <a:latin typeface="+mj-ea"/>
                <a:ea typeface="+mj-ea"/>
              </a:rPr>
              <a:t>xxx</a:t>
            </a:r>
            <a:r>
              <a:rPr lang="zh-CN" altLang="en-US" sz="1600" dirty="0" smtClean="0">
                <a:latin typeface="+mj-ea"/>
                <a:ea typeface="+mj-ea"/>
              </a:rPr>
              <a:t>等专业，其中高职组的赛项是已有赛项，中职组的赛项是新增赛项。这两个赛项是</a:t>
            </a:r>
            <a:r>
              <a:rPr lang="en-US" sz="1600" dirty="0" smtClean="0">
                <a:latin typeface="+mj-ea"/>
                <a:ea typeface="+mj-ea"/>
              </a:rPr>
              <a:t>xxx</a:t>
            </a:r>
            <a:r>
              <a:rPr lang="zh-CN" altLang="en-US" sz="1600" dirty="0" smtClean="0">
                <a:latin typeface="+mj-ea"/>
                <a:ea typeface="+mj-ea"/>
              </a:rPr>
              <a:t>特色申报上去的，参加比赛的学校不限于</a:t>
            </a:r>
            <a:r>
              <a:rPr lang="en-US" sz="1600" dirty="0" smtClean="0">
                <a:latin typeface="+mj-ea"/>
                <a:ea typeface="+mj-ea"/>
              </a:rPr>
              <a:t>xxx</a:t>
            </a:r>
            <a:r>
              <a:rPr lang="zh-CN" altLang="en-US" sz="1600" dirty="0" smtClean="0">
                <a:latin typeface="+mj-ea"/>
                <a:ea typeface="+mj-ea"/>
              </a:rPr>
              <a:t>专业，希望广大</a:t>
            </a:r>
            <a:r>
              <a:rPr lang="en-US" sz="1600" dirty="0" smtClean="0">
                <a:latin typeface="+mj-ea"/>
                <a:ea typeface="+mj-ea"/>
              </a:rPr>
              <a:t>xx</a:t>
            </a:r>
            <a:r>
              <a:rPr lang="zh-CN" altLang="en-US" sz="1600" dirty="0" smtClean="0">
                <a:latin typeface="+mj-ea"/>
                <a:ea typeface="+mj-ea"/>
              </a:rPr>
              <a:t>、</a:t>
            </a:r>
            <a:r>
              <a:rPr lang="en-US" sz="1600" dirty="0" smtClean="0">
                <a:latin typeface="+mj-ea"/>
                <a:ea typeface="+mj-ea"/>
              </a:rPr>
              <a:t>xx</a:t>
            </a:r>
            <a:r>
              <a:rPr lang="zh-CN" altLang="en-US" sz="1600" dirty="0" smtClean="0">
                <a:latin typeface="+mj-ea"/>
                <a:ea typeface="+mj-ea"/>
              </a:rPr>
              <a:t>、</a:t>
            </a:r>
            <a:r>
              <a:rPr lang="en-US" sz="1600" dirty="0" smtClean="0">
                <a:latin typeface="+mj-ea"/>
                <a:ea typeface="+mj-ea"/>
              </a:rPr>
              <a:t>xx</a:t>
            </a:r>
            <a:r>
              <a:rPr lang="zh-CN" altLang="en-US" sz="1600" dirty="0" smtClean="0">
                <a:latin typeface="+mj-ea"/>
                <a:ea typeface="+mj-ea"/>
              </a:rPr>
              <a:t>专业院校踊跃报名参加。具体报名方法请持续关注技能大赛官网。</a:t>
            </a:r>
          </a:p>
          <a:p>
            <a:pPr marL="0" indent="273050">
              <a:spcBef>
                <a:spcPts val="0"/>
              </a:spcBef>
              <a:buNone/>
            </a:pPr>
            <a:r>
              <a:rPr lang="zh-CN" altLang="en-US" sz="1600" dirty="0" smtClean="0">
                <a:latin typeface="+mj-ea"/>
                <a:ea typeface="+mj-ea"/>
              </a:rPr>
              <a:t>对于参赛队较多的省份，各教育厅将组织省级选拔赛；参赛队较少的省份，参赛学校将直接进入国赛。</a:t>
            </a:r>
          </a:p>
          <a:p>
            <a:pPr marL="0" indent="273050">
              <a:spcBef>
                <a:spcPts val="0"/>
              </a:spcBef>
              <a:buNone/>
            </a:pPr>
            <a:r>
              <a:rPr lang="zh-CN" altLang="en-US" sz="1600" dirty="0" smtClean="0">
                <a:latin typeface="+mj-ea"/>
                <a:ea typeface="+mj-ea"/>
              </a:rPr>
              <a:t>我公司的竞赛器材已经研发结束，有意愿参赛的学校也可提前和我公司销售部联系，为赛前训练提前准备。</a:t>
            </a:r>
          </a:p>
          <a:p>
            <a:pPr marL="0" indent="273050">
              <a:spcBef>
                <a:spcPts val="0"/>
              </a:spcBef>
              <a:buNone/>
            </a:pPr>
            <a:r>
              <a:rPr lang="zh-CN" altLang="en-US" sz="1600" dirty="0" smtClean="0">
                <a:latin typeface="+mj-ea"/>
                <a:ea typeface="+mj-ea"/>
              </a:rPr>
              <a:t>我公司将在大赛组委会正式公布竞赛平台后，组织教师参加竞赛平台的免费公开培训，预计时间是</a:t>
            </a:r>
            <a:r>
              <a:rPr lang="en-US" sz="1600" dirty="0" smtClean="0">
                <a:latin typeface="+mj-ea"/>
                <a:ea typeface="+mj-ea"/>
              </a:rPr>
              <a:t>3</a:t>
            </a:r>
            <a:r>
              <a:rPr lang="zh-CN" altLang="en-US" sz="1600" dirty="0" smtClean="0">
                <a:latin typeface="+mj-ea"/>
                <a:ea typeface="+mj-ea"/>
              </a:rPr>
              <a:t>月</a:t>
            </a:r>
            <a:r>
              <a:rPr lang="en-US" sz="1600" dirty="0" smtClean="0">
                <a:latin typeface="+mj-ea"/>
                <a:ea typeface="+mj-ea"/>
              </a:rPr>
              <a:t>3</a:t>
            </a:r>
            <a:r>
              <a:rPr lang="zh-CN" altLang="en-US" sz="1600" dirty="0" smtClean="0">
                <a:latin typeface="+mj-ea"/>
                <a:ea typeface="+mj-ea"/>
              </a:rPr>
              <a:t>日</a:t>
            </a:r>
            <a:r>
              <a:rPr lang="en-US" sz="1600" dirty="0" smtClean="0">
                <a:latin typeface="+mj-ea"/>
                <a:ea typeface="+mj-ea"/>
              </a:rPr>
              <a:t>-3</a:t>
            </a:r>
            <a:r>
              <a:rPr lang="zh-CN" altLang="en-US" sz="1600" dirty="0" smtClean="0">
                <a:latin typeface="+mj-ea"/>
                <a:ea typeface="+mj-ea"/>
              </a:rPr>
              <a:t>月</a:t>
            </a:r>
            <a:r>
              <a:rPr lang="en-US" sz="1600" dirty="0" smtClean="0">
                <a:latin typeface="+mj-ea"/>
                <a:ea typeface="+mj-ea"/>
              </a:rPr>
              <a:t>8</a:t>
            </a:r>
            <a:r>
              <a:rPr lang="zh-CN" altLang="en-US" sz="1600" dirty="0" smtClean="0">
                <a:latin typeface="+mj-ea"/>
                <a:ea typeface="+mj-ea"/>
              </a:rPr>
              <a:t>日。</a:t>
            </a:r>
          </a:p>
          <a:p>
            <a:pPr marL="0" indent="273050">
              <a:spcBef>
                <a:spcPts val="0"/>
              </a:spcBef>
              <a:buNone/>
            </a:pPr>
            <a:r>
              <a:rPr lang="zh-CN" altLang="en-US" sz="1600" dirty="0" smtClean="0">
                <a:latin typeface="+mj-ea"/>
                <a:ea typeface="+mj-ea"/>
              </a:rPr>
              <a:t>以上内容是根据大赛官网的拟设赛项通知编写，方便贵校为参赛提前做准备。最终结果以大赛官网发布为准。</a:t>
            </a:r>
          </a:p>
          <a:p>
            <a:pPr marL="0" indent="273050">
              <a:spcBef>
                <a:spcPts val="0"/>
              </a:spcBef>
              <a:buNone/>
            </a:pPr>
            <a:r>
              <a:rPr lang="zh-CN" altLang="en-US" sz="1600" dirty="0" smtClean="0">
                <a:latin typeface="+mj-ea"/>
                <a:ea typeface="+mj-ea"/>
              </a:rPr>
              <a:t>本邮件附件中包含：</a:t>
            </a:r>
            <a:r>
              <a:rPr lang="en-US" altLang="zh-CN" sz="1600" dirty="0" smtClean="0">
                <a:latin typeface="+mj-ea"/>
                <a:ea typeface="+mj-ea"/>
              </a:rPr>
              <a:t>《</a:t>
            </a:r>
            <a:r>
              <a:rPr lang="zh-CN" altLang="en-US" sz="1600" dirty="0" smtClean="0">
                <a:latin typeface="+mj-ea"/>
                <a:ea typeface="+mj-ea"/>
              </a:rPr>
              <a:t>培训邀请函</a:t>
            </a:r>
            <a:r>
              <a:rPr lang="en-US" altLang="zh-CN" sz="1600" dirty="0" smtClean="0">
                <a:latin typeface="+mj-ea"/>
                <a:ea typeface="+mj-ea"/>
              </a:rPr>
              <a:t>》</a:t>
            </a:r>
            <a:r>
              <a:rPr lang="zh-CN" altLang="en-US" sz="1600" dirty="0" smtClean="0">
                <a:latin typeface="+mj-ea"/>
                <a:ea typeface="+mj-ea"/>
              </a:rPr>
              <a:t>、</a:t>
            </a:r>
            <a:r>
              <a:rPr lang="en-US" altLang="zh-CN" sz="1600" dirty="0" smtClean="0">
                <a:latin typeface="+mj-ea"/>
                <a:ea typeface="+mj-ea"/>
              </a:rPr>
              <a:t>《</a:t>
            </a:r>
            <a:r>
              <a:rPr lang="zh-CN" altLang="en-US" sz="1600" dirty="0" smtClean="0">
                <a:latin typeface="+mj-ea"/>
                <a:ea typeface="+mj-ea"/>
              </a:rPr>
              <a:t>设备技术方案</a:t>
            </a:r>
            <a:r>
              <a:rPr lang="en-US" altLang="zh-CN" sz="1600" dirty="0" smtClean="0">
                <a:latin typeface="+mj-ea"/>
                <a:ea typeface="+mj-ea"/>
              </a:rPr>
              <a:t>》</a:t>
            </a:r>
            <a:r>
              <a:rPr lang="en-US" sz="1600" dirty="0" smtClean="0">
                <a:latin typeface="+mj-ea"/>
                <a:ea typeface="+mj-ea"/>
              </a:rPr>
              <a:t>,</a:t>
            </a:r>
            <a:r>
              <a:rPr lang="zh-CN" altLang="en-US" sz="1600" dirty="0" smtClean="0">
                <a:latin typeface="+mj-ea"/>
                <a:ea typeface="+mj-ea"/>
              </a:rPr>
              <a:t>如需设备报价信息，欢迎来电咨询。</a:t>
            </a:r>
          </a:p>
          <a:p>
            <a:pPr marL="0" indent="273050">
              <a:spcBef>
                <a:spcPts val="0"/>
              </a:spcBef>
              <a:buNone/>
            </a:pPr>
            <a:r>
              <a:rPr lang="zh-CN" altLang="en-US" sz="1600" dirty="0" smtClean="0">
                <a:latin typeface="+mj-ea"/>
                <a:ea typeface="+mj-ea"/>
              </a:rPr>
              <a:t>教育部技能大赛官网地址是：</a:t>
            </a:r>
            <a:r>
              <a:rPr lang="en-US" sz="1600" u="sng" dirty="0" smtClean="0">
                <a:latin typeface="+mj-ea"/>
                <a:ea typeface="+mj-ea"/>
                <a:hlinkClick r:id="rId2"/>
              </a:rPr>
              <a:t>http://www.chinaskills.org</a:t>
            </a:r>
            <a:endParaRPr lang="zh-CN" altLang="en-US" sz="1600" dirty="0" smtClean="0">
              <a:latin typeface="+mj-ea"/>
              <a:ea typeface="+mj-ea"/>
            </a:endParaRPr>
          </a:p>
          <a:p>
            <a:endParaRPr lang="zh-CN" altLang="en-US" dirty="0"/>
          </a:p>
        </p:txBody>
      </p:sp>
      <p:sp>
        <p:nvSpPr>
          <p:cNvPr id="4" name="日期占位符 3"/>
          <p:cNvSpPr>
            <a:spLocks noGrp="1"/>
          </p:cNvSpPr>
          <p:nvPr>
            <p:ph type="dt" sz="half" idx="10"/>
          </p:nvPr>
        </p:nvSpPr>
        <p:spPr/>
        <p:txBody>
          <a:bodyPr/>
          <a:lstStyle/>
          <a:p>
            <a:pPr>
              <a:defRPr/>
            </a:pPr>
            <a:r>
              <a:rPr lang="en-US" altLang="zh-CN" smtClean="0"/>
              <a:t>2014/05</a:t>
            </a:r>
            <a:endParaRPr lang="zh-CN" altLang="en-US"/>
          </a:p>
        </p:txBody>
      </p:sp>
      <p:sp>
        <p:nvSpPr>
          <p:cNvPr id="5" name="页脚占位符 4"/>
          <p:cNvSpPr>
            <a:spLocks noGrp="1"/>
          </p:cNvSpPr>
          <p:nvPr>
            <p:ph type="ftr" sz="quarter" idx="11"/>
          </p:nvPr>
        </p:nvSpPr>
        <p:spPr/>
        <p:txBody>
          <a:bodyPr/>
          <a:lstStyle/>
          <a:p>
            <a:pPr>
              <a:defRPr/>
            </a:pPr>
            <a:r>
              <a:rPr lang="en-US" altLang="zh-CN" smtClean="0"/>
              <a:t>2014</a:t>
            </a:r>
            <a:r>
              <a:rPr lang="zh-CN" altLang="en-US" smtClean="0"/>
              <a:t>年全国职业院校技能大赛 </a:t>
            </a:r>
            <a:endParaRPr lang="zh-CN"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p:txBody>
          <a:bodyPr/>
          <a:lstStyle/>
          <a:p>
            <a:pPr marL="0" indent="0">
              <a:spcAft>
                <a:spcPts val="600"/>
              </a:spcAft>
              <a:buNone/>
            </a:pPr>
            <a:r>
              <a:rPr lang="zh-CN" altLang="en-US" sz="2000" dirty="0" smtClean="0">
                <a:latin typeface="+mj-ea"/>
                <a:ea typeface="+mj-ea"/>
              </a:rPr>
              <a:t>此封邮件中的违规事项至少有</a:t>
            </a:r>
            <a:r>
              <a:rPr lang="en-US" altLang="zh-CN" sz="2000" dirty="0" smtClean="0">
                <a:latin typeface="+mj-ea"/>
                <a:ea typeface="+mj-ea"/>
              </a:rPr>
              <a:t>2</a:t>
            </a:r>
            <a:r>
              <a:rPr lang="zh-CN" altLang="en-US" sz="2000" dirty="0" smtClean="0">
                <a:latin typeface="+mj-ea"/>
                <a:ea typeface="+mj-ea"/>
              </a:rPr>
              <a:t>项：</a:t>
            </a:r>
            <a:endParaRPr lang="en-US" altLang="zh-CN" sz="2000" dirty="0" smtClean="0">
              <a:latin typeface="+mj-ea"/>
              <a:ea typeface="+mj-ea"/>
            </a:endParaRPr>
          </a:p>
          <a:p>
            <a:pPr marL="0" indent="0">
              <a:buNone/>
            </a:pPr>
            <a:r>
              <a:rPr lang="en-US" altLang="zh-CN" sz="2000" dirty="0" smtClean="0">
                <a:latin typeface="+mj-ea"/>
                <a:ea typeface="+mj-ea"/>
              </a:rPr>
              <a:t>1</a:t>
            </a:r>
            <a:r>
              <a:rPr lang="zh-CN" altLang="en-US" sz="2000" dirty="0" smtClean="0">
                <a:latin typeface="+mj-ea"/>
                <a:ea typeface="+mj-ea"/>
              </a:rPr>
              <a:t>、违规宣传</a:t>
            </a:r>
            <a:endParaRPr lang="en-US" altLang="zh-CN" sz="2000" dirty="0" smtClean="0">
              <a:latin typeface="+mj-ea"/>
              <a:ea typeface="+mj-ea"/>
            </a:endParaRPr>
          </a:p>
          <a:p>
            <a:pPr marL="0" indent="0">
              <a:buNone/>
            </a:pPr>
            <a:r>
              <a:rPr lang="zh-CN" altLang="en-US" sz="2000" dirty="0" smtClean="0">
                <a:latin typeface="+mj-ea"/>
                <a:ea typeface="+mj-ea"/>
              </a:rPr>
              <a:t>邮件内容：“有意愿参赛的学校也可提前和我公司销售部联系，为赛前训练提前准备”</a:t>
            </a:r>
            <a:endParaRPr lang="en-US" altLang="zh-CN" sz="2000" dirty="0" smtClean="0">
              <a:latin typeface="+mj-ea"/>
              <a:ea typeface="+mj-ea"/>
            </a:endParaRPr>
          </a:p>
          <a:p>
            <a:pPr marL="0" indent="0">
              <a:buNone/>
            </a:pPr>
            <a:r>
              <a:rPr lang="zh-CN" altLang="en-US" sz="2000" dirty="0" smtClean="0">
                <a:latin typeface="+mj-ea"/>
                <a:ea typeface="+mj-ea"/>
              </a:rPr>
              <a:t>通过邮件中内容“以上内容是根据大赛官网的拟设赛项通知编写，方便贵校为参赛提前做准备。最终结果以大赛官网发布为准。”可推测出，此封邮件发送时间为：大赛的筹备期间。</a:t>
            </a:r>
            <a:endParaRPr lang="en-US" altLang="zh-CN" sz="2000" dirty="0" smtClean="0">
              <a:latin typeface="+mj-ea"/>
              <a:ea typeface="+mj-ea"/>
            </a:endParaRPr>
          </a:p>
          <a:p>
            <a:pPr marL="0" indent="0">
              <a:buNone/>
            </a:pPr>
            <a:r>
              <a:rPr lang="zh-CN" altLang="en-US" sz="2000" dirty="0" smtClean="0">
                <a:latin typeface="+mj-ea"/>
                <a:ea typeface="+mj-ea"/>
              </a:rPr>
              <a:t>制度明确规定： </a:t>
            </a:r>
            <a:r>
              <a:rPr lang="zh-CN" altLang="en-US" sz="2000" dirty="0" smtClean="0">
                <a:solidFill>
                  <a:srgbClr val="FF0000"/>
                </a:solidFill>
                <a:latin typeface="+mj-ea"/>
                <a:ea typeface="+mj-ea"/>
              </a:rPr>
              <a:t>“</a:t>
            </a:r>
            <a:r>
              <a:rPr lang="zh-CN" altLang="en-US" sz="2000" dirty="0" smtClean="0">
                <a:solidFill>
                  <a:srgbClr val="FF0000"/>
                </a:solidFill>
                <a:ea typeface="华文新魏" pitchFamily="2" charset="-122"/>
              </a:rPr>
              <a:t>赛项筹备期间，</a:t>
            </a:r>
            <a:r>
              <a:rPr lang="zh-CN" altLang="en-US" sz="2000" dirty="0" smtClean="0">
                <a:solidFill>
                  <a:srgbClr val="FF0000"/>
                </a:solidFill>
                <a:latin typeface="+mj-ea"/>
                <a:ea typeface="+mj-ea"/>
              </a:rPr>
              <a:t>企业不得以大赛名义进行广告宣传”</a:t>
            </a:r>
            <a:r>
              <a:rPr lang="zh-CN" altLang="en-US" sz="2000" dirty="0" smtClean="0">
                <a:latin typeface="+mj-ea"/>
                <a:ea typeface="+mj-ea"/>
              </a:rPr>
              <a:t>。</a:t>
            </a:r>
            <a:endParaRPr lang="en-US" altLang="zh-CN" sz="2000" dirty="0" smtClean="0">
              <a:latin typeface="+mj-ea"/>
              <a:ea typeface="+mj-ea"/>
            </a:endParaRPr>
          </a:p>
          <a:p>
            <a:pPr marL="0" indent="0">
              <a:buNone/>
            </a:pPr>
            <a:endParaRPr lang="en-US" altLang="zh-CN" sz="2000" dirty="0" smtClean="0">
              <a:latin typeface="+mj-ea"/>
              <a:ea typeface="+mj-ea"/>
            </a:endParaRPr>
          </a:p>
          <a:p>
            <a:pPr marL="0" indent="0">
              <a:buNone/>
            </a:pPr>
            <a:r>
              <a:rPr lang="en-US" altLang="zh-CN" sz="2000" dirty="0" smtClean="0">
                <a:latin typeface="+mj-ea"/>
                <a:ea typeface="+mj-ea"/>
              </a:rPr>
              <a:t>2</a:t>
            </a:r>
            <a:r>
              <a:rPr lang="zh-CN" altLang="en-US" sz="2000" dirty="0" smtClean="0">
                <a:latin typeface="+mj-ea"/>
                <a:ea typeface="+mj-ea"/>
              </a:rPr>
              <a:t>、违规培训</a:t>
            </a:r>
            <a:endParaRPr lang="en-US" altLang="zh-CN" sz="2000" dirty="0" smtClean="0">
              <a:latin typeface="+mj-ea"/>
              <a:ea typeface="+mj-ea"/>
            </a:endParaRPr>
          </a:p>
          <a:p>
            <a:pPr marL="0" indent="0">
              <a:buNone/>
            </a:pPr>
            <a:r>
              <a:rPr lang="zh-CN" altLang="en-US" sz="2000" dirty="0" smtClean="0">
                <a:latin typeface="+mj-ea"/>
                <a:ea typeface="+mj-ea"/>
              </a:rPr>
              <a:t>邮件中提到：我公司将在大赛组委会正式公布竞赛平台后，组织教师参加竞赛平台的免费公开培训，预计时间是</a:t>
            </a:r>
            <a:r>
              <a:rPr lang="en-US" sz="2000" dirty="0" smtClean="0">
                <a:latin typeface="+mj-ea"/>
                <a:ea typeface="+mj-ea"/>
              </a:rPr>
              <a:t>3</a:t>
            </a:r>
            <a:r>
              <a:rPr lang="zh-CN" altLang="en-US" sz="2000" dirty="0" smtClean="0">
                <a:latin typeface="+mj-ea"/>
                <a:ea typeface="+mj-ea"/>
              </a:rPr>
              <a:t>月</a:t>
            </a:r>
            <a:r>
              <a:rPr lang="en-US" sz="2000" dirty="0" smtClean="0">
                <a:latin typeface="+mj-ea"/>
                <a:ea typeface="+mj-ea"/>
              </a:rPr>
              <a:t>3</a:t>
            </a:r>
            <a:r>
              <a:rPr lang="zh-CN" altLang="en-US" sz="2000" dirty="0" smtClean="0">
                <a:latin typeface="+mj-ea"/>
                <a:ea typeface="+mj-ea"/>
              </a:rPr>
              <a:t>日</a:t>
            </a:r>
            <a:r>
              <a:rPr lang="en-US" sz="2000" dirty="0" smtClean="0">
                <a:latin typeface="+mj-ea"/>
                <a:ea typeface="+mj-ea"/>
              </a:rPr>
              <a:t>-3</a:t>
            </a:r>
            <a:r>
              <a:rPr lang="zh-CN" altLang="en-US" sz="2000" dirty="0" smtClean="0">
                <a:latin typeface="+mj-ea"/>
                <a:ea typeface="+mj-ea"/>
              </a:rPr>
              <a:t>月</a:t>
            </a:r>
            <a:r>
              <a:rPr lang="en-US" sz="2000" dirty="0" smtClean="0">
                <a:latin typeface="+mj-ea"/>
                <a:ea typeface="+mj-ea"/>
              </a:rPr>
              <a:t>8</a:t>
            </a:r>
            <a:r>
              <a:rPr lang="zh-CN" altLang="en-US" sz="2000" dirty="0" smtClean="0">
                <a:latin typeface="+mj-ea"/>
                <a:ea typeface="+mj-ea"/>
              </a:rPr>
              <a:t>日。</a:t>
            </a:r>
            <a:endParaRPr lang="en-US" altLang="zh-CN" sz="2000" dirty="0" smtClean="0">
              <a:latin typeface="+mj-ea"/>
              <a:ea typeface="+mj-ea"/>
            </a:endParaRPr>
          </a:p>
          <a:p>
            <a:pPr marL="0" indent="0">
              <a:buNone/>
            </a:pPr>
            <a:r>
              <a:rPr lang="zh-CN" altLang="en-US" sz="2000" dirty="0" smtClean="0">
                <a:latin typeface="+mj-ea"/>
                <a:ea typeface="+mj-ea"/>
              </a:rPr>
              <a:t>制度要求：</a:t>
            </a:r>
            <a:r>
              <a:rPr lang="zh-CN" altLang="en-US" sz="2000" dirty="0" smtClean="0">
                <a:solidFill>
                  <a:srgbClr val="FF0000"/>
                </a:solidFill>
                <a:latin typeface="+mj-ea"/>
                <a:ea typeface="+mj-ea"/>
              </a:rPr>
              <a:t>“合作企业不得直接或间接以技能大赛名义违规培训”</a:t>
            </a:r>
            <a:r>
              <a:rPr lang="zh-CN" altLang="en-US" sz="2000" dirty="0" smtClean="0">
                <a:latin typeface="+mj-ea"/>
                <a:ea typeface="+mj-ea"/>
              </a:rPr>
              <a:t>。</a:t>
            </a:r>
            <a:endParaRPr lang="en-US" altLang="zh-CN" sz="2000" dirty="0" smtClean="0">
              <a:latin typeface="+mj-ea"/>
              <a:ea typeface="+mj-ea"/>
            </a:endParaRPr>
          </a:p>
          <a:p>
            <a:endParaRPr lang="zh-CN" altLang="en-US" sz="2000" dirty="0"/>
          </a:p>
        </p:txBody>
      </p:sp>
      <p:sp>
        <p:nvSpPr>
          <p:cNvPr id="4" name="日期占位符 3"/>
          <p:cNvSpPr>
            <a:spLocks noGrp="1"/>
          </p:cNvSpPr>
          <p:nvPr>
            <p:ph type="dt" sz="half" idx="10"/>
          </p:nvPr>
        </p:nvSpPr>
        <p:spPr/>
        <p:txBody>
          <a:bodyPr/>
          <a:lstStyle/>
          <a:p>
            <a:pPr>
              <a:defRPr/>
            </a:pPr>
            <a:r>
              <a:rPr lang="en-US" altLang="zh-CN" smtClean="0"/>
              <a:t>2014/05</a:t>
            </a:r>
            <a:endParaRPr lang="zh-CN" altLang="en-US"/>
          </a:p>
        </p:txBody>
      </p:sp>
      <p:sp>
        <p:nvSpPr>
          <p:cNvPr id="5" name="页脚占位符 4"/>
          <p:cNvSpPr>
            <a:spLocks noGrp="1"/>
          </p:cNvSpPr>
          <p:nvPr>
            <p:ph type="ftr" sz="quarter" idx="11"/>
          </p:nvPr>
        </p:nvSpPr>
        <p:spPr/>
        <p:txBody>
          <a:bodyPr/>
          <a:lstStyle/>
          <a:p>
            <a:pPr>
              <a:defRPr/>
            </a:pPr>
            <a:r>
              <a:rPr lang="en-US" altLang="zh-CN" smtClean="0"/>
              <a:t>2014</a:t>
            </a:r>
            <a:r>
              <a:rPr lang="zh-CN" altLang="en-US" smtClean="0"/>
              <a:t>年全国职业院校技能大赛 </a:t>
            </a:r>
            <a:endParaRPr lang="zh-CN" altLang="en-US"/>
          </a:p>
        </p:txBody>
      </p:sp>
      <p:sp>
        <p:nvSpPr>
          <p:cNvPr id="6" name="标题 1"/>
          <p:cNvSpPr>
            <a:spLocks noGrp="1"/>
          </p:cNvSpPr>
          <p:nvPr>
            <p:ph type="title"/>
          </p:nvPr>
        </p:nvSpPr>
        <p:spPr>
          <a:xfrm>
            <a:off x="1214414" y="-24"/>
            <a:ext cx="6429420" cy="990600"/>
          </a:xfrm>
        </p:spPr>
        <p:txBody>
          <a:bodyPr/>
          <a:lstStyle/>
          <a:p>
            <a:pPr algn="ctr"/>
            <a:r>
              <a:rPr lang="zh-CN" altLang="en-US" b="1" dirty="0" smtClean="0">
                <a:latin typeface="方正姚体" pitchFamily="2" charset="-122"/>
                <a:ea typeface="方正姚体" pitchFamily="2" charset="-122"/>
              </a:rPr>
              <a:t>案例分析</a:t>
            </a:r>
            <a:endParaRPr lang="zh-CN" altLang="en-US" b="1" dirty="0">
              <a:latin typeface="方正姚体" pitchFamily="2" charset="-122"/>
              <a:ea typeface="方正姚体" pitchFamily="2"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14414" y="-24"/>
            <a:ext cx="6429420" cy="990600"/>
          </a:xfrm>
        </p:spPr>
        <p:txBody>
          <a:bodyPr/>
          <a:lstStyle/>
          <a:p>
            <a:pPr algn="ctr"/>
            <a:r>
              <a:rPr lang="zh-CN" altLang="en-US" b="1" dirty="0" smtClean="0">
                <a:latin typeface="方正姚体" pitchFamily="2" charset="-122"/>
                <a:ea typeface="方正姚体" pitchFamily="2" charset="-122"/>
              </a:rPr>
              <a:t>合作内容</a:t>
            </a:r>
            <a:r>
              <a:rPr lang="en-US" altLang="zh-CN" b="1" dirty="0" smtClean="0">
                <a:latin typeface="方正姚体" pitchFamily="2" charset="-122"/>
                <a:ea typeface="方正姚体" pitchFamily="2" charset="-122"/>
              </a:rPr>
              <a:t>YES or NO</a:t>
            </a:r>
            <a:endParaRPr lang="zh-CN" altLang="en-US" b="1" dirty="0">
              <a:latin typeface="方正姚体" pitchFamily="2" charset="-122"/>
              <a:ea typeface="方正姚体" pitchFamily="2" charset="-122"/>
            </a:endParaRPr>
          </a:p>
        </p:txBody>
      </p:sp>
      <p:sp>
        <p:nvSpPr>
          <p:cNvPr id="3" name="日期占位符 2"/>
          <p:cNvSpPr>
            <a:spLocks noGrp="1"/>
          </p:cNvSpPr>
          <p:nvPr>
            <p:ph type="dt" sz="half" idx="10"/>
          </p:nvPr>
        </p:nvSpPr>
        <p:spPr/>
        <p:txBody>
          <a:bodyPr/>
          <a:lstStyle/>
          <a:p>
            <a:r>
              <a:rPr lang="en-US" altLang="zh-CN" smtClean="0"/>
              <a:t>2014/05</a:t>
            </a:r>
            <a:endParaRPr lang="zh-CN" altLang="en-US" dirty="0"/>
          </a:p>
        </p:txBody>
      </p:sp>
      <p:sp>
        <p:nvSpPr>
          <p:cNvPr id="4" name="页脚占位符 3"/>
          <p:cNvSpPr>
            <a:spLocks noGrp="1"/>
          </p:cNvSpPr>
          <p:nvPr>
            <p:ph type="ftr" sz="quarter" idx="11"/>
          </p:nvPr>
        </p:nvSpPr>
        <p:spPr/>
        <p:txBody>
          <a:bodyPr/>
          <a:lstStyle/>
          <a:p>
            <a:r>
              <a:rPr lang="en-US" altLang="zh-CN" smtClean="0"/>
              <a:t>2014</a:t>
            </a:r>
            <a:r>
              <a:rPr lang="zh-CN" altLang="en-US" smtClean="0"/>
              <a:t>年全国职业院校技能大赛 </a:t>
            </a:r>
            <a:endParaRPr lang="zh-CN" altLang="en-US" dirty="0"/>
          </a:p>
        </p:txBody>
      </p:sp>
      <p:sp>
        <p:nvSpPr>
          <p:cNvPr id="7" name="Freeform 488"/>
          <p:cNvSpPr>
            <a:spLocks/>
          </p:cNvSpPr>
          <p:nvPr/>
        </p:nvSpPr>
        <p:spPr bwMode="auto">
          <a:xfrm>
            <a:off x="3702050" y="1749425"/>
            <a:ext cx="1985963" cy="1277938"/>
          </a:xfrm>
          <a:custGeom>
            <a:avLst/>
            <a:gdLst>
              <a:gd name="T0" fmla="*/ 1422 w 3742"/>
              <a:gd name="T1" fmla="*/ 1984 h 2410"/>
              <a:gd name="T2" fmla="*/ 1570 w 3742"/>
              <a:gd name="T3" fmla="*/ 1966 h 2410"/>
              <a:gd name="T4" fmla="*/ 1654 w 3742"/>
              <a:gd name="T5" fmla="*/ 1970 h 2410"/>
              <a:gd name="T6" fmla="*/ 1730 w 3742"/>
              <a:gd name="T7" fmla="*/ 1992 h 2410"/>
              <a:gd name="T8" fmla="*/ 1852 w 3742"/>
              <a:gd name="T9" fmla="*/ 2218 h 2410"/>
              <a:gd name="T10" fmla="*/ 2034 w 3742"/>
              <a:gd name="T11" fmla="*/ 2284 h 2410"/>
              <a:gd name="T12" fmla="*/ 2220 w 3742"/>
              <a:gd name="T13" fmla="*/ 2334 h 2410"/>
              <a:gd name="T14" fmla="*/ 2406 w 3742"/>
              <a:gd name="T15" fmla="*/ 2370 h 2410"/>
              <a:gd name="T16" fmla="*/ 2594 w 3742"/>
              <a:gd name="T17" fmla="*/ 2396 h 2410"/>
              <a:gd name="T18" fmla="*/ 2848 w 3742"/>
              <a:gd name="T19" fmla="*/ 2410 h 2410"/>
              <a:gd name="T20" fmla="*/ 3228 w 3742"/>
              <a:gd name="T21" fmla="*/ 2400 h 2410"/>
              <a:gd name="T22" fmla="*/ 3614 w 3742"/>
              <a:gd name="T23" fmla="*/ 2362 h 2410"/>
              <a:gd name="T24" fmla="*/ 3676 w 3742"/>
              <a:gd name="T25" fmla="*/ 2208 h 2410"/>
              <a:gd name="T26" fmla="*/ 3566 w 3742"/>
              <a:gd name="T27" fmla="*/ 2012 h 2410"/>
              <a:gd name="T28" fmla="*/ 3444 w 3742"/>
              <a:gd name="T29" fmla="*/ 1826 h 2410"/>
              <a:gd name="T30" fmla="*/ 3310 w 3742"/>
              <a:gd name="T31" fmla="*/ 1646 h 2410"/>
              <a:gd name="T32" fmla="*/ 3166 w 3742"/>
              <a:gd name="T33" fmla="*/ 1474 h 2410"/>
              <a:gd name="T34" fmla="*/ 2862 w 3742"/>
              <a:gd name="T35" fmla="*/ 1156 h 2410"/>
              <a:gd name="T36" fmla="*/ 2546 w 3742"/>
              <a:gd name="T37" fmla="*/ 872 h 2410"/>
              <a:gd name="T38" fmla="*/ 2232 w 3742"/>
              <a:gd name="T39" fmla="*/ 626 h 2410"/>
              <a:gd name="T40" fmla="*/ 1934 w 3742"/>
              <a:gd name="T41" fmla="*/ 418 h 2410"/>
              <a:gd name="T42" fmla="*/ 1670 w 3742"/>
              <a:gd name="T43" fmla="*/ 250 h 2410"/>
              <a:gd name="T44" fmla="*/ 1300 w 3742"/>
              <a:gd name="T45" fmla="*/ 40 h 2410"/>
              <a:gd name="T46" fmla="*/ 1210 w 3742"/>
              <a:gd name="T47" fmla="*/ 46 h 2410"/>
              <a:gd name="T48" fmla="*/ 1182 w 3742"/>
              <a:gd name="T49" fmla="*/ 120 h 2410"/>
              <a:gd name="T50" fmla="*/ 1124 w 3742"/>
              <a:gd name="T51" fmla="*/ 200 h 2410"/>
              <a:gd name="T52" fmla="*/ 1078 w 3742"/>
              <a:gd name="T53" fmla="*/ 238 h 2410"/>
              <a:gd name="T54" fmla="*/ 1022 w 3742"/>
              <a:gd name="T55" fmla="*/ 266 h 2410"/>
              <a:gd name="T56" fmla="*/ 950 w 3742"/>
              <a:gd name="T57" fmla="*/ 286 h 2410"/>
              <a:gd name="T58" fmla="*/ 864 w 3742"/>
              <a:gd name="T59" fmla="*/ 294 h 2410"/>
              <a:gd name="T60" fmla="*/ 780 w 3742"/>
              <a:gd name="T61" fmla="*/ 288 h 2410"/>
              <a:gd name="T62" fmla="*/ 708 w 3742"/>
              <a:gd name="T63" fmla="*/ 268 h 2410"/>
              <a:gd name="T64" fmla="*/ 652 w 3742"/>
              <a:gd name="T65" fmla="*/ 242 h 2410"/>
              <a:gd name="T66" fmla="*/ 610 w 3742"/>
              <a:gd name="T67" fmla="*/ 208 h 2410"/>
              <a:gd name="T68" fmla="*/ 552 w 3742"/>
              <a:gd name="T69" fmla="*/ 130 h 2410"/>
              <a:gd name="T70" fmla="*/ 528 w 3742"/>
              <a:gd name="T71" fmla="*/ 62 h 2410"/>
              <a:gd name="T72" fmla="*/ 488 w 3742"/>
              <a:gd name="T73" fmla="*/ 84 h 2410"/>
              <a:gd name="T74" fmla="*/ 394 w 3742"/>
              <a:gd name="T75" fmla="*/ 220 h 2410"/>
              <a:gd name="T76" fmla="*/ 310 w 3742"/>
              <a:gd name="T77" fmla="*/ 288 h 2410"/>
              <a:gd name="T78" fmla="*/ 242 w 3742"/>
              <a:gd name="T79" fmla="*/ 312 h 2410"/>
              <a:gd name="T80" fmla="*/ 182 w 3742"/>
              <a:gd name="T81" fmla="*/ 318 h 2410"/>
              <a:gd name="T82" fmla="*/ 166 w 3742"/>
              <a:gd name="T83" fmla="*/ 326 h 2410"/>
              <a:gd name="T84" fmla="*/ 132 w 3742"/>
              <a:gd name="T85" fmla="*/ 324 h 2410"/>
              <a:gd name="T86" fmla="*/ 88 w 3742"/>
              <a:gd name="T87" fmla="*/ 326 h 2410"/>
              <a:gd name="T88" fmla="*/ 58 w 3742"/>
              <a:gd name="T89" fmla="*/ 344 h 2410"/>
              <a:gd name="T90" fmla="*/ 38 w 3742"/>
              <a:gd name="T91" fmla="*/ 372 h 2410"/>
              <a:gd name="T92" fmla="*/ 20 w 3742"/>
              <a:gd name="T93" fmla="*/ 418 h 2410"/>
              <a:gd name="T94" fmla="*/ 0 w 3742"/>
              <a:gd name="T95" fmla="*/ 580 h 2410"/>
              <a:gd name="T96" fmla="*/ 0 w 3742"/>
              <a:gd name="T97" fmla="*/ 766 h 2410"/>
              <a:gd name="T98" fmla="*/ 176 w 3742"/>
              <a:gd name="T99" fmla="*/ 810 h 2410"/>
              <a:gd name="T100" fmla="*/ 342 w 3742"/>
              <a:gd name="T101" fmla="*/ 866 h 2410"/>
              <a:gd name="T102" fmla="*/ 500 w 3742"/>
              <a:gd name="T103" fmla="*/ 932 h 2410"/>
              <a:gd name="T104" fmla="*/ 650 w 3742"/>
              <a:gd name="T105" fmla="*/ 1012 h 2410"/>
              <a:gd name="T106" fmla="*/ 790 w 3742"/>
              <a:gd name="T107" fmla="*/ 1106 h 2410"/>
              <a:gd name="T108" fmla="*/ 920 w 3742"/>
              <a:gd name="T109" fmla="*/ 1218 h 2410"/>
              <a:gd name="T110" fmla="*/ 1040 w 3742"/>
              <a:gd name="T111" fmla="*/ 1346 h 2410"/>
              <a:gd name="T112" fmla="*/ 1148 w 3742"/>
              <a:gd name="T113" fmla="*/ 1494 h 2410"/>
              <a:gd name="T114" fmla="*/ 1246 w 3742"/>
              <a:gd name="T115" fmla="*/ 1662 h 2410"/>
              <a:gd name="T116" fmla="*/ 1332 w 3742"/>
              <a:gd name="T117" fmla="*/ 1852 h 2410"/>
              <a:gd name="T118" fmla="*/ 0 w 3742"/>
              <a:gd name="T119" fmla="*/ 0 h 2410"/>
              <a:gd name="T120" fmla="*/ 3742 w 3742"/>
              <a:gd name="T121" fmla="*/ 2410 h 2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3742" h="2410">
                <a:moveTo>
                  <a:pt x="1384" y="1992"/>
                </a:moveTo>
                <a:lnTo>
                  <a:pt x="1384" y="1992"/>
                </a:lnTo>
                <a:lnTo>
                  <a:pt x="1422" y="1984"/>
                </a:lnTo>
                <a:lnTo>
                  <a:pt x="1462" y="1976"/>
                </a:lnTo>
                <a:lnTo>
                  <a:pt x="1514" y="1970"/>
                </a:lnTo>
                <a:lnTo>
                  <a:pt x="1570" y="1966"/>
                </a:lnTo>
                <a:lnTo>
                  <a:pt x="1598" y="1966"/>
                </a:lnTo>
                <a:lnTo>
                  <a:pt x="1626" y="1968"/>
                </a:lnTo>
                <a:lnTo>
                  <a:pt x="1654" y="1970"/>
                </a:lnTo>
                <a:lnTo>
                  <a:pt x="1682" y="1974"/>
                </a:lnTo>
                <a:lnTo>
                  <a:pt x="1706" y="1982"/>
                </a:lnTo>
                <a:lnTo>
                  <a:pt x="1730" y="1992"/>
                </a:lnTo>
                <a:lnTo>
                  <a:pt x="1730" y="2164"/>
                </a:lnTo>
                <a:lnTo>
                  <a:pt x="1790" y="2192"/>
                </a:lnTo>
                <a:lnTo>
                  <a:pt x="1852" y="2218"/>
                </a:lnTo>
                <a:lnTo>
                  <a:pt x="1912" y="2240"/>
                </a:lnTo>
                <a:lnTo>
                  <a:pt x="1974" y="2262"/>
                </a:lnTo>
                <a:lnTo>
                  <a:pt x="2034" y="2284"/>
                </a:lnTo>
                <a:lnTo>
                  <a:pt x="2096" y="2302"/>
                </a:lnTo>
                <a:lnTo>
                  <a:pt x="2158" y="2318"/>
                </a:lnTo>
                <a:lnTo>
                  <a:pt x="2220" y="2334"/>
                </a:lnTo>
                <a:lnTo>
                  <a:pt x="2282" y="2348"/>
                </a:lnTo>
                <a:lnTo>
                  <a:pt x="2344" y="2360"/>
                </a:lnTo>
                <a:lnTo>
                  <a:pt x="2406" y="2370"/>
                </a:lnTo>
                <a:lnTo>
                  <a:pt x="2470" y="2380"/>
                </a:lnTo>
                <a:lnTo>
                  <a:pt x="2532" y="2388"/>
                </a:lnTo>
                <a:lnTo>
                  <a:pt x="2594" y="2396"/>
                </a:lnTo>
                <a:lnTo>
                  <a:pt x="2658" y="2400"/>
                </a:lnTo>
                <a:lnTo>
                  <a:pt x="2720" y="2406"/>
                </a:lnTo>
                <a:lnTo>
                  <a:pt x="2848" y="2410"/>
                </a:lnTo>
                <a:lnTo>
                  <a:pt x="2974" y="2410"/>
                </a:lnTo>
                <a:lnTo>
                  <a:pt x="3102" y="2408"/>
                </a:lnTo>
                <a:lnTo>
                  <a:pt x="3228" y="2400"/>
                </a:lnTo>
                <a:lnTo>
                  <a:pt x="3356" y="2390"/>
                </a:lnTo>
                <a:lnTo>
                  <a:pt x="3486" y="2378"/>
                </a:lnTo>
                <a:lnTo>
                  <a:pt x="3614" y="2362"/>
                </a:lnTo>
                <a:lnTo>
                  <a:pt x="3742" y="2344"/>
                </a:lnTo>
                <a:lnTo>
                  <a:pt x="3710" y="2276"/>
                </a:lnTo>
                <a:lnTo>
                  <a:pt x="3676" y="2208"/>
                </a:lnTo>
                <a:lnTo>
                  <a:pt x="3642" y="2142"/>
                </a:lnTo>
                <a:lnTo>
                  <a:pt x="3604" y="2078"/>
                </a:lnTo>
                <a:lnTo>
                  <a:pt x="3566" y="2012"/>
                </a:lnTo>
                <a:lnTo>
                  <a:pt x="3526" y="1950"/>
                </a:lnTo>
                <a:lnTo>
                  <a:pt x="3486" y="1886"/>
                </a:lnTo>
                <a:lnTo>
                  <a:pt x="3444" y="1826"/>
                </a:lnTo>
                <a:lnTo>
                  <a:pt x="3400" y="1764"/>
                </a:lnTo>
                <a:lnTo>
                  <a:pt x="3354" y="1704"/>
                </a:lnTo>
                <a:lnTo>
                  <a:pt x="3310" y="1646"/>
                </a:lnTo>
                <a:lnTo>
                  <a:pt x="3262" y="1588"/>
                </a:lnTo>
                <a:lnTo>
                  <a:pt x="3216" y="1530"/>
                </a:lnTo>
                <a:lnTo>
                  <a:pt x="3166" y="1474"/>
                </a:lnTo>
                <a:lnTo>
                  <a:pt x="3068" y="1364"/>
                </a:lnTo>
                <a:lnTo>
                  <a:pt x="2966" y="1258"/>
                </a:lnTo>
                <a:lnTo>
                  <a:pt x="2862" y="1156"/>
                </a:lnTo>
                <a:lnTo>
                  <a:pt x="2758" y="1058"/>
                </a:lnTo>
                <a:lnTo>
                  <a:pt x="2652" y="964"/>
                </a:lnTo>
                <a:lnTo>
                  <a:pt x="2546" y="872"/>
                </a:lnTo>
                <a:lnTo>
                  <a:pt x="2440" y="786"/>
                </a:lnTo>
                <a:lnTo>
                  <a:pt x="2334" y="704"/>
                </a:lnTo>
                <a:lnTo>
                  <a:pt x="2232" y="626"/>
                </a:lnTo>
                <a:lnTo>
                  <a:pt x="2130" y="552"/>
                </a:lnTo>
                <a:lnTo>
                  <a:pt x="2030" y="484"/>
                </a:lnTo>
                <a:lnTo>
                  <a:pt x="1934" y="418"/>
                </a:lnTo>
                <a:lnTo>
                  <a:pt x="1842" y="358"/>
                </a:lnTo>
                <a:lnTo>
                  <a:pt x="1754" y="302"/>
                </a:lnTo>
                <a:lnTo>
                  <a:pt x="1670" y="250"/>
                </a:lnTo>
                <a:lnTo>
                  <a:pt x="1520" y="162"/>
                </a:lnTo>
                <a:lnTo>
                  <a:pt x="1394" y="92"/>
                </a:lnTo>
                <a:lnTo>
                  <a:pt x="1300" y="40"/>
                </a:lnTo>
                <a:lnTo>
                  <a:pt x="1218" y="0"/>
                </a:lnTo>
                <a:lnTo>
                  <a:pt x="1216" y="12"/>
                </a:lnTo>
                <a:lnTo>
                  <a:pt x="1210" y="46"/>
                </a:lnTo>
                <a:lnTo>
                  <a:pt x="1204" y="68"/>
                </a:lnTo>
                <a:lnTo>
                  <a:pt x="1194" y="92"/>
                </a:lnTo>
                <a:lnTo>
                  <a:pt x="1182" y="120"/>
                </a:lnTo>
                <a:lnTo>
                  <a:pt x="1166" y="146"/>
                </a:lnTo>
                <a:lnTo>
                  <a:pt x="1148" y="174"/>
                </a:lnTo>
                <a:lnTo>
                  <a:pt x="1124" y="200"/>
                </a:lnTo>
                <a:lnTo>
                  <a:pt x="1110" y="214"/>
                </a:lnTo>
                <a:lnTo>
                  <a:pt x="1094" y="226"/>
                </a:lnTo>
                <a:lnTo>
                  <a:pt x="1078" y="238"/>
                </a:lnTo>
                <a:lnTo>
                  <a:pt x="1060" y="248"/>
                </a:lnTo>
                <a:lnTo>
                  <a:pt x="1042" y="258"/>
                </a:lnTo>
                <a:lnTo>
                  <a:pt x="1022" y="266"/>
                </a:lnTo>
                <a:lnTo>
                  <a:pt x="1000" y="274"/>
                </a:lnTo>
                <a:lnTo>
                  <a:pt x="976" y="282"/>
                </a:lnTo>
                <a:lnTo>
                  <a:pt x="950" y="286"/>
                </a:lnTo>
                <a:lnTo>
                  <a:pt x="924" y="290"/>
                </a:lnTo>
                <a:lnTo>
                  <a:pt x="896" y="294"/>
                </a:lnTo>
                <a:lnTo>
                  <a:pt x="864" y="294"/>
                </a:lnTo>
                <a:lnTo>
                  <a:pt x="834" y="294"/>
                </a:lnTo>
                <a:lnTo>
                  <a:pt x="806" y="290"/>
                </a:lnTo>
                <a:lnTo>
                  <a:pt x="780" y="288"/>
                </a:lnTo>
                <a:lnTo>
                  <a:pt x="754" y="282"/>
                </a:lnTo>
                <a:lnTo>
                  <a:pt x="730" y="276"/>
                </a:lnTo>
                <a:lnTo>
                  <a:pt x="708" y="268"/>
                </a:lnTo>
                <a:lnTo>
                  <a:pt x="688" y="260"/>
                </a:lnTo>
                <a:lnTo>
                  <a:pt x="670" y="252"/>
                </a:lnTo>
                <a:lnTo>
                  <a:pt x="652" y="242"/>
                </a:lnTo>
                <a:lnTo>
                  <a:pt x="638" y="230"/>
                </a:lnTo>
                <a:lnTo>
                  <a:pt x="622" y="218"/>
                </a:lnTo>
                <a:lnTo>
                  <a:pt x="610" y="208"/>
                </a:lnTo>
                <a:lnTo>
                  <a:pt x="586" y="182"/>
                </a:lnTo>
                <a:lnTo>
                  <a:pt x="568" y="156"/>
                </a:lnTo>
                <a:lnTo>
                  <a:pt x="552" y="130"/>
                </a:lnTo>
                <a:lnTo>
                  <a:pt x="542" y="106"/>
                </a:lnTo>
                <a:lnTo>
                  <a:pt x="534" y="82"/>
                </a:lnTo>
                <a:lnTo>
                  <a:pt x="528" y="62"/>
                </a:lnTo>
                <a:lnTo>
                  <a:pt x="522" y="30"/>
                </a:lnTo>
                <a:lnTo>
                  <a:pt x="522" y="20"/>
                </a:lnTo>
                <a:lnTo>
                  <a:pt x="488" y="84"/>
                </a:lnTo>
                <a:lnTo>
                  <a:pt x="456" y="138"/>
                </a:lnTo>
                <a:lnTo>
                  <a:pt x="424" y="184"/>
                </a:lnTo>
                <a:lnTo>
                  <a:pt x="394" y="220"/>
                </a:lnTo>
                <a:lnTo>
                  <a:pt x="364" y="250"/>
                </a:lnTo>
                <a:lnTo>
                  <a:pt x="336" y="272"/>
                </a:lnTo>
                <a:lnTo>
                  <a:pt x="310" y="288"/>
                </a:lnTo>
                <a:lnTo>
                  <a:pt x="286" y="300"/>
                </a:lnTo>
                <a:lnTo>
                  <a:pt x="262" y="308"/>
                </a:lnTo>
                <a:lnTo>
                  <a:pt x="242" y="312"/>
                </a:lnTo>
                <a:lnTo>
                  <a:pt x="222" y="316"/>
                </a:lnTo>
                <a:lnTo>
                  <a:pt x="206" y="316"/>
                </a:lnTo>
                <a:lnTo>
                  <a:pt x="182" y="318"/>
                </a:lnTo>
                <a:lnTo>
                  <a:pt x="172" y="320"/>
                </a:lnTo>
                <a:lnTo>
                  <a:pt x="168" y="324"/>
                </a:lnTo>
                <a:lnTo>
                  <a:pt x="166" y="326"/>
                </a:lnTo>
                <a:lnTo>
                  <a:pt x="162" y="328"/>
                </a:lnTo>
                <a:lnTo>
                  <a:pt x="154" y="328"/>
                </a:lnTo>
                <a:lnTo>
                  <a:pt x="132" y="324"/>
                </a:lnTo>
                <a:lnTo>
                  <a:pt x="118" y="324"/>
                </a:lnTo>
                <a:lnTo>
                  <a:pt x="104" y="322"/>
                </a:lnTo>
                <a:lnTo>
                  <a:pt x="88" y="326"/>
                </a:lnTo>
                <a:lnTo>
                  <a:pt x="74" y="332"/>
                </a:lnTo>
                <a:lnTo>
                  <a:pt x="66" y="338"/>
                </a:lnTo>
                <a:lnTo>
                  <a:pt x="58" y="344"/>
                </a:lnTo>
                <a:lnTo>
                  <a:pt x="50" y="352"/>
                </a:lnTo>
                <a:lnTo>
                  <a:pt x="44" y="360"/>
                </a:lnTo>
                <a:lnTo>
                  <a:pt x="38" y="372"/>
                </a:lnTo>
                <a:lnTo>
                  <a:pt x="32" y="386"/>
                </a:lnTo>
                <a:lnTo>
                  <a:pt x="26" y="402"/>
                </a:lnTo>
                <a:lnTo>
                  <a:pt x="20" y="418"/>
                </a:lnTo>
                <a:lnTo>
                  <a:pt x="10" y="462"/>
                </a:lnTo>
                <a:lnTo>
                  <a:pt x="4" y="514"/>
                </a:lnTo>
                <a:lnTo>
                  <a:pt x="0" y="580"/>
                </a:lnTo>
                <a:lnTo>
                  <a:pt x="0" y="658"/>
                </a:lnTo>
                <a:lnTo>
                  <a:pt x="2" y="716"/>
                </a:lnTo>
                <a:lnTo>
                  <a:pt x="0" y="766"/>
                </a:lnTo>
                <a:lnTo>
                  <a:pt x="60" y="780"/>
                </a:lnTo>
                <a:lnTo>
                  <a:pt x="118" y="794"/>
                </a:lnTo>
                <a:lnTo>
                  <a:pt x="176" y="810"/>
                </a:lnTo>
                <a:lnTo>
                  <a:pt x="232" y="828"/>
                </a:lnTo>
                <a:lnTo>
                  <a:pt x="288" y="846"/>
                </a:lnTo>
                <a:lnTo>
                  <a:pt x="342" y="866"/>
                </a:lnTo>
                <a:lnTo>
                  <a:pt x="396" y="886"/>
                </a:lnTo>
                <a:lnTo>
                  <a:pt x="448" y="908"/>
                </a:lnTo>
                <a:lnTo>
                  <a:pt x="500" y="932"/>
                </a:lnTo>
                <a:lnTo>
                  <a:pt x="552" y="956"/>
                </a:lnTo>
                <a:lnTo>
                  <a:pt x="602" y="984"/>
                </a:lnTo>
                <a:lnTo>
                  <a:pt x="650" y="1012"/>
                </a:lnTo>
                <a:lnTo>
                  <a:pt x="698" y="1042"/>
                </a:lnTo>
                <a:lnTo>
                  <a:pt x="744" y="1072"/>
                </a:lnTo>
                <a:lnTo>
                  <a:pt x="790" y="1106"/>
                </a:lnTo>
                <a:lnTo>
                  <a:pt x="834" y="1142"/>
                </a:lnTo>
                <a:lnTo>
                  <a:pt x="878" y="1178"/>
                </a:lnTo>
                <a:lnTo>
                  <a:pt x="920" y="1218"/>
                </a:lnTo>
                <a:lnTo>
                  <a:pt x="960" y="1258"/>
                </a:lnTo>
                <a:lnTo>
                  <a:pt x="1000" y="1300"/>
                </a:lnTo>
                <a:lnTo>
                  <a:pt x="1040" y="1346"/>
                </a:lnTo>
                <a:lnTo>
                  <a:pt x="1078" y="1392"/>
                </a:lnTo>
                <a:lnTo>
                  <a:pt x="1114" y="1442"/>
                </a:lnTo>
                <a:lnTo>
                  <a:pt x="1148" y="1494"/>
                </a:lnTo>
                <a:lnTo>
                  <a:pt x="1182" y="1548"/>
                </a:lnTo>
                <a:lnTo>
                  <a:pt x="1216" y="1604"/>
                </a:lnTo>
                <a:lnTo>
                  <a:pt x="1246" y="1662"/>
                </a:lnTo>
                <a:lnTo>
                  <a:pt x="1276" y="1722"/>
                </a:lnTo>
                <a:lnTo>
                  <a:pt x="1306" y="1786"/>
                </a:lnTo>
                <a:lnTo>
                  <a:pt x="1332" y="1852"/>
                </a:lnTo>
                <a:lnTo>
                  <a:pt x="1360" y="1920"/>
                </a:lnTo>
                <a:lnTo>
                  <a:pt x="1384" y="1992"/>
                </a:lnTo>
                <a:close/>
              </a:path>
            </a:pathLst>
          </a:custGeom>
          <a:gradFill rotWithShape="1">
            <a:gsLst>
              <a:gs pos="0">
                <a:srgbClr val="8FC100"/>
              </a:gs>
              <a:gs pos="100000">
                <a:srgbClr val="698E00">
                  <a:alpha val="79999"/>
                </a:srgbClr>
              </a:gs>
            </a:gsLst>
            <a:lin ang="18900000" scaled="1"/>
          </a:gradFill>
          <a:ln w="9525" cmpd="sng">
            <a:round/>
            <a:headEnd/>
            <a:tailEnd/>
          </a:ln>
          <a:scene3d>
            <a:camera prst="legacyPerspectiveBottom"/>
            <a:lightRig rig="legacyFlat3" dir="t"/>
          </a:scene3d>
          <a:sp3d extrusionH="887400" prstMaterial="legacyMatte">
            <a:bevelT w="13500" h="13500" prst="angle"/>
            <a:bevelB w="13500" h="13500" prst="angle"/>
            <a:extrusionClr>
              <a:srgbClr val="698E00"/>
            </a:extrusionClr>
          </a:sp3d>
        </p:spPr>
        <p:txBody>
          <a:bodyPr>
            <a:flatTx/>
          </a:bodyPr>
          <a:lstStyle/>
          <a:p>
            <a:endParaRPr lang="zh-CN" altLang="en-US">
              <a:latin typeface="+mj-ea"/>
              <a:ea typeface="+mj-ea"/>
            </a:endParaRPr>
          </a:p>
        </p:txBody>
      </p:sp>
      <p:sp>
        <p:nvSpPr>
          <p:cNvPr id="8" name="Freeform 489"/>
          <p:cNvSpPr>
            <a:spLocks/>
          </p:cNvSpPr>
          <p:nvPr/>
        </p:nvSpPr>
        <p:spPr bwMode="auto">
          <a:xfrm>
            <a:off x="3324225" y="2149475"/>
            <a:ext cx="1100138" cy="1014413"/>
          </a:xfrm>
          <a:custGeom>
            <a:avLst/>
            <a:gdLst>
              <a:gd name="T0" fmla="*/ 2050 w 2074"/>
              <a:gd name="T1" fmla="*/ 1154 h 1912"/>
              <a:gd name="T2" fmla="*/ 1966 w 2074"/>
              <a:gd name="T3" fmla="*/ 956 h 1912"/>
              <a:gd name="T4" fmla="*/ 1872 w 2074"/>
              <a:gd name="T5" fmla="*/ 782 h 1912"/>
              <a:gd name="T6" fmla="*/ 1768 w 2074"/>
              <a:gd name="T7" fmla="*/ 626 h 1912"/>
              <a:gd name="T8" fmla="*/ 1650 w 2074"/>
              <a:gd name="T9" fmla="*/ 492 h 1912"/>
              <a:gd name="T10" fmla="*/ 1524 w 2074"/>
              <a:gd name="T11" fmla="*/ 376 h 1912"/>
              <a:gd name="T12" fmla="*/ 1388 w 2074"/>
              <a:gd name="T13" fmla="*/ 276 h 1912"/>
              <a:gd name="T14" fmla="*/ 1242 w 2074"/>
              <a:gd name="T15" fmla="*/ 190 h 1912"/>
              <a:gd name="T16" fmla="*/ 1086 w 2074"/>
              <a:gd name="T17" fmla="*/ 120 h 1912"/>
              <a:gd name="T18" fmla="*/ 922 w 2074"/>
              <a:gd name="T19" fmla="*/ 62 h 1912"/>
              <a:gd name="T20" fmla="*/ 750 w 2074"/>
              <a:gd name="T21" fmla="*/ 14 h 1912"/>
              <a:gd name="T22" fmla="*/ 682 w 2074"/>
              <a:gd name="T23" fmla="*/ 104 h 1912"/>
              <a:gd name="T24" fmla="*/ 650 w 2074"/>
              <a:gd name="T25" fmla="*/ 206 h 1912"/>
              <a:gd name="T26" fmla="*/ 600 w 2074"/>
              <a:gd name="T27" fmla="*/ 264 h 1912"/>
              <a:gd name="T28" fmla="*/ 502 w 2074"/>
              <a:gd name="T29" fmla="*/ 316 h 1912"/>
              <a:gd name="T30" fmla="*/ 410 w 2074"/>
              <a:gd name="T31" fmla="*/ 368 h 1912"/>
              <a:gd name="T32" fmla="*/ 342 w 2074"/>
              <a:gd name="T33" fmla="*/ 420 h 1912"/>
              <a:gd name="T34" fmla="*/ 308 w 2074"/>
              <a:gd name="T35" fmla="*/ 462 h 1912"/>
              <a:gd name="T36" fmla="*/ 284 w 2074"/>
              <a:gd name="T37" fmla="*/ 522 h 1912"/>
              <a:gd name="T38" fmla="*/ 282 w 2074"/>
              <a:gd name="T39" fmla="*/ 582 h 1912"/>
              <a:gd name="T40" fmla="*/ 280 w 2074"/>
              <a:gd name="T41" fmla="*/ 630 h 1912"/>
              <a:gd name="T42" fmla="*/ 268 w 2074"/>
              <a:gd name="T43" fmla="*/ 648 h 1912"/>
              <a:gd name="T44" fmla="*/ 216 w 2074"/>
              <a:gd name="T45" fmla="*/ 670 h 1912"/>
              <a:gd name="T46" fmla="*/ 110 w 2074"/>
              <a:gd name="T47" fmla="*/ 690 h 1912"/>
              <a:gd name="T48" fmla="*/ 44 w 2074"/>
              <a:gd name="T49" fmla="*/ 718 h 1912"/>
              <a:gd name="T50" fmla="*/ 10 w 2074"/>
              <a:gd name="T51" fmla="*/ 746 h 1912"/>
              <a:gd name="T52" fmla="*/ 0 w 2074"/>
              <a:gd name="T53" fmla="*/ 774 h 1912"/>
              <a:gd name="T54" fmla="*/ 4 w 2074"/>
              <a:gd name="T55" fmla="*/ 794 h 1912"/>
              <a:gd name="T56" fmla="*/ 28 w 2074"/>
              <a:gd name="T57" fmla="*/ 844 h 1912"/>
              <a:gd name="T58" fmla="*/ 60 w 2074"/>
              <a:gd name="T59" fmla="*/ 880 h 1912"/>
              <a:gd name="T60" fmla="*/ 138 w 2074"/>
              <a:gd name="T61" fmla="*/ 928 h 1912"/>
              <a:gd name="T62" fmla="*/ 230 w 2074"/>
              <a:gd name="T63" fmla="*/ 950 h 1912"/>
              <a:gd name="T64" fmla="*/ 356 w 2074"/>
              <a:gd name="T65" fmla="*/ 968 h 1912"/>
              <a:gd name="T66" fmla="*/ 446 w 2074"/>
              <a:gd name="T67" fmla="*/ 990 h 1912"/>
              <a:gd name="T68" fmla="*/ 532 w 2074"/>
              <a:gd name="T69" fmla="*/ 1032 h 1912"/>
              <a:gd name="T70" fmla="*/ 612 w 2074"/>
              <a:gd name="T71" fmla="*/ 1086 h 1912"/>
              <a:gd name="T72" fmla="*/ 670 w 2074"/>
              <a:gd name="T73" fmla="*/ 1156 h 1912"/>
              <a:gd name="T74" fmla="*/ 686 w 2074"/>
              <a:gd name="T75" fmla="*/ 1196 h 1912"/>
              <a:gd name="T76" fmla="*/ 690 w 2074"/>
              <a:gd name="T77" fmla="*/ 1240 h 1912"/>
              <a:gd name="T78" fmla="*/ 678 w 2074"/>
              <a:gd name="T79" fmla="*/ 1286 h 1912"/>
              <a:gd name="T80" fmla="*/ 650 w 2074"/>
              <a:gd name="T81" fmla="*/ 1338 h 1912"/>
              <a:gd name="T82" fmla="*/ 592 w 2074"/>
              <a:gd name="T83" fmla="*/ 1408 h 1912"/>
              <a:gd name="T84" fmla="*/ 496 w 2074"/>
              <a:gd name="T85" fmla="*/ 1498 h 1912"/>
              <a:gd name="T86" fmla="*/ 472 w 2074"/>
              <a:gd name="T87" fmla="*/ 1526 h 1912"/>
              <a:gd name="T88" fmla="*/ 460 w 2074"/>
              <a:gd name="T89" fmla="*/ 1568 h 1912"/>
              <a:gd name="T90" fmla="*/ 444 w 2074"/>
              <a:gd name="T91" fmla="*/ 1694 h 1912"/>
              <a:gd name="T92" fmla="*/ 2074 w 2074"/>
              <a:gd name="T93" fmla="*/ 1226 h 1912"/>
              <a:gd name="T94" fmla="*/ 0 w 2074"/>
              <a:gd name="T95" fmla="*/ 0 h 1912"/>
              <a:gd name="T96" fmla="*/ 2074 w 2074"/>
              <a:gd name="T97" fmla="*/ 1912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T94" t="T95" r="T96" b="T97"/>
            <a:pathLst>
              <a:path w="2074" h="1912">
                <a:moveTo>
                  <a:pt x="2074" y="1226"/>
                </a:moveTo>
                <a:lnTo>
                  <a:pt x="2074" y="1226"/>
                </a:lnTo>
                <a:lnTo>
                  <a:pt x="2050" y="1154"/>
                </a:lnTo>
                <a:lnTo>
                  <a:pt x="2022" y="1086"/>
                </a:lnTo>
                <a:lnTo>
                  <a:pt x="1996" y="1020"/>
                </a:lnTo>
                <a:lnTo>
                  <a:pt x="1966" y="956"/>
                </a:lnTo>
                <a:lnTo>
                  <a:pt x="1936" y="896"/>
                </a:lnTo>
                <a:lnTo>
                  <a:pt x="1906" y="838"/>
                </a:lnTo>
                <a:lnTo>
                  <a:pt x="1872" y="782"/>
                </a:lnTo>
                <a:lnTo>
                  <a:pt x="1838" y="728"/>
                </a:lnTo>
                <a:lnTo>
                  <a:pt x="1804" y="676"/>
                </a:lnTo>
                <a:lnTo>
                  <a:pt x="1768" y="626"/>
                </a:lnTo>
                <a:lnTo>
                  <a:pt x="1730" y="580"/>
                </a:lnTo>
                <a:lnTo>
                  <a:pt x="1690" y="534"/>
                </a:lnTo>
                <a:lnTo>
                  <a:pt x="1650" y="492"/>
                </a:lnTo>
                <a:lnTo>
                  <a:pt x="1610" y="452"/>
                </a:lnTo>
                <a:lnTo>
                  <a:pt x="1568" y="412"/>
                </a:lnTo>
                <a:lnTo>
                  <a:pt x="1524" y="376"/>
                </a:lnTo>
                <a:lnTo>
                  <a:pt x="1480" y="340"/>
                </a:lnTo>
                <a:lnTo>
                  <a:pt x="1434" y="306"/>
                </a:lnTo>
                <a:lnTo>
                  <a:pt x="1388" y="276"/>
                </a:lnTo>
                <a:lnTo>
                  <a:pt x="1340" y="246"/>
                </a:lnTo>
                <a:lnTo>
                  <a:pt x="1292" y="218"/>
                </a:lnTo>
                <a:lnTo>
                  <a:pt x="1242" y="190"/>
                </a:lnTo>
                <a:lnTo>
                  <a:pt x="1190" y="166"/>
                </a:lnTo>
                <a:lnTo>
                  <a:pt x="1138" y="142"/>
                </a:lnTo>
                <a:lnTo>
                  <a:pt x="1086" y="120"/>
                </a:lnTo>
                <a:lnTo>
                  <a:pt x="1032" y="100"/>
                </a:lnTo>
                <a:lnTo>
                  <a:pt x="978" y="80"/>
                </a:lnTo>
                <a:lnTo>
                  <a:pt x="922" y="62"/>
                </a:lnTo>
                <a:lnTo>
                  <a:pt x="866" y="44"/>
                </a:lnTo>
                <a:lnTo>
                  <a:pt x="808" y="28"/>
                </a:lnTo>
                <a:lnTo>
                  <a:pt x="750" y="14"/>
                </a:lnTo>
                <a:lnTo>
                  <a:pt x="690" y="0"/>
                </a:lnTo>
                <a:lnTo>
                  <a:pt x="686" y="58"/>
                </a:lnTo>
                <a:lnTo>
                  <a:pt x="682" y="104"/>
                </a:lnTo>
                <a:lnTo>
                  <a:pt x="672" y="146"/>
                </a:lnTo>
                <a:lnTo>
                  <a:pt x="662" y="178"/>
                </a:lnTo>
                <a:lnTo>
                  <a:pt x="650" y="206"/>
                </a:lnTo>
                <a:lnTo>
                  <a:pt x="636" y="230"/>
                </a:lnTo>
                <a:lnTo>
                  <a:pt x="618" y="248"/>
                </a:lnTo>
                <a:lnTo>
                  <a:pt x="600" y="264"/>
                </a:lnTo>
                <a:lnTo>
                  <a:pt x="578" y="278"/>
                </a:lnTo>
                <a:lnTo>
                  <a:pt x="556" y="292"/>
                </a:lnTo>
                <a:lnTo>
                  <a:pt x="502" y="316"/>
                </a:lnTo>
                <a:lnTo>
                  <a:pt x="474" y="330"/>
                </a:lnTo>
                <a:lnTo>
                  <a:pt x="444" y="348"/>
                </a:lnTo>
                <a:lnTo>
                  <a:pt x="410" y="368"/>
                </a:lnTo>
                <a:lnTo>
                  <a:pt x="376" y="392"/>
                </a:lnTo>
                <a:lnTo>
                  <a:pt x="358" y="406"/>
                </a:lnTo>
                <a:lnTo>
                  <a:pt x="342" y="420"/>
                </a:lnTo>
                <a:lnTo>
                  <a:pt x="330" y="434"/>
                </a:lnTo>
                <a:lnTo>
                  <a:pt x="318" y="448"/>
                </a:lnTo>
                <a:lnTo>
                  <a:pt x="308" y="462"/>
                </a:lnTo>
                <a:lnTo>
                  <a:pt x="300" y="474"/>
                </a:lnTo>
                <a:lnTo>
                  <a:pt x="290" y="498"/>
                </a:lnTo>
                <a:lnTo>
                  <a:pt x="284" y="522"/>
                </a:lnTo>
                <a:lnTo>
                  <a:pt x="280" y="544"/>
                </a:lnTo>
                <a:lnTo>
                  <a:pt x="280" y="564"/>
                </a:lnTo>
                <a:lnTo>
                  <a:pt x="282" y="582"/>
                </a:lnTo>
                <a:lnTo>
                  <a:pt x="284" y="600"/>
                </a:lnTo>
                <a:lnTo>
                  <a:pt x="282" y="616"/>
                </a:lnTo>
                <a:lnTo>
                  <a:pt x="280" y="630"/>
                </a:lnTo>
                <a:lnTo>
                  <a:pt x="276" y="636"/>
                </a:lnTo>
                <a:lnTo>
                  <a:pt x="272" y="642"/>
                </a:lnTo>
                <a:lnTo>
                  <a:pt x="268" y="648"/>
                </a:lnTo>
                <a:lnTo>
                  <a:pt x="260" y="654"/>
                </a:lnTo>
                <a:lnTo>
                  <a:pt x="242" y="662"/>
                </a:lnTo>
                <a:lnTo>
                  <a:pt x="216" y="670"/>
                </a:lnTo>
                <a:lnTo>
                  <a:pt x="180" y="676"/>
                </a:lnTo>
                <a:lnTo>
                  <a:pt x="142" y="682"/>
                </a:lnTo>
                <a:lnTo>
                  <a:pt x="110" y="690"/>
                </a:lnTo>
                <a:lnTo>
                  <a:pt x="84" y="698"/>
                </a:lnTo>
                <a:lnTo>
                  <a:pt x="62" y="708"/>
                </a:lnTo>
                <a:lnTo>
                  <a:pt x="44" y="718"/>
                </a:lnTo>
                <a:lnTo>
                  <a:pt x="30" y="728"/>
                </a:lnTo>
                <a:lnTo>
                  <a:pt x="18" y="736"/>
                </a:lnTo>
                <a:lnTo>
                  <a:pt x="10" y="746"/>
                </a:lnTo>
                <a:lnTo>
                  <a:pt x="6" y="756"/>
                </a:lnTo>
                <a:lnTo>
                  <a:pt x="2" y="766"/>
                </a:lnTo>
                <a:lnTo>
                  <a:pt x="0" y="774"/>
                </a:lnTo>
                <a:lnTo>
                  <a:pt x="0" y="780"/>
                </a:lnTo>
                <a:lnTo>
                  <a:pt x="2" y="790"/>
                </a:lnTo>
                <a:lnTo>
                  <a:pt x="4" y="794"/>
                </a:lnTo>
                <a:lnTo>
                  <a:pt x="12" y="812"/>
                </a:lnTo>
                <a:lnTo>
                  <a:pt x="20" y="828"/>
                </a:lnTo>
                <a:lnTo>
                  <a:pt x="28" y="844"/>
                </a:lnTo>
                <a:lnTo>
                  <a:pt x="38" y="858"/>
                </a:lnTo>
                <a:lnTo>
                  <a:pt x="50" y="870"/>
                </a:lnTo>
                <a:lnTo>
                  <a:pt x="60" y="880"/>
                </a:lnTo>
                <a:lnTo>
                  <a:pt x="84" y="900"/>
                </a:lnTo>
                <a:lnTo>
                  <a:pt x="110" y="916"/>
                </a:lnTo>
                <a:lnTo>
                  <a:pt x="138" y="928"/>
                </a:lnTo>
                <a:lnTo>
                  <a:pt x="168" y="936"/>
                </a:lnTo>
                <a:lnTo>
                  <a:pt x="198" y="944"/>
                </a:lnTo>
                <a:lnTo>
                  <a:pt x="230" y="950"/>
                </a:lnTo>
                <a:lnTo>
                  <a:pt x="262" y="954"/>
                </a:lnTo>
                <a:lnTo>
                  <a:pt x="326" y="964"/>
                </a:lnTo>
                <a:lnTo>
                  <a:pt x="356" y="968"/>
                </a:lnTo>
                <a:lnTo>
                  <a:pt x="388" y="974"/>
                </a:lnTo>
                <a:lnTo>
                  <a:pt x="416" y="982"/>
                </a:lnTo>
                <a:lnTo>
                  <a:pt x="446" y="990"/>
                </a:lnTo>
                <a:lnTo>
                  <a:pt x="474" y="1002"/>
                </a:lnTo>
                <a:lnTo>
                  <a:pt x="502" y="1016"/>
                </a:lnTo>
                <a:lnTo>
                  <a:pt x="532" y="1032"/>
                </a:lnTo>
                <a:lnTo>
                  <a:pt x="560" y="1048"/>
                </a:lnTo>
                <a:lnTo>
                  <a:pt x="588" y="1066"/>
                </a:lnTo>
                <a:lnTo>
                  <a:pt x="612" y="1086"/>
                </a:lnTo>
                <a:lnTo>
                  <a:pt x="636" y="1108"/>
                </a:lnTo>
                <a:lnTo>
                  <a:pt x="656" y="1130"/>
                </a:lnTo>
                <a:lnTo>
                  <a:pt x="670" y="1156"/>
                </a:lnTo>
                <a:lnTo>
                  <a:pt x="678" y="1168"/>
                </a:lnTo>
                <a:lnTo>
                  <a:pt x="682" y="1182"/>
                </a:lnTo>
                <a:lnTo>
                  <a:pt x="686" y="1196"/>
                </a:lnTo>
                <a:lnTo>
                  <a:pt x="688" y="1210"/>
                </a:lnTo>
                <a:lnTo>
                  <a:pt x="690" y="1224"/>
                </a:lnTo>
                <a:lnTo>
                  <a:pt x="690" y="1240"/>
                </a:lnTo>
                <a:lnTo>
                  <a:pt x="688" y="1254"/>
                </a:lnTo>
                <a:lnTo>
                  <a:pt x="684" y="1270"/>
                </a:lnTo>
                <a:lnTo>
                  <a:pt x="678" y="1286"/>
                </a:lnTo>
                <a:lnTo>
                  <a:pt x="672" y="1304"/>
                </a:lnTo>
                <a:lnTo>
                  <a:pt x="662" y="1320"/>
                </a:lnTo>
                <a:lnTo>
                  <a:pt x="650" y="1338"/>
                </a:lnTo>
                <a:lnTo>
                  <a:pt x="638" y="1356"/>
                </a:lnTo>
                <a:lnTo>
                  <a:pt x="622" y="1374"/>
                </a:lnTo>
                <a:lnTo>
                  <a:pt x="592" y="1408"/>
                </a:lnTo>
                <a:lnTo>
                  <a:pt x="564" y="1434"/>
                </a:lnTo>
                <a:lnTo>
                  <a:pt x="524" y="1472"/>
                </a:lnTo>
                <a:lnTo>
                  <a:pt x="496" y="1498"/>
                </a:lnTo>
                <a:lnTo>
                  <a:pt x="486" y="1508"/>
                </a:lnTo>
                <a:lnTo>
                  <a:pt x="478" y="1516"/>
                </a:lnTo>
                <a:lnTo>
                  <a:pt x="472" y="1526"/>
                </a:lnTo>
                <a:lnTo>
                  <a:pt x="468" y="1536"/>
                </a:lnTo>
                <a:lnTo>
                  <a:pt x="464" y="1550"/>
                </a:lnTo>
                <a:lnTo>
                  <a:pt x="460" y="1568"/>
                </a:lnTo>
                <a:lnTo>
                  <a:pt x="454" y="1614"/>
                </a:lnTo>
                <a:lnTo>
                  <a:pt x="446" y="1688"/>
                </a:lnTo>
                <a:lnTo>
                  <a:pt x="444" y="1694"/>
                </a:lnTo>
                <a:lnTo>
                  <a:pt x="1378" y="1912"/>
                </a:lnTo>
                <a:lnTo>
                  <a:pt x="2046" y="1610"/>
                </a:lnTo>
                <a:lnTo>
                  <a:pt x="2074" y="1226"/>
                </a:lnTo>
                <a:close/>
              </a:path>
            </a:pathLst>
          </a:custGeom>
          <a:gradFill rotWithShape="1">
            <a:gsLst>
              <a:gs pos="0">
                <a:srgbClr val="FF0000"/>
              </a:gs>
              <a:gs pos="100000">
                <a:srgbClr val="FF9999"/>
              </a:gs>
            </a:gsLst>
            <a:lin ang="18900000" scaled="1"/>
          </a:gradFill>
          <a:ln w="9525" cmpd="sng">
            <a:round/>
            <a:headEnd/>
            <a:tailEnd/>
          </a:ln>
          <a:scene3d>
            <a:camera prst="legacyPerspectiveBottom"/>
            <a:lightRig rig="legacyFlat3" dir="t"/>
          </a:scene3d>
          <a:sp3d extrusionH="887400" prstMaterial="legacyMatte">
            <a:bevelT w="13500" h="13500" prst="angle"/>
            <a:bevelB w="13500" h="13500" prst="angle"/>
            <a:extrusionClr>
              <a:srgbClr val="003070"/>
            </a:extrusionClr>
          </a:sp3d>
        </p:spPr>
        <p:txBody>
          <a:bodyPr>
            <a:flatTx/>
          </a:bodyPr>
          <a:lstStyle/>
          <a:p>
            <a:endParaRPr lang="zh-CN" altLang="en-US">
              <a:latin typeface="+mj-ea"/>
              <a:ea typeface="+mj-ea"/>
            </a:endParaRPr>
          </a:p>
        </p:txBody>
      </p:sp>
      <p:sp>
        <p:nvSpPr>
          <p:cNvPr id="9" name="Freeform 490"/>
          <p:cNvSpPr>
            <a:spLocks/>
          </p:cNvSpPr>
          <p:nvPr/>
        </p:nvSpPr>
        <p:spPr bwMode="auto">
          <a:xfrm>
            <a:off x="4051300" y="2795588"/>
            <a:ext cx="960438" cy="925512"/>
          </a:xfrm>
          <a:custGeom>
            <a:avLst/>
            <a:gdLst>
              <a:gd name="T0" fmla="*/ 1718 w 1810"/>
              <a:gd name="T1" fmla="*/ 662 h 1744"/>
              <a:gd name="T2" fmla="*/ 1810 w 1810"/>
              <a:gd name="T3" fmla="*/ 416 h 1744"/>
              <a:gd name="T4" fmla="*/ 1712 w 1810"/>
              <a:gd name="T5" fmla="*/ 402 h 1744"/>
              <a:gd name="T6" fmla="*/ 1614 w 1810"/>
              <a:gd name="T7" fmla="*/ 384 h 1744"/>
              <a:gd name="T8" fmla="*/ 1518 w 1810"/>
              <a:gd name="T9" fmla="*/ 362 h 1744"/>
              <a:gd name="T10" fmla="*/ 1422 w 1810"/>
              <a:gd name="T11" fmla="*/ 338 h 1744"/>
              <a:gd name="T12" fmla="*/ 1326 w 1810"/>
              <a:gd name="T13" fmla="*/ 308 h 1744"/>
              <a:gd name="T14" fmla="*/ 1232 w 1810"/>
              <a:gd name="T15" fmla="*/ 276 h 1744"/>
              <a:gd name="T16" fmla="*/ 1136 w 1810"/>
              <a:gd name="T17" fmla="*/ 238 h 1744"/>
              <a:gd name="T18" fmla="*/ 1042 w 1810"/>
              <a:gd name="T19" fmla="*/ 196 h 1744"/>
              <a:gd name="T20" fmla="*/ 1042 w 1810"/>
              <a:gd name="T21" fmla="*/ 24 h 1744"/>
              <a:gd name="T22" fmla="*/ 1026 w 1810"/>
              <a:gd name="T23" fmla="*/ 18 h 1744"/>
              <a:gd name="T24" fmla="*/ 1010 w 1810"/>
              <a:gd name="T25" fmla="*/ 12 h 1744"/>
              <a:gd name="T26" fmla="*/ 990 w 1810"/>
              <a:gd name="T27" fmla="*/ 8 h 1744"/>
              <a:gd name="T28" fmla="*/ 968 w 1810"/>
              <a:gd name="T29" fmla="*/ 4 h 1744"/>
              <a:gd name="T30" fmla="*/ 920 w 1810"/>
              <a:gd name="T31" fmla="*/ 0 h 1744"/>
              <a:gd name="T32" fmla="*/ 870 w 1810"/>
              <a:gd name="T33" fmla="*/ 0 h 1744"/>
              <a:gd name="T34" fmla="*/ 818 w 1810"/>
              <a:gd name="T35" fmla="*/ 0 h 1744"/>
              <a:gd name="T36" fmla="*/ 770 w 1810"/>
              <a:gd name="T37" fmla="*/ 4 h 1744"/>
              <a:gd name="T38" fmla="*/ 728 w 1810"/>
              <a:gd name="T39" fmla="*/ 6 h 1744"/>
              <a:gd name="T40" fmla="*/ 692 w 1810"/>
              <a:gd name="T41" fmla="*/ 12 h 1744"/>
              <a:gd name="T42" fmla="*/ 668 w 1810"/>
              <a:gd name="T43" fmla="*/ 408 h 1744"/>
              <a:gd name="T44" fmla="*/ 0 w 1810"/>
              <a:gd name="T45" fmla="*/ 710 h 1744"/>
              <a:gd name="T46" fmla="*/ 10 w 1810"/>
              <a:gd name="T47" fmla="*/ 712 h 1744"/>
              <a:gd name="T48" fmla="*/ 626 w 1810"/>
              <a:gd name="T49" fmla="*/ 1732 h 1744"/>
              <a:gd name="T50" fmla="*/ 648 w 1810"/>
              <a:gd name="T51" fmla="*/ 1714 h 1744"/>
              <a:gd name="T52" fmla="*/ 974 w 1810"/>
              <a:gd name="T53" fmla="*/ 1744 h 1744"/>
              <a:gd name="T54" fmla="*/ 1148 w 1810"/>
              <a:gd name="T55" fmla="*/ 1498 h 1744"/>
              <a:gd name="T56" fmla="*/ 854 w 1810"/>
              <a:gd name="T57" fmla="*/ 1222 h 1744"/>
              <a:gd name="T58" fmla="*/ 1080 w 1810"/>
              <a:gd name="T59" fmla="*/ 868 h 1744"/>
              <a:gd name="T60" fmla="*/ 1718 w 1810"/>
              <a:gd name="T61" fmla="*/ 662 h 1744"/>
              <a:gd name="T62" fmla="*/ 0 w 1810"/>
              <a:gd name="T63" fmla="*/ 0 h 1744"/>
              <a:gd name="T64" fmla="*/ 1810 w 1810"/>
              <a:gd name="T65" fmla="*/ 1744 h 1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T62" t="T63" r="T64" b="T65"/>
            <a:pathLst>
              <a:path w="1810" h="1744">
                <a:moveTo>
                  <a:pt x="1718" y="662"/>
                </a:moveTo>
                <a:lnTo>
                  <a:pt x="1810" y="416"/>
                </a:lnTo>
                <a:lnTo>
                  <a:pt x="1712" y="402"/>
                </a:lnTo>
                <a:lnTo>
                  <a:pt x="1614" y="384"/>
                </a:lnTo>
                <a:lnTo>
                  <a:pt x="1518" y="362"/>
                </a:lnTo>
                <a:lnTo>
                  <a:pt x="1422" y="338"/>
                </a:lnTo>
                <a:lnTo>
                  <a:pt x="1326" y="308"/>
                </a:lnTo>
                <a:lnTo>
                  <a:pt x="1232" y="276"/>
                </a:lnTo>
                <a:lnTo>
                  <a:pt x="1136" y="238"/>
                </a:lnTo>
                <a:lnTo>
                  <a:pt x="1042" y="196"/>
                </a:lnTo>
                <a:lnTo>
                  <a:pt x="1042" y="24"/>
                </a:lnTo>
                <a:lnTo>
                  <a:pt x="1026" y="18"/>
                </a:lnTo>
                <a:lnTo>
                  <a:pt x="1010" y="12"/>
                </a:lnTo>
                <a:lnTo>
                  <a:pt x="990" y="8"/>
                </a:lnTo>
                <a:lnTo>
                  <a:pt x="968" y="4"/>
                </a:lnTo>
                <a:lnTo>
                  <a:pt x="920" y="0"/>
                </a:lnTo>
                <a:lnTo>
                  <a:pt x="870" y="0"/>
                </a:lnTo>
                <a:lnTo>
                  <a:pt x="818" y="0"/>
                </a:lnTo>
                <a:lnTo>
                  <a:pt x="770" y="4"/>
                </a:lnTo>
                <a:lnTo>
                  <a:pt x="728" y="6"/>
                </a:lnTo>
                <a:lnTo>
                  <a:pt x="692" y="12"/>
                </a:lnTo>
                <a:lnTo>
                  <a:pt x="668" y="408"/>
                </a:lnTo>
                <a:lnTo>
                  <a:pt x="0" y="710"/>
                </a:lnTo>
                <a:lnTo>
                  <a:pt x="10" y="712"/>
                </a:lnTo>
                <a:lnTo>
                  <a:pt x="626" y="1732"/>
                </a:lnTo>
                <a:lnTo>
                  <a:pt x="648" y="1714"/>
                </a:lnTo>
                <a:lnTo>
                  <a:pt x="974" y="1744"/>
                </a:lnTo>
                <a:lnTo>
                  <a:pt x="1148" y="1498"/>
                </a:lnTo>
                <a:lnTo>
                  <a:pt x="854" y="1222"/>
                </a:lnTo>
                <a:lnTo>
                  <a:pt x="1080" y="868"/>
                </a:lnTo>
                <a:lnTo>
                  <a:pt x="1718" y="662"/>
                </a:lnTo>
                <a:close/>
              </a:path>
            </a:pathLst>
          </a:custGeom>
          <a:gradFill rotWithShape="1">
            <a:gsLst>
              <a:gs pos="0">
                <a:srgbClr val="FF0000"/>
              </a:gs>
              <a:gs pos="100000">
                <a:srgbClr val="FF9999"/>
              </a:gs>
            </a:gsLst>
            <a:lin ang="18900000" scaled="1"/>
          </a:gradFill>
          <a:ln w="9525" cmpd="sng">
            <a:round/>
            <a:headEnd/>
            <a:tailEnd/>
          </a:ln>
          <a:scene3d>
            <a:camera prst="legacyPerspectiveBottom"/>
            <a:lightRig rig="legacyFlat3" dir="t"/>
          </a:scene3d>
          <a:sp3d extrusionH="887400" prstMaterial="legacyMatte">
            <a:bevelT w="13500" h="13500" prst="angle"/>
            <a:bevelB w="13500" h="13500" prst="angle"/>
            <a:extrusionClr>
              <a:srgbClr val="698E00"/>
            </a:extrusionClr>
          </a:sp3d>
        </p:spPr>
        <p:txBody>
          <a:bodyPr>
            <a:flatTx/>
          </a:bodyPr>
          <a:lstStyle/>
          <a:p>
            <a:endParaRPr lang="zh-CN" altLang="en-US">
              <a:latin typeface="+mj-ea"/>
              <a:ea typeface="+mj-ea"/>
            </a:endParaRPr>
          </a:p>
        </p:txBody>
      </p:sp>
      <p:sp>
        <p:nvSpPr>
          <p:cNvPr id="10" name="Freeform 491"/>
          <p:cNvSpPr>
            <a:spLocks/>
          </p:cNvSpPr>
          <p:nvPr/>
        </p:nvSpPr>
        <p:spPr bwMode="auto">
          <a:xfrm>
            <a:off x="4525963" y="3001963"/>
            <a:ext cx="1427162" cy="1006475"/>
          </a:xfrm>
          <a:custGeom>
            <a:avLst/>
            <a:gdLst>
              <a:gd name="T0" fmla="*/ 226 w 2690"/>
              <a:gd name="T1" fmla="*/ 492 h 1896"/>
              <a:gd name="T2" fmla="*/ 0 w 2690"/>
              <a:gd name="T3" fmla="*/ 846 h 1896"/>
              <a:gd name="T4" fmla="*/ 294 w 2690"/>
              <a:gd name="T5" fmla="*/ 1122 h 1896"/>
              <a:gd name="T6" fmla="*/ 78 w 2690"/>
              <a:gd name="T7" fmla="*/ 1426 h 1896"/>
              <a:gd name="T8" fmla="*/ 816 w 2690"/>
              <a:gd name="T9" fmla="*/ 1896 h 1896"/>
              <a:gd name="T10" fmla="*/ 2650 w 2690"/>
              <a:gd name="T11" fmla="*/ 1786 h 1896"/>
              <a:gd name="T12" fmla="*/ 2662 w 2690"/>
              <a:gd name="T13" fmla="*/ 1750 h 1896"/>
              <a:gd name="T14" fmla="*/ 2670 w 2690"/>
              <a:gd name="T15" fmla="*/ 1712 h 1896"/>
              <a:gd name="T16" fmla="*/ 2678 w 2690"/>
              <a:gd name="T17" fmla="*/ 1672 h 1896"/>
              <a:gd name="T18" fmla="*/ 2682 w 2690"/>
              <a:gd name="T19" fmla="*/ 1630 h 1896"/>
              <a:gd name="T20" fmla="*/ 2686 w 2690"/>
              <a:gd name="T21" fmla="*/ 1588 h 1896"/>
              <a:gd name="T22" fmla="*/ 2688 w 2690"/>
              <a:gd name="T23" fmla="*/ 1544 h 1896"/>
              <a:gd name="T24" fmla="*/ 2690 w 2690"/>
              <a:gd name="T25" fmla="*/ 1462 h 1896"/>
              <a:gd name="T26" fmla="*/ 2688 w 2690"/>
              <a:gd name="T27" fmla="*/ 1386 h 1896"/>
              <a:gd name="T28" fmla="*/ 2686 w 2690"/>
              <a:gd name="T29" fmla="*/ 1324 h 1896"/>
              <a:gd name="T30" fmla="*/ 2680 w 2690"/>
              <a:gd name="T31" fmla="*/ 1268 h 1896"/>
              <a:gd name="T32" fmla="*/ 2644 w 2690"/>
              <a:gd name="T33" fmla="*/ 1300 h 1896"/>
              <a:gd name="T34" fmla="*/ 2610 w 2690"/>
              <a:gd name="T35" fmla="*/ 1324 h 1896"/>
              <a:gd name="T36" fmla="*/ 2580 w 2690"/>
              <a:gd name="T37" fmla="*/ 1342 h 1896"/>
              <a:gd name="T38" fmla="*/ 2552 w 2690"/>
              <a:gd name="T39" fmla="*/ 1354 h 1896"/>
              <a:gd name="T40" fmla="*/ 2528 w 2690"/>
              <a:gd name="T41" fmla="*/ 1360 h 1896"/>
              <a:gd name="T42" fmla="*/ 2506 w 2690"/>
              <a:gd name="T43" fmla="*/ 1364 h 1896"/>
              <a:gd name="T44" fmla="*/ 2488 w 2690"/>
              <a:gd name="T45" fmla="*/ 1362 h 1896"/>
              <a:gd name="T46" fmla="*/ 2470 w 2690"/>
              <a:gd name="T47" fmla="*/ 1358 h 1896"/>
              <a:gd name="T48" fmla="*/ 2456 w 2690"/>
              <a:gd name="T49" fmla="*/ 1352 h 1896"/>
              <a:gd name="T50" fmla="*/ 2444 w 2690"/>
              <a:gd name="T51" fmla="*/ 1344 h 1896"/>
              <a:gd name="T52" fmla="*/ 2436 w 2690"/>
              <a:gd name="T53" fmla="*/ 1336 h 1896"/>
              <a:gd name="T54" fmla="*/ 2428 w 2690"/>
              <a:gd name="T55" fmla="*/ 1328 h 1896"/>
              <a:gd name="T56" fmla="*/ 2418 w 2690"/>
              <a:gd name="T57" fmla="*/ 1314 h 1896"/>
              <a:gd name="T58" fmla="*/ 2416 w 2690"/>
              <a:gd name="T59" fmla="*/ 1308 h 1896"/>
              <a:gd name="T60" fmla="*/ 2424 w 2690"/>
              <a:gd name="T61" fmla="*/ 1220 h 1896"/>
              <a:gd name="T62" fmla="*/ 2430 w 2690"/>
              <a:gd name="T63" fmla="*/ 1132 h 1896"/>
              <a:gd name="T64" fmla="*/ 2434 w 2690"/>
              <a:gd name="T65" fmla="*/ 1046 h 1896"/>
              <a:gd name="T66" fmla="*/ 2432 w 2690"/>
              <a:gd name="T67" fmla="*/ 960 h 1896"/>
              <a:gd name="T68" fmla="*/ 2428 w 2690"/>
              <a:gd name="T69" fmla="*/ 874 h 1896"/>
              <a:gd name="T70" fmla="*/ 2422 w 2690"/>
              <a:gd name="T71" fmla="*/ 790 h 1896"/>
              <a:gd name="T72" fmla="*/ 2412 w 2690"/>
              <a:gd name="T73" fmla="*/ 706 h 1896"/>
              <a:gd name="T74" fmla="*/ 2398 w 2690"/>
              <a:gd name="T75" fmla="*/ 624 h 1896"/>
              <a:gd name="T76" fmla="*/ 2382 w 2690"/>
              <a:gd name="T77" fmla="*/ 544 h 1896"/>
              <a:gd name="T78" fmla="*/ 2364 w 2690"/>
              <a:gd name="T79" fmla="*/ 462 h 1896"/>
              <a:gd name="T80" fmla="*/ 2342 w 2690"/>
              <a:gd name="T81" fmla="*/ 382 h 1896"/>
              <a:gd name="T82" fmla="*/ 2318 w 2690"/>
              <a:gd name="T83" fmla="*/ 304 h 1896"/>
              <a:gd name="T84" fmla="*/ 2292 w 2690"/>
              <a:gd name="T85" fmla="*/ 226 h 1896"/>
              <a:gd name="T86" fmla="*/ 2264 w 2690"/>
              <a:gd name="T87" fmla="*/ 150 h 1896"/>
              <a:gd name="T88" fmla="*/ 2234 w 2690"/>
              <a:gd name="T89" fmla="*/ 74 h 1896"/>
              <a:gd name="T90" fmla="*/ 2200 w 2690"/>
              <a:gd name="T91" fmla="*/ 0 h 1896"/>
              <a:gd name="T92" fmla="*/ 2044 w 2690"/>
              <a:gd name="T93" fmla="*/ 20 h 1896"/>
              <a:gd name="T94" fmla="*/ 1886 w 2690"/>
              <a:gd name="T95" fmla="*/ 40 h 1896"/>
              <a:gd name="T96" fmla="*/ 1730 w 2690"/>
              <a:gd name="T97" fmla="*/ 54 h 1896"/>
              <a:gd name="T98" fmla="*/ 1652 w 2690"/>
              <a:gd name="T99" fmla="*/ 58 h 1896"/>
              <a:gd name="T100" fmla="*/ 1574 w 2690"/>
              <a:gd name="T101" fmla="*/ 62 h 1896"/>
              <a:gd name="T102" fmla="*/ 1496 w 2690"/>
              <a:gd name="T103" fmla="*/ 66 h 1896"/>
              <a:gd name="T104" fmla="*/ 1418 w 2690"/>
              <a:gd name="T105" fmla="*/ 66 h 1896"/>
              <a:gd name="T106" fmla="*/ 1340 w 2690"/>
              <a:gd name="T107" fmla="*/ 66 h 1896"/>
              <a:gd name="T108" fmla="*/ 1262 w 2690"/>
              <a:gd name="T109" fmla="*/ 64 h 1896"/>
              <a:gd name="T110" fmla="*/ 1186 w 2690"/>
              <a:gd name="T111" fmla="*/ 62 h 1896"/>
              <a:gd name="T112" fmla="*/ 1108 w 2690"/>
              <a:gd name="T113" fmla="*/ 56 h 1896"/>
              <a:gd name="T114" fmla="*/ 1032 w 2690"/>
              <a:gd name="T115" fmla="*/ 48 h 1896"/>
              <a:gd name="T116" fmla="*/ 956 w 2690"/>
              <a:gd name="T117" fmla="*/ 40 h 1896"/>
              <a:gd name="T118" fmla="*/ 864 w 2690"/>
              <a:gd name="T119" fmla="*/ 286 h 1896"/>
              <a:gd name="T120" fmla="*/ 226 w 2690"/>
              <a:gd name="T121" fmla="*/ 492 h 1896"/>
              <a:gd name="T122" fmla="*/ 0 w 2690"/>
              <a:gd name="T123" fmla="*/ 0 h 1896"/>
              <a:gd name="T124" fmla="*/ 2690 w 2690"/>
              <a:gd name="T125" fmla="*/ 1896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T122" t="T123" r="T124" b="T125"/>
            <a:pathLst>
              <a:path w="2690" h="1896">
                <a:moveTo>
                  <a:pt x="226" y="492"/>
                </a:moveTo>
                <a:lnTo>
                  <a:pt x="0" y="846"/>
                </a:lnTo>
                <a:lnTo>
                  <a:pt x="294" y="1122"/>
                </a:lnTo>
                <a:lnTo>
                  <a:pt x="78" y="1426"/>
                </a:lnTo>
                <a:lnTo>
                  <a:pt x="816" y="1896"/>
                </a:lnTo>
                <a:lnTo>
                  <a:pt x="2650" y="1786"/>
                </a:lnTo>
                <a:lnTo>
                  <a:pt x="2662" y="1750"/>
                </a:lnTo>
                <a:lnTo>
                  <a:pt x="2670" y="1712"/>
                </a:lnTo>
                <a:lnTo>
                  <a:pt x="2678" y="1672"/>
                </a:lnTo>
                <a:lnTo>
                  <a:pt x="2682" y="1630"/>
                </a:lnTo>
                <a:lnTo>
                  <a:pt x="2686" y="1588"/>
                </a:lnTo>
                <a:lnTo>
                  <a:pt x="2688" y="1544"/>
                </a:lnTo>
                <a:lnTo>
                  <a:pt x="2690" y="1462"/>
                </a:lnTo>
                <a:lnTo>
                  <a:pt x="2688" y="1386"/>
                </a:lnTo>
                <a:lnTo>
                  <a:pt x="2686" y="1324"/>
                </a:lnTo>
                <a:lnTo>
                  <a:pt x="2680" y="1268"/>
                </a:lnTo>
                <a:lnTo>
                  <a:pt x="2644" y="1300"/>
                </a:lnTo>
                <a:lnTo>
                  <a:pt x="2610" y="1324"/>
                </a:lnTo>
                <a:lnTo>
                  <a:pt x="2580" y="1342"/>
                </a:lnTo>
                <a:lnTo>
                  <a:pt x="2552" y="1354"/>
                </a:lnTo>
                <a:lnTo>
                  <a:pt x="2528" y="1360"/>
                </a:lnTo>
                <a:lnTo>
                  <a:pt x="2506" y="1364"/>
                </a:lnTo>
                <a:lnTo>
                  <a:pt x="2488" y="1362"/>
                </a:lnTo>
                <a:lnTo>
                  <a:pt x="2470" y="1358"/>
                </a:lnTo>
                <a:lnTo>
                  <a:pt x="2456" y="1352"/>
                </a:lnTo>
                <a:lnTo>
                  <a:pt x="2444" y="1344"/>
                </a:lnTo>
                <a:lnTo>
                  <a:pt x="2436" y="1336"/>
                </a:lnTo>
                <a:lnTo>
                  <a:pt x="2428" y="1328"/>
                </a:lnTo>
                <a:lnTo>
                  <a:pt x="2418" y="1314"/>
                </a:lnTo>
                <a:lnTo>
                  <a:pt x="2416" y="1308"/>
                </a:lnTo>
                <a:lnTo>
                  <a:pt x="2424" y="1220"/>
                </a:lnTo>
                <a:lnTo>
                  <a:pt x="2430" y="1132"/>
                </a:lnTo>
                <a:lnTo>
                  <a:pt x="2434" y="1046"/>
                </a:lnTo>
                <a:lnTo>
                  <a:pt x="2432" y="960"/>
                </a:lnTo>
                <a:lnTo>
                  <a:pt x="2428" y="874"/>
                </a:lnTo>
                <a:lnTo>
                  <a:pt x="2422" y="790"/>
                </a:lnTo>
                <a:lnTo>
                  <a:pt x="2412" y="706"/>
                </a:lnTo>
                <a:lnTo>
                  <a:pt x="2398" y="624"/>
                </a:lnTo>
                <a:lnTo>
                  <a:pt x="2382" y="544"/>
                </a:lnTo>
                <a:lnTo>
                  <a:pt x="2364" y="462"/>
                </a:lnTo>
                <a:lnTo>
                  <a:pt x="2342" y="382"/>
                </a:lnTo>
                <a:lnTo>
                  <a:pt x="2318" y="304"/>
                </a:lnTo>
                <a:lnTo>
                  <a:pt x="2292" y="226"/>
                </a:lnTo>
                <a:lnTo>
                  <a:pt x="2264" y="150"/>
                </a:lnTo>
                <a:lnTo>
                  <a:pt x="2234" y="74"/>
                </a:lnTo>
                <a:lnTo>
                  <a:pt x="2200" y="0"/>
                </a:lnTo>
                <a:lnTo>
                  <a:pt x="2044" y="20"/>
                </a:lnTo>
                <a:lnTo>
                  <a:pt x="1886" y="40"/>
                </a:lnTo>
                <a:lnTo>
                  <a:pt x="1730" y="54"/>
                </a:lnTo>
                <a:lnTo>
                  <a:pt x="1652" y="58"/>
                </a:lnTo>
                <a:lnTo>
                  <a:pt x="1574" y="62"/>
                </a:lnTo>
                <a:lnTo>
                  <a:pt x="1496" y="66"/>
                </a:lnTo>
                <a:lnTo>
                  <a:pt x="1418" y="66"/>
                </a:lnTo>
                <a:lnTo>
                  <a:pt x="1340" y="66"/>
                </a:lnTo>
                <a:lnTo>
                  <a:pt x="1262" y="64"/>
                </a:lnTo>
                <a:lnTo>
                  <a:pt x="1186" y="62"/>
                </a:lnTo>
                <a:lnTo>
                  <a:pt x="1108" y="56"/>
                </a:lnTo>
                <a:lnTo>
                  <a:pt x="1032" y="48"/>
                </a:lnTo>
                <a:lnTo>
                  <a:pt x="956" y="40"/>
                </a:lnTo>
                <a:lnTo>
                  <a:pt x="864" y="286"/>
                </a:lnTo>
                <a:lnTo>
                  <a:pt x="226" y="492"/>
                </a:lnTo>
                <a:close/>
              </a:path>
            </a:pathLst>
          </a:custGeom>
          <a:gradFill rotWithShape="1">
            <a:gsLst>
              <a:gs pos="0">
                <a:srgbClr val="698E00"/>
              </a:gs>
              <a:gs pos="100000">
                <a:srgbClr val="8FC100">
                  <a:alpha val="79999"/>
                </a:srgbClr>
              </a:gs>
            </a:gsLst>
            <a:lin ang="18900000" scaled="1"/>
          </a:gradFill>
          <a:ln w="9525" cmpd="sng">
            <a:round/>
            <a:headEnd/>
            <a:tailEnd/>
          </a:ln>
          <a:scene3d>
            <a:camera prst="legacyPerspectiveBottom"/>
            <a:lightRig rig="legacyFlat3" dir="t"/>
          </a:scene3d>
          <a:sp3d extrusionH="887400" prstMaterial="legacyMatte">
            <a:bevelT w="13500" h="13500" prst="angle"/>
            <a:bevelB w="13500" h="13500" prst="angle"/>
            <a:extrusionClr>
              <a:srgbClr val="698E00"/>
            </a:extrusionClr>
          </a:sp3d>
        </p:spPr>
        <p:txBody>
          <a:bodyPr>
            <a:flatTx/>
          </a:bodyPr>
          <a:lstStyle/>
          <a:p>
            <a:endParaRPr lang="zh-CN" altLang="en-US">
              <a:latin typeface="+mj-ea"/>
              <a:ea typeface="+mj-ea"/>
            </a:endParaRPr>
          </a:p>
        </p:txBody>
      </p:sp>
      <p:sp>
        <p:nvSpPr>
          <p:cNvPr id="11" name="Freeform 492"/>
          <p:cNvSpPr>
            <a:spLocks/>
          </p:cNvSpPr>
          <p:nvPr/>
        </p:nvSpPr>
        <p:spPr bwMode="auto">
          <a:xfrm>
            <a:off x="3227388" y="3054350"/>
            <a:ext cx="1152525" cy="752475"/>
          </a:xfrm>
          <a:custGeom>
            <a:avLst/>
            <a:gdLst>
              <a:gd name="T0" fmla="*/ 612 w 2172"/>
              <a:gd name="T1" fmla="*/ 0 h 1420"/>
              <a:gd name="T2" fmla="*/ 602 w 2172"/>
              <a:gd name="T3" fmla="*/ 42 h 1420"/>
              <a:gd name="T4" fmla="*/ 588 w 2172"/>
              <a:gd name="T5" fmla="*/ 80 h 1420"/>
              <a:gd name="T6" fmla="*/ 570 w 2172"/>
              <a:gd name="T7" fmla="*/ 114 h 1420"/>
              <a:gd name="T8" fmla="*/ 548 w 2172"/>
              <a:gd name="T9" fmla="*/ 144 h 1420"/>
              <a:gd name="T10" fmla="*/ 490 w 2172"/>
              <a:gd name="T11" fmla="*/ 198 h 1420"/>
              <a:gd name="T12" fmla="*/ 422 w 2172"/>
              <a:gd name="T13" fmla="*/ 240 h 1420"/>
              <a:gd name="T14" fmla="*/ 348 w 2172"/>
              <a:gd name="T15" fmla="*/ 272 h 1420"/>
              <a:gd name="T16" fmla="*/ 268 w 2172"/>
              <a:gd name="T17" fmla="*/ 296 h 1420"/>
              <a:gd name="T18" fmla="*/ 188 w 2172"/>
              <a:gd name="T19" fmla="*/ 314 h 1420"/>
              <a:gd name="T20" fmla="*/ 94 w 2172"/>
              <a:gd name="T21" fmla="*/ 332 h 1420"/>
              <a:gd name="T22" fmla="*/ 64 w 2172"/>
              <a:gd name="T23" fmla="*/ 340 h 1420"/>
              <a:gd name="T24" fmla="*/ 40 w 2172"/>
              <a:gd name="T25" fmla="*/ 354 h 1420"/>
              <a:gd name="T26" fmla="*/ 20 w 2172"/>
              <a:gd name="T27" fmla="*/ 370 h 1420"/>
              <a:gd name="T28" fmla="*/ 8 w 2172"/>
              <a:gd name="T29" fmla="*/ 388 h 1420"/>
              <a:gd name="T30" fmla="*/ 0 w 2172"/>
              <a:gd name="T31" fmla="*/ 408 h 1420"/>
              <a:gd name="T32" fmla="*/ 0 w 2172"/>
              <a:gd name="T33" fmla="*/ 430 h 1420"/>
              <a:gd name="T34" fmla="*/ 2 w 2172"/>
              <a:gd name="T35" fmla="*/ 450 h 1420"/>
              <a:gd name="T36" fmla="*/ 12 w 2172"/>
              <a:gd name="T37" fmla="*/ 472 h 1420"/>
              <a:gd name="T38" fmla="*/ 36 w 2172"/>
              <a:gd name="T39" fmla="*/ 504 h 1420"/>
              <a:gd name="T40" fmla="*/ 84 w 2172"/>
              <a:gd name="T41" fmla="*/ 540 h 1420"/>
              <a:gd name="T42" fmla="*/ 134 w 2172"/>
              <a:gd name="T43" fmla="*/ 560 h 1420"/>
              <a:gd name="T44" fmla="*/ 174 w 2172"/>
              <a:gd name="T45" fmla="*/ 568 h 1420"/>
              <a:gd name="T46" fmla="*/ 216 w 2172"/>
              <a:gd name="T47" fmla="*/ 572 h 1420"/>
              <a:gd name="T48" fmla="*/ 286 w 2172"/>
              <a:gd name="T49" fmla="*/ 576 h 1420"/>
              <a:gd name="T50" fmla="*/ 364 w 2172"/>
              <a:gd name="T51" fmla="*/ 590 h 1420"/>
              <a:gd name="T52" fmla="*/ 424 w 2172"/>
              <a:gd name="T53" fmla="*/ 614 h 1420"/>
              <a:gd name="T54" fmla="*/ 468 w 2172"/>
              <a:gd name="T55" fmla="*/ 646 h 1420"/>
              <a:gd name="T56" fmla="*/ 498 w 2172"/>
              <a:gd name="T57" fmla="*/ 682 h 1420"/>
              <a:gd name="T58" fmla="*/ 514 w 2172"/>
              <a:gd name="T59" fmla="*/ 720 h 1420"/>
              <a:gd name="T60" fmla="*/ 516 w 2172"/>
              <a:gd name="T61" fmla="*/ 756 h 1420"/>
              <a:gd name="T62" fmla="*/ 506 w 2172"/>
              <a:gd name="T63" fmla="*/ 786 h 1420"/>
              <a:gd name="T64" fmla="*/ 470 w 2172"/>
              <a:gd name="T65" fmla="*/ 826 h 1420"/>
              <a:gd name="T66" fmla="*/ 426 w 2172"/>
              <a:gd name="T67" fmla="*/ 878 h 1420"/>
              <a:gd name="T68" fmla="*/ 402 w 2172"/>
              <a:gd name="T69" fmla="*/ 918 h 1420"/>
              <a:gd name="T70" fmla="*/ 384 w 2172"/>
              <a:gd name="T71" fmla="*/ 960 h 1420"/>
              <a:gd name="T72" fmla="*/ 380 w 2172"/>
              <a:gd name="T73" fmla="*/ 1002 h 1420"/>
              <a:gd name="T74" fmla="*/ 384 w 2172"/>
              <a:gd name="T75" fmla="*/ 1022 h 1420"/>
              <a:gd name="T76" fmla="*/ 392 w 2172"/>
              <a:gd name="T77" fmla="*/ 1042 h 1420"/>
              <a:gd name="T78" fmla="*/ 408 w 2172"/>
              <a:gd name="T79" fmla="*/ 1060 h 1420"/>
              <a:gd name="T80" fmla="*/ 428 w 2172"/>
              <a:gd name="T81" fmla="*/ 1078 h 1420"/>
              <a:gd name="T82" fmla="*/ 456 w 2172"/>
              <a:gd name="T83" fmla="*/ 1094 h 1420"/>
              <a:gd name="T84" fmla="*/ 484 w 2172"/>
              <a:gd name="T85" fmla="*/ 1110 h 1420"/>
              <a:gd name="T86" fmla="*/ 512 w 2172"/>
              <a:gd name="T87" fmla="*/ 1136 h 1420"/>
              <a:gd name="T88" fmla="*/ 570 w 2172"/>
              <a:gd name="T89" fmla="*/ 1208 h 1420"/>
              <a:gd name="T90" fmla="*/ 624 w 2172"/>
              <a:gd name="T91" fmla="*/ 1304 h 1420"/>
              <a:gd name="T92" fmla="*/ 670 w 2172"/>
              <a:gd name="T93" fmla="*/ 1420 h 1420"/>
              <a:gd name="T94" fmla="*/ 1968 w 2172"/>
              <a:gd name="T95" fmla="*/ 1408 h 1420"/>
              <a:gd name="T96" fmla="*/ 1556 w 2172"/>
              <a:gd name="T97" fmla="*/ 220 h 1420"/>
              <a:gd name="T98" fmla="*/ 0 w 2172"/>
              <a:gd name="T99" fmla="*/ 0 h 1420"/>
              <a:gd name="T100" fmla="*/ 2172 w 2172"/>
              <a:gd name="T101" fmla="*/ 1420 h 1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2172" h="1420">
                <a:moveTo>
                  <a:pt x="612" y="0"/>
                </a:moveTo>
                <a:lnTo>
                  <a:pt x="612" y="0"/>
                </a:lnTo>
                <a:lnTo>
                  <a:pt x="608" y="22"/>
                </a:lnTo>
                <a:lnTo>
                  <a:pt x="602" y="42"/>
                </a:lnTo>
                <a:lnTo>
                  <a:pt x="596" y="60"/>
                </a:lnTo>
                <a:lnTo>
                  <a:pt x="588" y="80"/>
                </a:lnTo>
                <a:lnTo>
                  <a:pt x="580" y="96"/>
                </a:lnTo>
                <a:lnTo>
                  <a:pt x="570" y="114"/>
                </a:lnTo>
                <a:lnTo>
                  <a:pt x="560" y="130"/>
                </a:lnTo>
                <a:lnTo>
                  <a:pt x="548" y="144"/>
                </a:lnTo>
                <a:lnTo>
                  <a:pt x="520" y="172"/>
                </a:lnTo>
                <a:lnTo>
                  <a:pt x="490" y="198"/>
                </a:lnTo>
                <a:lnTo>
                  <a:pt x="458" y="220"/>
                </a:lnTo>
                <a:lnTo>
                  <a:pt x="422" y="240"/>
                </a:lnTo>
                <a:lnTo>
                  <a:pt x="386" y="256"/>
                </a:lnTo>
                <a:lnTo>
                  <a:pt x="348" y="272"/>
                </a:lnTo>
                <a:lnTo>
                  <a:pt x="308" y="286"/>
                </a:lnTo>
                <a:lnTo>
                  <a:pt x="268" y="296"/>
                </a:lnTo>
                <a:lnTo>
                  <a:pt x="228" y="306"/>
                </a:lnTo>
                <a:lnTo>
                  <a:pt x="188" y="314"/>
                </a:lnTo>
                <a:lnTo>
                  <a:pt x="112" y="328"/>
                </a:lnTo>
                <a:lnTo>
                  <a:pt x="94" y="332"/>
                </a:lnTo>
                <a:lnTo>
                  <a:pt x="78" y="336"/>
                </a:lnTo>
                <a:lnTo>
                  <a:pt x="64" y="340"/>
                </a:lnTo>
                <a:lnTo>
                  <a:pt x="52" y="346"/>
                </a:lnTo>
                <a:lnTo>
                  <a:pt x="40" y="354"/>
                </a:lnTo>
                <a:lnTo>
                  <a:pt x="30" y="362"/>
                </a:lnTo>
                <a:lnTo>
                  <a:pt x="20" y="370"/>
                </a:lnTo>
                <a:lnTo>
                  <a:pt x="14" y="378"/>
                </a:lnTo>
                <a:lnTo>
                  <a:pt x="8" y="388"/>
                </a:lnTo>
                <a:lnTo>
                  <a:pt x="4" y="398"/>
                </a:lnTo>
                <a:lnTo>
                  <a:pt x="0" y="408"/>
                </a:lnTo>
                <a:lnTo>
                  <a:pt x="0" y="418"/>
                </a:lnTo>
                <a:lnTo>
                  <a:pt x="0" y="430"/>
                </a:lnTo>
                <a:lnTo>
                  <a:pt x="0" y="440"/>
                </a:lnTo>
                <a:lnTo>
                  <a:pt x="2" y="450"/>
                </a:lnTo>
                <a:lnTo>
                  <a:pt x="6" y="462"/>
                </a:lnTo>
                <a:lnTo>
                  <a:pt x="12" y="472"/>
                </a:lnTo>
                <a:lnTo>
                  <a:pt x="18" y="482"/>
                </a:lnTo>
                <a:lnTo>
                  <a:pt x="36" y="504"/>
                </a:lnTo>
                <a:lnTo>
                  <a:pt x="58" y="522"/>
                </a:lnTo>
                <a:lnTo>
                  <a:pt x="84" y="540"/>
                </a:lnTo>
                <a:lnTo>
                  <a:pt x="116" y="554"/>
                </a:lnTo>
                <a:lnTo>
                  <a:pt x="134" y="560"/>
                </a:lnTo>
                <a:lnTo>
                  <a:pt x="154" y="564"/>
                </a:lnTo>
                <a:lnTo>
                  <a:pt x="174" y="568"/>
                </a:lnTo>
                <a:lnTo>
                  <a:pt x="194" y="570"/>
                </a:lnTo>
                <a:lnTo>
                  <a:pt x="216" y="572"/>
                </a:lnTo>
                <a:lnTo>
                  <a:pt x="240" y="574"/>
                </a:lnTo>
                <a:lnTo>
                  <a:pt x="286" y="576"/>
                </a:lnTo>
                <a:lnTo>
                  <a:pt x="326" y="580"/>
                </a:lnTo>
                <a:lnTo>
                  <a:pt x="364" y="590"/>
                </a:lnTo>
                <a:lnTo>
                  <a:pt x="396" y="600"/>
                </a:lnTo>
                <a:lnTo>
                  <a:pt x="424" y="614"/>
                </a:lnTo>
                <a:lnTo>
                  <a:pt x="448" y="630"/>
                </a:lnTo>
                <a:lnTo>
                  <a:pt x="468" y="646"/>
                </a:lnTo>
                <a:lnTo>
                  <a:pt x="486" y="664"/>
                </a:lnTo>
                <a:lnTo>
                  <a:pt x="498" y="682"/>
                </a:lnTo>
                <a:lnTo>
                  <a:pt x="508" y="702"/>
                </a:lnTo>
                <a:lnTo>
                  <a:pt x="514" y="720"/>
                </a:lnTo>
                <a:lnTo>
                  <a:pt x="516" y="740"/>
                </a:lnTo>
                <a:lnTo>
                  <a:pt x="516" y="756"/>
                </a:lnTo>
                <a:lnTo>
                  <a:pt x="512" y="772"/>
                </a:lnTo>
                <a:lnTo>
                  <a:pt x="506" y="786"/>
                </a:lnTo>
                <a:lnTo>
                  <a:pt x="496" y="800"/>
                </a:lnTo>
                <a:lnTo>
                  <a:pt x="470" y="826"/>
                </a:lnTo>
                <a:lnTo>
                  <a:pt x="440" y="860"/>
                </a:lnTo>
                <a:lnTo>
                  <a:pt x="426" y="878"/>
                </a:lnTo>
                <a:lnTo>
                  <a:pt x="414" y="898"/>
                </a:lnTo>
                <a:lnTo>
                  <a:pt x="402" y="918"/>
                </a:lnTo>
                <a:lnTo>
                  <a:pt x="392" y="940"/>
                </a:lnTo>
                <a:lnTo>
                  <a:pt x="384" y="960"/>
                </a:lnTo>
                <a:lnTo>
                  <a:pt x="380" y="982"/>
                </a:lnTo>
                <a:lnTo>
                  <a:pt x="380" y="1002"/>
                </a:lnTo>
                <a:lnTo>
                  <a:pt x="380" y="1012"/>
                </a:lnTo>
                <a:lnTo>
                  <a:pt x="384" y="1022"/>
                </a:lnTo>
                <a:lnTo>
                  <a:pt x="388" y="1032"/>
                </a:lnTo>
                <a:lnTo>
                  <a:pt x="392" y="1042"/>
                </a:lnTo>
                <a:lnTo>
                  <a:pt x="400" y="1052"/>
                </a:lnTo>
                <a:lnTo>
                  <a:pt x="408" y="1060"/>
                </a:lnTo>
                <a:lnTo>
                  <a:pt x="418" y="1070"/>
                </a:lnTo>
                <a:lnTo>
                  <a:pt x="428" y="1078"/>
                </a:lnTo>
                <a:lnTo>
                  <a:pt x="442" y="1086"/>
                </a:lnTo>
                <a:lnTo>
                  <a:pt x="456" y="1094"/>
                </a:lnTo>
                <a:lnTo>
                  <a:pt x="470" y="1102"/>
                </a:lnTo>
                <a:lnTo>
                  <a:pt x="484" y="1110"/>
                </a:lnTo>
                <a:lnTo>
                  <a:pt x="498" y="1122"/>
                </a:lnTo>
                <a:lnTo>
                  <a:pt x="512" y="1136"/>
                </a:lnTo>
                <a:lnTo>
                  <a:pt x="542" y="1168"/>
                </a:lnTo>
                <a:lnTo>
                  <a:pt x="570" y="1208"/>
                </a:lnTo>
                <a:lnTo>
                  <a:pt x="598" y="1254"/>
                </a:lnTo>
                <a:lnTo>
                  <a:pt x="624" y="1304"/>
                </a:lnTo>
                <a:lnTo>
                  <a:pt x="648" y="1360"/>
                </a:lnTo>
                <a:lnTo>
                  <a:pt x="670" y="1420"/>
                </a:lnTo>
                <a:lnTo>
                  <a:pt x="1664" y="1240"/>
                </a:lnTo>
                <a:lnTo>
                  <a:pt x="1968" y="1408"/>
                </a:lnTo>
                <a:lnTo>
                  <a:pt x="2172" y="1240"/>
                </a:lnTo>
                <a:lnTo>
                  <a:pt x="1556" y="220"/>
                </a:lnTo>
                <a:lnTo>
                  <a:pt x="612" y="0"/>
                </a:lnTo>
                <a:close/>
              </a:path>
            </a:pathLst>
          </a:custGeom>
          <a:gradFill rotWithShape="1">
            <a:gsLst>
              <a:gs pos="0">
                <a:srgbClr val="FF0000"/>
              </a:gs>
              <a:gs pos="100000">
                <a:srgbClr val="FF9999"/>
              </a:gs>
            </a:gsLst>
            <a:lin ang="18900000" scaled="1"/>
          </a:gradFill>
          <a:ln w="9525" cmpd="sng">
            <a:round/>
            <a:headEnd/>
            <a:tailEnd/>
          </a:ln>
          <a:scene3d>
            <a:camera prst="legacyPerspectiveBottom"/>
            <a:lightRig rig="legacyFlat3" dir="t"/>
          </a:scene3d>
          <a:sp3d extrusionH="887400" prstMaterial="legacyMatte">
            <a:bevelT w="13500" h="13500" prst="angle"/>
            <a:bevelB w="13500" h="13500" prst="angle"/>
            <a:extrusionClr>
              <a:srgbClr val="003070"/>
            </a:extrusionClr>
          </a:sp3d>
        </p:spPr>
        <p:txBody>
          <a:bodyPr>
            <a:flatTx/>
          </a:bodyPr>
          <a:lstStyle/>
          <a:p>
            <a:endParaRPr lang="zh-CN" altLang="en-US">
              <a:latin typeface="+mj-ea"/>
              <a:ea typeface="+mj-ea"/>
            </a:endParaRPr>
          </a:p>
        </p:txBody>
      </p:sp>
      <p:sp>
        <p:nvSpPr>
          <p:cNvPr id="12" name="Freeform 493"/>
          <p:cNvSpPr>
            <a:spLocks/>
          </p:cNvSpPr>
          <p:nvPr/>
        </p:nvSpPr>
        <p:spPr bwMode="auto">
          <a:xfrm>
            <a:off x="3463925" y="3702050"/>
            <a:ext cx="1133475" cy="574675"/>
          </a:xfrm>
          <a:custGeom>
            <a:avLst/>
            <a:gdLst>
              <a:gd name="T0" fmla="*/ 1534 w 2136"/>
              <a:gd name="T1" fmla="*/ 186 h 1080"/>
              <a:gd name="T2" fmla="*/ 1230 w 2136"/>
              <a:gd name="T3" fmla="*/ 18 h 1080"/>
              <a:gd name="T4" fmla="*/ 236 w 2136"/>
              <a:gd name="T5" fmla="*/ 198 h 1080"/>
              <a:gd name="T6" fmla="*/ 246 w 2136"/>
              <a:gd name="T7" fmla="*/ 238 h 1080"/>
              <a:gd name="T8" fmla="*/ 256 w 2136"/>
              <a:gd name="T9" fmla="*/ 280 h 1080"/>
              <a:gd name="T10" fmla="*/ 264 w 2136"/>
              <a:gd name="T11" fmla="*/ 324 h 1080"/>
              <a:gd name="T12" fmla="*/ 270 w 2136"/>
              <a:gd name="T13" fmla="*/ 368 h 1080"/>
              <a:gd name="T14" fmla="*/ 272 w 2136"/>
              <a:gd name="T15" fmla="*/ 412 h 1080"/>
              <a:gd name="T16" fmla="*/ 272 w 2136"/>
              <a:gd name="T17" fmla="*/ 458 h 1080"/>
              <a:gd name="T18" fmla="*/ 270 w 2136"/>
              <a:gd name="T19" fmla="*/ 502 h 1080"/>
              <a:gd name="T20" fmla="*/ 264 w 2136"/>
              <a:gd name="T21" fmla="*/ 548 h 1080"/>
              <a:gd name="T22" fmla="*/ 256 w 2136"/>
              <a:gd name="T23" fmla="*/ 594 h 1080"/>
              <a:gd name="T24" fmla="*/ 244 w 2136"/>
              <a:gd name="T25" fmla="*/ 638 h 1080"/>
              <a:gd name="T26" fmla="*/ 228 w 2136"/>
              <a:gd name="T27" fmla="*/ 684 h 1080"/>
              <a:gd name="T28" fmla="*/ 210 w 2136"/>
              <a:gd name="T29" fmla="*/ 728 h 1080"/>
              <a:gd name="T30" fmla="*/ 186 w 2136"/>
              <a:gd name="T31" fmla="*/ 770 h 1080"/>
              <a:gd name="T32" fmla="*/ 158 w 2136"/>
              <a:gd name="T33" fmla="*/ 812 h 1080"/>
              <a:gd name="T34" fmla="*/ 128 w 2136"/>
              <a:gd name="T35" fmla="*/ 854 h 1080"/>
              <a:gd name="T36" fmla="*/ 90 w 2136"/>
              <a:gd name="T37" fmla="*/ 892 h 1080"/>
              <a:gd name="T38" fmla="*/ 42 w 2136"/>
              <a:gd name="T39" fmla="*/ 942 h 1080"/>
              <a:gd name="T40" fmla="*/ 0 w 2136"/>
              <a:gd name="T41" fmla="*/ 988 h 1080"/>
              <a:gd name="T42" fmla="*/ 278 w 2136"/>
              <a:gd name="T43" fmla="*/ 1080 h 1080"/>
              <a:gd name="T44" fmla="*/ 464 w 2136"/>
              <a:gd name="T45" fmla="*/ 814 h 1080"/>
              <a:gd name="T46" fmla="*/ 788 w 2136"/>
              <a:gd name="T47" fmla="*/ 864 h 1080"/>
              <a:gd name="T48" fmla="*/ 1062 w 2136"/>
              <a:gd name="T49" fmla="*/ 1040 h 1080"/>
              <a:gd name="T50" fmla="*/ 1680 w 2136"/>
              <a:gd name="T51" fmla="*/ 966 h 1080"/>
              <a:gd name="T52" fmla="*/ 1662 w 2136"/>
              <a:gd name="T53" fmla="*/ 942 h 1080"/>
              <a:gd name="T54" fmla="*/ 2136 w 2136"/>
              <a:gd name="T55" fmla="*/ 146 h 1080"/>
              <a:gd name="T56" fmla="*/ 2044 w 2136"/>
              <a:gd name="T57" fmla="*/ 88 h 1080"/>
              <a:gd name="T58" fmla="*/ 2086 w 2136"/>
              <a:gd name="T59" fmla="*/ 30 h 1080"/>
              <a:gd name="T60" fmla="*/ 1760 w 2136"/>
              <a:gd name="T61" fmla="*/ 0 h 1080"/>
              <a:gd name="T62" fmla="*/ 1534 w 2136"/>
              <a:gd name="T63" fmla="*/ 186 h 1080"/>
              <a:gd name="T64" fmla="*/ 0 w 2136"/>
              <a:gd name="T65" fmla="*/ 0 h 1080"/>
              <a:gd name="T66" fmla="*/ 2136 w 2136"/>
              <a:gd name="T67" fmla="*/ 108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2136" h="1080">
                <a:moveTo>
                  <a:pt x="1534" y="186"/>
                </a:moveTo>
                <a:lnTo>
                  <a:pt x="1230" y="18"/>
                </a:lnTo>
                <a:lnTo>
                  <a:pt x="236" y="198"/>
                </a:lnTo>
                <a:lnTo>
                  <a:pt x="246" y="238"/>
                </a:lnTo>
                <a:lnTo>
                  <a:pt x="256" y="280"/>
                </a:lnTo>
                <a:lnTo>
                  <a:pt x="264" y="324"/>
                </a:lnTo>
                <a:lnTo>
                  <a:pt x="270" y="368"/>
                </a:lnTo>
                <a:lnTo>
                  <a:pt x="272" y="412"/>
                </a:lnTo>
                <a:lnTo>
                  <a:pt x="272" y="458"/>
                </a:lnTo>
                <a:lnTo>
                  <a:pt x="270" y="502"/>
                </a:lnTo>
                <a:lnTo>
                  <a:pt x="264" y="548"/>
                </a:lnTo>
                <a:lnTo>
                  <a:pt x="256" y="594"/>
                </a:lnTo>
                <a:lnTo>
                  <a:pt x="244" y="638"/>
                </a:lnTo>
                <a:lnTo>
                  <a:pt x="228" y="684"/>
                </a:lnTo>
                <a:lnTo>
                  <a:pt x="210" y="728"/>
                </a:lnTo>
                <a:lnTo>
                  <a:pt x="186" y="770"/>
                </a:lnTo>
                <a:lnTo>
                  <a:pt x="158" y="812"/>
                </a:lnTo>
                <a:lnTo>
                  <a:pt x="128" y="854"/>
                </a:lnTo>
                <a:lnTo>
                  <a:pt x="90" y="892"/>
                </a:lnTo>
                <a:lnTo>
                  <a:pt x="42" y="942"/>
                </a:lnTo>
                <a:lnTo>
                  <a:pt x="0" y="988"/>
                </a:lnTo>
                <a:lnTo>
                  <a:pt x="278" y="1080"/>
                </a:lnTo>
                <a:lnTo>
                  <a:pt x="464" y="814"/>
                </a:lnTo>
                <a:lnTo>
                  <a:pt x="788" y="864"/>
                </a:lnTo>
                <a:lnTo>
                  <a:pt x="1062" y="1040"/>
                </a:lnTo>
                <a:lnTo>
                  <a:pt x="1680" y="966"/>
                </a:lnTo>
                <a:lnTo>
                  <a:pt x="1662" y="942"/>
                </a:lnTo>
                <a:lnTo>
                  <a:pt x="2136" y="146"/>
                </a:lnTo>
                <a:lnTo>
                  <a:pt x="2044" y="88"/>
                </a:lnTo>
                <a:lnTo>
                  <a:pt x="2086" y="30"/>
                </a:lnTo>
                <a:lnTo>
                  <a:pt x="1760" y="0"/>
                </a:lnTo>
                <a:lnTo>
                  <a:pt x="1534" y="186"/>
                </a:lnTo>
                <a:close/>
              </a:path>
            </a:pathLst>
          </a:custGeom>
          <a:gradFill rotWithShape="1">
            <a:gsLst>
              <a:gs pos="0">
                <a:srgbClr val="FF0000"/>
              </a:gs>
              <a:gs pos="100000">
                <a:srgbClr val="FF9999"/>
              </a:gs>
            </a:gsLst>
            <a:lin ang="18900000" scaled="1"/>
          </a:gradFill>
          <a:ln w="9525" cmpd="sng">
            <a:round/>
            <a:headEnd/>
            <a:tailEnd/>
          </a:ln>
          <a:scene3d>
            <a:camera prst="legacyPerspectiveBottom"/>
            <a:lightRig rig="legacyFlat3" dir="t"/>
          </a:scene3d>
          <a:sp3d extrusionH="887400" prstMaterial="legacyMatte">
            <a:bevelT w="13500" h="13500" prst="angle"/>
            <a:bevelB w="13500" h="13500" prst="angle"/>
            <a:extrusionClr>
              <a:srgbClr val="004CB1"/>
            </a:extrusionClr>
          </a:sp3d>
        </p:spPr>
        <p:txBody>
          <a:bodyPr>
            <a:flatTx/>
          </a:bodyPr>
          <a:lstStyle/>
          <a:p>
            <a:endParaRPr lang="zh-CN" altLang="en-US">
              <a:latin typeface="+mj-ea"/>
              <a:ea typeface="+mj-ea"/>
            </a:endParaRPr>
          </a:p>
        </p:txBody>
      </p:sp>
      <p:sp>
        <p:nvSpPr>
          <p:cNvPr id="13" name="Freeform 494"/>
          <p:cNvSpPr>
            <a:spLocks/>
          </p:cNvSpPr>
          <p:nvPr/>
        </p:nvSpPr>
        <p:spPr bwMode="auto">
          <a:xfrm>
            <a:off x="4348163" y="3800475"/>
            <a:ext cx="1568450" cy="850900"/>
          </a:xfrm>
          <a:custGeom>
            <a:avLst/>
            <a:gdLst>
              <a:gd name="T0" fmla="*/ 474 w 2954"/>
              <a:gd name="T1" fmla="*/ 0 h 1602"/>
              <a:gd name="T2" fmla="*/ 526 w 2954"/>
              <a:gd name="T3" fmla="*/ 1498 h 1602"/>
              <a:gd name="T4" fmla="*/ 540 w 2954"/>
              <a:gd name="T5" fmla="*/ 1468 h 1602"/>
              <a:gd name="T6" fmla="*/ 556 w 2954"/>
              <a:gd name="T7" fmla="*/ 1444 h 1602"/>
              <a:gd name="T8" fmla="*/ 580 w 2954"/>
              <a:gd name="T9" fmla="*/ 1428 h 1602"/>
              <a:gd name="T10" fmla="*/ 608 w 2954"/>
              <a:gd name="T11" fmla="*/ 1424 h 1602"/>
              <a:gd name="T12" fmla="*/ 658 w 2954"/>
              <a:gd name="T13" fmla="*/ 1436 h 1602"/>
              <a:gd name="T14" fmla="*/ 706 w 2954"/>
              <a:gd name="T15" fmla="*/ 1458 h 1602"/>
              <a:gd name="T16" fmla="*/ 756 w 2954"/>
              <a:gd name="T17" fmla="*/ 1490 h 1602"/>
              <a:gd name="T18" fmla="*/ 852 w 2954"/>
              <a:gd name="T19" fmla="*/ 1556 h 1602"/>
              <a:gd name="T20" fmla="*/ 896 w 2954"/>
              <a:gd name="T21" fmla="*/ 1584 h 1602"/>
              <a:gd name="T22" fmla="*/ 936 w 2954"/>
              <a:gd name="T23" fmla="*/ 1600 h 1602"/>
              <a:gd name="T24" fmla="*/ 972 w 2954"/>
              <a:gd name="T25" fmla="*/ 1602 h 1602"/>
              <a:gd name="T26" fmla="*/ 986 w 2954"/>
              <a:gd name="T27" fmla="*/ 1596 h 1602"/>
              <a:gd name="T28" fmla="*/ 994 w 2954"/>
              <a:gd name="T29" fmla="*/ 1586 h 1602"/>
              <a:gd name="T30" fmla="*/ 1002 w 2954"/>
              <a:gd name="T31" fmla="*/ 1562 h 1602"/>
              <a:gd name="T32" fmla="*/ 998 w 2954"/>
              <a:gd name="T33" fmla="*/ 1526 h 1602"/>
              <a:gd name="T34" fmla="*/ 992 w 2954"/>
              <a:gd name="T35" fmla="*/ 1466 h 1602"/>
              <a:gd name="T36" fmla="*/ 998 w 2954"/>
              <a:gd name="T37" fmla="*/ 1424 h 1602"/>
              <a:gd name="T38" fmla="*/ 1010 w 2954"/>
              <a:gd name="T39" fmla="*/ 1394 h 1602"/>
              <a:gd name="T40" fmla="*/ 1026 w 2954"/>
              <a:gd name="T41" fmla="*/ 1376 h 1602"/>
              <a:gd name="T42" fmla="*/ 1046 w 2954"/>
              <a:gd name="T43" fmla="*/ 1358 h 1602"/>
              <a:gd name="T44" fmla="*/ 1074 w 2954"/>
              <a:gd name="T45" fmla="*/ 1342 h 1602"/>
              <a:gd name="T46" fmla="*/ 1124 w 2954"/>
              <a:gd name="T47" fmla="*/ 1326 h 1602"/>
              <a:gd name="T48" fmla="*/ 1188 w 2954"/>
              <a:gd name="T49" fmla="*/ 1318 h 1602"/>
              <a:gd name="T50" fmla="*/ 1246 w 2954"/>
              <a:gd name="T51" fmla="*/ 1322 h 1602"/>
              <a:gd name="T52" fmla="*/ 1298 w 2954"/>
              <a:gd name="T53" fmla="*/ 1340 h 1602"/>
              <a:gd name="T54" fmla="*/ 1344 w 2954"/>
              <a:gd name="T55" fmla="*/ 1364 h 1602"/>
              <a:gd name="T56" fmla="*/ 1384 w 2954"/>
              <a:gd name="T57" fmla="*/ 1390 h 1602"/>
              <a:gd name="T58" fmla="*/ 1430 w 2954"/>
              <a:gd name="T59" fmla="*/ 1432 h 1602"/>
              <a:gd name="T60" fmla="*/ 1464 w 2954"/>
              <a:gd name="T61" fmla="*/ 1462 h 1602"/>
              <a:gd name="T62" fmla="*/ 1502 w 2954"/>
              <a:gd name="T63" fmla="*/ 1472 h 1602"/>
              <a:gd name="T64" fmla="*/ 1554 w 2954"/>
              <a:gd name="T65" fmla="*/ 1478 h 1602"/>
              <a:gd name="T66" fmla="*/ 1644 w 2954"/>
              <a:gd name="T67" fmla="*/ 1478 h 1602"/>
              <a:gd name="T68" fmla="*/ 1750 w 2954"/>
              <a:gd name="T69" fmla="*/ 1468 h 1602"/>
              <a:gd name="T70" fmla="*/ 1788 w 2954"/>
              <a:gd name="T71" fmla="*/ 1448 h 1602"/>
              <a:gd name="T72" fmla="*/ 1772 w 2954"/>
              <a:gd name="T73" fmla="*/ 1410 h 1602"/>
              <a:gd name="T74" fmla="*/ 1758 w 2954"/>
              <a:gd name="T75" fmla="*/ 1354 h 1602"/>
              <a:gd name="T76" fmla="*/ 1754 w 2954"/>
              <a:gd name="T77" fmla="*/ 1290 h 1602"/>
              <a:gd name="T78" fmla="*/ 1758 w 2954"/>
              <a:gd name="T79" fmla="*/ 1258 h 1602"/>
              <a:gd name="T80" fmla="*/ 1770 w 2954"/>
              <a:gd name="T81" fmla="*/ 1226 h 1602"/>
              <a:gd name="T82" fmla="*/ 1790 w 2954"/>
              <a:gd name="T83" fmla="*/ 1196 h 1602"/>
              <a:gd name="T84" fmla="*/ 1818 w 2954"/>
              <a:gd name="T85" fmla="*/ 1170 h 1602"/>
              <a:gd name="T86" fmla="*/ 1856 w 2954"/>
              <a:gd name="T87" fmla="*/ 1146 h 1602"/>
              <a:gd name="T88" fmla="*/ 1904 w 2954"/>
              <a:gd name="T89" fmla="*/ 1128 h 1602"/>
              <a:gd name="T90" fmla="*/ 1966 w 2954"/>
              <a:gd name="T91" fmla="*/ 1116 h 1602"/>
              <a:gd name="T92" fmla="*/ 2042 w 2954"/>
              <a:gd name="T93" fmla="*/ 1110 h 1602"/>
              <a:gd name="T94" fmla="*/ 2184 w 2954"/>
              <a:gd name="T95" fmla="*/ 1104 h 1602"/>
              <a:gd name="T96" fmla="*/ 2288 w 2954"/>
              <a:gd name="T97" fmla="*/ 1090 h 1602"/>
              <a:gd name="T98" fmla="*/ 2362 w 2954"/>
              <a:gd name="T99" fmla="*/ 1068 h 1602"/>
              <a:gd name="T100" fmla="*/ 2414 w 2954"/>
              <a:gd name="T101" fmla="*/ 1038 h 1602"/>
              <a:gd name="T102" fmla="*/ 2454 w 2954"/>
              <a:gd name="T103" fmla="*/ 1000 h 1602"/>
              <a:gd name="T104" fmla="*/ 2494 w 2954"/>
              <a:gd name="T105" fmla="*/ 952 h 1602"/>
              <a:gd name="T106" fmla="*/ 2568 w 2954"/>
              <a:gd name="T107" fmla="*/ 860 h 1602"/>
              <a:gd name="T108" fmla="*/ 2670 w 2954"/>
              <a:gd name="T109" fmla="*/ 754 h 1602"/>
              <a:gd name="T110" fmla="*/ 2776 w 2954"/>
              <a:gd name="T111" fmla="*/ 624 h 1602"/>
              <a:gd name="T112" fmla="*/ 2854 w 2954"/>
              <a:gd name="T113" fmla="*/ 504 h 1602"/>
              <a:gd name="T114" fmla="*/ 2916 w 2954"/>
              <a:gd name="T115" fmla="*/ 386 h 1602"/>
              <a:gd name="T116" fmla="*/ 2954 w 2954"/>
              <a:gd name="T117" fmla="*/ 302 h 1602"/>
              <a:gd name="T118" fmla="*/ 0 w 2954"/>
              <a:gd name="T119" fmla="*/ 0 h 1602"/>
              <a:gd name="T120" fmla="*/ 2954 w 2954"/>
              <a:gd name="T121" fmla="*/ 1602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2954" h="1602">
                <a:moveTo>
                  <a:pt x="1120" y="412"/>
                </a:moveTo>
                <a:lnTo>
                  <a:pt x="474" y="0"/>
                </a:lnTo>
                <a:lnTo>
                  <a:pt x="0" y="796"/>
                </a:lnTo>
                <a:lnTo>
                  <a:pt x="526" y="1498"/>
                </a:lnTo>
                <a:lnTo>
                  <a:pt x="534" y="1482"/>
                </a:lnTo>
                <a:lnTo>
                  <a:pt x="540" y="1468"/>
                </a:lnTo>
                <a:lnTo>
                  <a:pt x="548" y="1454"/>
                </a:lnTo>
                <a:lnTo>
                  <a:pt x="556" y="1444"/>
                </a:lnTo>
                <a:lnTo>
                  <a:pt x="568" y="1434"/>
                </a:lnTo>
                <a:lnTo>
                  <a:pt x="580" y="1428"/>
                </a:lnTo>
                <a:lnTo>
                  <a:pt x="592" y="1424"/>
                </a:lnTo>
                <a:lnTo>
                  <a:pt x="608" y="1424"/>
                </a:lnTo>
                <a:lnTo>
                  <a:pt x="632" y="1428"/>
                </a:lnTo>
                <a:lnTo>
                  <a:pt x="658" y="1436"/>
                </a:lnTo>
                <a:lnTo>
                  <a:pt x="682" y="1446"/>
                </a:lnTo>
                <a:lnTo>
                  <a:pt x="706" y="1458"/>
                </a:lnTo>
                <a:lnTo>
                  <a:pt x="732" y="1474"/>
                </a:lnTo>
                <a:lnTo>
                  <a:pt x="756" y="1490"/>
                </a:lnTo>
                <a:lnTo>
                  <a:pt x="804" y="1524"/>
                </a:lnTo>
                <a:lnTo>
                  <a:pt x="852" y="1556"/>
                </a:lnTo>
                <a:lnTo>
                  <a:pt x="874" y="1570"/>
                </a:lnTo>
                <a:lnTo>
                  <a:pt x="896" y="1584"/>
                </a:lnTo>
                <a:lnTo>
                  <a:pt x="916" y="1592"/>
                </a:lnTo>
                <a:lnTo>
                  <a:pt x="936" y="1600"/>
                </a:lnTo>
                <a:lnTo>
                  <a:pt x="954" y="1602"/>
                </a:lnTo>
                <a:lnTo>
                  <a:pt x="972" y="1602"/>
                </a:lnTo>
                <a:lnTo>
                  <a:pt x="980" y="1598"/>
                </a:lnTo>
                <a:lnTo>
                  <a:pt x="986" y="1596"/>
                </a:lnTo>
                <a:lnTo>
                  <a:pt x="990" y="1592"/>
                </a:lnTo>
                <a:lnTo>
                  <a:pt x="994" y="1586"/>
                </a:lnTo>
                <a:lnTo>
                  <a:pt x="1000" y="1576"/>
                </a:lnTo>
                <a:lnTo>
                  <a:pt x="1002" y="1562"/>
                </a:lnTo>
                <a:lnTo>
                  <a:pt x="1000" y="1544"/>
                </a:lnTo>
                <a:lnTo>
                  <a:pt x="998" y="1526"/>
                </a:lnTo>
                <a:lnTo>
                  <a:pt x="994" y="1486"/>
                </a:lnTo>
                <a:lnTo>
                  <a:pt x="992" y="1466"/>
                </a:lnTo>
                <a:lnTo>
                  <a:pt x="994" y="1444"/>
                </a:lnTo>
                <a:lnTo>
                  <a:pt x="998" y="1424"/>
                </a:lnTo>
                <a:lnTo>
                  <a:pt x="1004" y="1404"/>
                </a:lnTo>
                <a:lnTo>
                  <a:pt x="1010" y="1394"/>
                </a:lnTo>
                <a:lnTo>
                  <a:pt x="1018" y="1384"/>
                </a:lnTo>
                <a:lnTo>
                  <a:pt x="1026" y="1376"/>
                </a:lnTo>
                <a:lnTo>
                  <a:pt x="1034" y="1366"/>
                </a:lnTo>
                <a:lnTo>
                  <a:pt x="1046" y="1358"/>
                </a:lnTo>
                <a:lnTo>
                  <a:pt x="1058" y="1350"/>
                </a:lnTo>
                <a:lnTo>
                  <a:pt x="1074" y="1342"/>
                </a:lnTo>
                <a:lnTo>
                  <a:pt x="1090" y="1336"/>
                </a:lnTo>
                <a:lnTo>
                  <a:pt x="1124" y="1326"/>
                </a:lnTo>
                <a:lnTo>
                  <a:pt x="1156" y="1320"/>
                </a:lnTo>
                <a:lnTo>
                  <a:pt x="1188" y="1318"/>
                </a:lnTo>
                <a:lnTo>
                  <a:pt x="1218" y="1318"/>
                </a:lnTo>
                <a:lnTo>
                  <a:pt x="1246" y="1322"/>
                </a:lnTo>
                <a:lnTo>
                  <a:pt x="1274" y="1330"/>
                </a:lnTo>
                <a:lnTo>
                  <a:pt x="1298" y="1340"/>
                </a:lnTo>
                <a:lnTo>
                  <a:pt x="1322" y="1350"/>
                </a:lnTo>
                <a:lnTo>
                  <a:pt x="1344" y="1364"/>
                </a:lnTo>
                <a:lnTo>
                  <a:pt x="1366" y="1376"/>
                </a:lnTo>
                <a:lnTo>
                  <a:pt x="1384" y="1390"/>
                </a:lnTo>
                <a:lnTo>
                  <a:pt x="1402" y="1404"/>
                </a:lnTo>
                <a:lnTo>
                  <a:pt x="1430" y="1432"/>
                </a:lnTo>
                <a:lnTo>
                  <a:pt x="1452" y="1454"/>
                </a:lnTo>
                <a:lnTo>
                  <a:pt x="1464" y="1462"/>
                </a:lnTo>
                <a:lnTo>
                  <a:pt x="1482" y="1468"/>
                </a:lnTo>
                <a:lnTo>
                  <a:pt x="1502" y="1472"/>
                </a:lnTo>
                <a:lnTo>
                  <a:pt x="1528" y="1476"/>
                </a:lnTo>
                <a:lnTo>
                  <a:pt x="1554" y="1478"/>
                </a:lnTo>
                <a:lnTo>
                  <a:pt x="1584" y="1478"/>
                </a:lnTo>
                <a:lnTo>
                  <a:pt x="1644" y="1478"/>
                </a:lnTo>
                <a:lnTo>
                  <a:pt x="1700" y="1474"/>
                </a:lnTo>
                <a:lnTo>
                  <a:pt x="1750" y="1468"/>
                </a:lnTo>
                <a:lnTo>
                  <a:pt x="1796" y="1464"/>
                </a:lnTo>
                <a:lnTo>
                  <a:pt x="1788" y="1448"/>
                </a:lnTo>
                <a:lnTo>
                  <a:pt x="1782" y="1432"/>
                </a:lnTo>
                <a:lnTo>
                  <a:pt x="1772" y="1410"/>
                </a:lnTo>
                <a:lnTo>
                  <a:pt x="1764" y="1384"/>
                </a:lnTo>
                <a:lnTo>
                  <a:pt x="1758" y="1354"/>
                </a:lnTo>
                <a:lnTo>
                  <a:pt x="1754" y="1322"/>
                </a:lnTo>
                <a:lnTo>
                  <a:pt x="1754" y="1290"/>
                </a:lnTo>
                <a:lnTo>
                  <a:pt x="1756" y="1274"/>
                </a:lnTo>
                <a:lnTo>
                  <a:pt x="1758" y="1258"/>
                </a:lnTo>
                <a:lnTo>
                  <a:pt x="1764" y="1242"/>
                </a:lnTo>
                <a:lnTo>
                  <a:pt x="1770" y="1226"/>
                </a:lnTo>
                <a:lnTo>
                  <a:pt x="1778" y="1212"/>
                </a:lnTo>
                <a:lnTo>
                  <a:pt x="1790" y="1196"/>
                </a:lnTo>
                <a:lnTo>
                  <a:pt x="1802" y="1182"/>
                </a:lnTo>
                <a:lnTo>
                  <a:pt x="1818" y="1170"/>
                </a:lnTo>
                <a:lnTo>
                  <a:pt x="1834" y="1158"/>
                </a:lnTo>
                <a:lnTo>
                  <a:pt x="1856" y="1146"/>
                </a:lnTo>
                <a:lnTo>
                  <a:pt x="1878" y="1136"/>
                </a:lnTo>
                <a:lnTo>
                  <a:pt x="1904" y="1128"/>
                </a:lnTo>
                <a:lnTo>
                  <a:pt x="1934" y="1122"/>
                </a:lnTo>
                <a:lnTo>
                  <a:pt x="1966" y="1116"/>
                </a:lnTo>
                <a:lnTo>
                  <a:pt x="2002" y="1112"/>
                </a:lnTo>
                <a:lnTo>
                  <a:pt x="2042" y="1110"/>
                </a:lnTo>
                <a:lnTo>
                  <a:pt x="2118" y="1108"/>
                </a:lnTo>
                <a:lnTo>
                  <a:pt x="2184" y="1104"/>
                </a:lnTo>
                <a:lnTo>
                  <a:pt x="2240" y="1098"/>
                </a:lnTo>
                <a:lnTo>
                  <a:pt x="2288" y="1090"/>
                </a:lnTo>
                <a:lnTo>
                  <a:pt x="2328" y="1080"/>
                </a:lnTo>
                <a:lnTo>
                  <a:pt x="2362" y="1068"/>
                </a:lnTo>
                <a:lnTo>
                  <a:pt x="2390" y="1054"/>
                </a:lnTo>
                <a:lnTo>
                  <a:pt x="2414" y="1038"/>
                </a:lnTo>
                <a:lnTo>
                  <a:pt x="2436" y="1020"/>
                </a:lnTo>
                <a:lnTo>
                  <a:pt x="2454" y="1000"/>
                </a:lnTo>
                <a:lnTo>
                  <a:pt x="2474" y="976"/>
                </a:lnTo>
                <a:lnTo>
                  <a:pt x="2494" y="952"/>
                </a:lnTo>
                <a:lnTo>
                  <a:pt x="2540" y="894"/>
                </a:lnTo>
                <a:lnTo>
                  <a:pt x="2568" y="860"/>
                </a:lnTo>
                <a:lnTo>
                  <a:pt x="2602" y="826"/>
                </a:lnTo>
                <a:lnTo>
                  <a:pt x="2670" y="754"/>
                </a:lnTo>
                <a:lnTo>
                  <a:pt x="2728" y="688"/>
                </a:lnTo>
                <a:lnTo>
                  <a:pt x="2776" y="624"/>
                </a:lnTo>
                <a:lnTo>
                  <a:pt x="2818" y="564"/>
                </a:lnTo>
                <a:lnTo>
                  <a:pt x="2854" y="504"/>
                </a:lnTo>
                <a:lnTo>
                  <a:pt x="2886" y="446"/>
                </a:lnTo>
                <a:lnTo>
                  <a:pt x="2916" y="386"/>
                </a:lnTo>
                <a:lnTo>
                  <a:pt x="2946" y="324"/>
                </a:lnTo>
                <a:lnTo>
                  <a:pt x="2954" y="302"/>
                </a:lnTo>
                <a:lnTo>
                  <a:pt x="1120" y="412"/>
                </a:lnTo>
                <a:close/>
              </a:path>
            </a:pathLst>
          </a:custGeom>
          <a:gradFill rotWithShape="1">
            <a:gsLst>
              <a:gs pos="0">
                <a:srgbClr val="606060">
                  <a:alpha val="75999"/>
                </a:srgbClr>
              </a:gs>
              <a:gs pos="100000">
                <a:srgbClr val="B3B3B3"/>
              </a:gs>
            </a:gsLst>
            <a:lin ang="18900000" scaled="1"/>
          </a:gradFill>
          <a:ln w="9525" cmpd="sng">
            <a:round/>
            <a:headEnd/>
            <a:tailEnd/>
          </a:ln>
          <a:scene3d>
            <a:camera prst="legacyPerspectiveBottom"/>
            <a:lightRig rig="legacyFlat3" dir="t"/>
          </a:scene3d>
          <a:sp3d extrusionH="887400" prstMaterial="legacyMatte">
            <a:bevelT w="13500" h="13500" prst="angle"/>
            <a:bevelB w="13500" h="13500" prst="angle"/>
            <a:extrusionClr>
              <a:srgbClr val="404040"/>
            </a:extrusionClr>
          </a:sp3d>
        </p:spPr>
        <p:txBody>
          <a:bodyPr>
            <a:flatTx/>
          </a:bodyPr>
          <a:lstStyle/>
          <a:p>
            <a:endParaRPr lang="zh-CN" altLang="en-US">
              <a:latin typeface="+mj-ea"/>
              <a:ea typeface="+mj-ea"/>
            </a:endParaRPr>
          </a:p>
        </p:txBody>
      </p:sp>
      <p:sp>
        <p:nvSpPr>
          <p:cNvPr id="14" name="Freeform 495"/>
          <p:cNvSpPr>
            <a:spLocks/>
          </p:cNvSpPr>
          <p:nvPr/>
        </p:nvSpPr>
        <p:spPr bwMode="auto">
          <a:xfrm>
            <a:off x="3335338" y="4146550"/>
            <a:ext cx="1295400" cy="846138"/>
          </a:xfrm>
          <a:custGeom>
            <a:avLst/>
            <a:gdLst>
              <a:gd name="T0" fmla="*/ 534 w 2444"/>
              <a:gd name="T1" fmla="*/ 266 h 1596"/>
              <a:gd name="T2" fmla="*/ 182 w 2444"/>
              <a:gd name="T3" fmla="*/ 264 h 1596"/>
              <a:gd name="T4" fmla="*/ 122 w 2444"/>
              <a:gd name="T5" fmla="*/ 364 h 1596"/>
              <a:gd name="T6" fmla="*/ 114 w 2444"/>
              <a:gd name="T7" fmla="*/ 436 h 1596"/>
              <a:gd name="T8" fmla="*/ 136 w 2444"/>
              <a:gd name="T9" fmla="*/ 496 h 1596"/>
              <a:gd name="T10" fmla="*/ 188 w 2444"/>
              <a:gd name="T11" fmla="*/ 582 h 1596"/>
              <a:gd name="T12" fmla="*/ 222 w 2444"/>
              <a:gd name="T13" fmla="*/ 670 h 1596"/>
              <a:gd name="T14" fmla="*/ 236 w 2444"/>
              <a:gd name="T15" fmla="*/ 760 h 1596"/>
              <a:gd name="T16" fmla="*/ 232 w 2444"/>
              <a:gd name="T17" fmla="*/ 854 h 1596"/>
              <a:gd name="T18" fmla="*/ 204 w 2444"/>
              <a:gd name="T19" fmla="*/ 952 h 1596"/>
              <a:gd name="T20" fmla="*/ 150 w 2444"/>
              <a:gd name="T21" fmla="*/ 1066 h 1596"/>
              <a:gd name="T22" fmla="*/ 76 w 2444"/>
              <a:gd name="T23" fmla="*/ 1192 h 1596"/>
              <a:gd name="T24" fmla="*/ 22 w 2444"/>
              <a:gd name="T25" fmla="*/ 1294 h 1596"/>
              <a:gd name="T26" fmla="*/ 0 w 2444"/>
              <a:gd name="T27" fmla="*/ 1368 h 1596"/>
              <a:gd name="T28" fmla="*/ 6 w 2444"/>
              <a:gd name="T29" fmla="*/ 1420 h 1596"/>
              <a:gd name="T30" fmla="*/ 34 w 2444"/>
              <a:gd name="T31" fmla="*/ 1460 h 1596"/>
              <a:gd name="T32" fmla="*/ 92 w 2444"/>
              <a:gd name="T33" fmla="*/ 1498 h 1596"/>
              <a:gd name="T34" fmla="*/ 124 w 2444"/>
              <a:gd name="T35" fmla="*/ 1502 h 1596"/>
              <a:gd name="T36" fmla="*/ 198 w 2444"/>
              <a:gd name="T37" fmla="*/ 1484 h 1596"/>
              <a:gd name="T38" fmla="*/ 322 w 2444"/>
              <a:gd name="T39" fmla="*/ 1416 h 1596"/>
              <a:gd name="T40" fmla="*/ 386 w 2444"/>
              <a:gd name="T41" fmla="*/ 1384 h 1596"/>
              <a:gd name="T42" fmla="*/ 396 w 2444"/>
              <a:gd name="T43" fmla="*/ 1390 h 1596"/>
              <a:gd name="T44" fmla="*/ 400 w 2444"/>
              <a:gd name="T45" fmla="*/ 1408 h 1596"/>
              <a:gd name="T46" fmla="*/ 448 w 2444"/>
              <a:gd name="T47" fmla="*/ 1460 h 1596"/>
              <a:gd name="T48" fmla="*/ 534 w 2444"/>
              <a:gd name="T49" fmla="*/ 1522 h 1596"/>
              <a:gd name="T50" fmla="*/ 634 w 2444"/>
              <a:gd name="T51" fmla="*/ 1574 h 1596"/>
              <a:gd name="T52" fmla="*/ 720 w 2444"/>
              <a:gd name="T53" fmla="*/ 1596 h 1596"/>
              <a:gd name="T54" fmla="*/ 750 w 2444"/>
              <a:gd name="T55" fmla="*/ 1590 h 1596"/>
              <a:gd name="T56" fmla="*/ 770 w 2444"/>
              <a:gd name="T57" fmla="*/ 1572 h 1596"/>
              <a:gd name="T58" fmla="*/ 818 w 2444"/>
              <a:gd name="T59" fmla="*/ 1502 h 1596"/>
              <a:gd name="T60" fmla="*/ 912 w 2444"/>
              <a:gd name="T61" fmla="*/ 1414 h 1596"/>
              <a:gd name="T62" fmla="*/ 1026 w 2444"/>
              <a:gd name="T63" fmla="*/ 1330 h 1596"/>
              <a:gd name="T64" fmla="*/ 1144 w 2444"/>
              <a:gd name="T65" fmla="*/ 1264 h 1596"/>
              <a:gd name="T66" fmla="*/ 1228 w 2444"/>
              <a:gd name="T67" fmla="*/ 1236 h 1596"/>
              <a:gd name="T68" fmla="*/ 1270 w 2444"/>
              <a:gd name="T69" fmla="*/ 1238 h 1596"/>
              <a:gd name="T70" fmla="*/ 1346 w 2444"/>
              <a:gd name="T71" fmla="*/ 1244 h 1596"/>
              <a:gd name="T72" fmla="*/ 1430 w 2444"/>
              <a:gd name="T73" fmla="*/ 1236 h 1596"/>
              <a:gd name="T74" fmla="*/ 1624 w 2444"/>
              <a:gd name="T75" fmla="*/ 1188 h 1596"/>
              <a:gd name="T76" fmla="*/ 1810 w 2444"/>
              <a:gd name="T77" fmla="*/ 1140 h 1596"/>
              <a:gd name="T78" fmla="*/ 1998 w 2444"/>
              <a:gd name="T79" fmla="*/ 1112 h 1596"/>
              <a:gd name="T80" fmla="*/ 2206 w 2444"/>
              <a:gd name="T81" fmla="*/ 1092 h 1596"/>
              <a:gd name="T82" fmla="*/ 2320 w 2444"/>
              <a:gd name="T83" fmla="*/ 1070 h 1596"/>
              <a:gd name="T84" fmla="*/ 2362 w 2444"/>
              <a:gd name="T85" fmla="*/ 1046 h 1596"/>
              <a:gd name="T86" fmla="*/ 2392 w 2444"/>
              <a:gd name="T87" fmla="*/ 1006 h 1596"/>
              <a:gd name="T88" fmla="*/ 2416 w 2444"/>
              <a:gd name="T89" fmla="*/ 938 h 1596"/>
              <a:gd name="T90" fmla="*/ 2444 w 2444"/>
              <a:gd name="T91" fmla="*/ 830 h 1596"/>
              <a:gd name="T92" fmla="*/ 1044 w 2444"/>
              <a:gd name="T93" fmla="*/ 50 h 1596"/>
              <a:gd name="T94" fmla="*/ 0 w 2444"/>
              <a:gd name="T95" fmla="*/ 0 h 1596"/>
              <a:gd name="T96" fmla="*/ 2444 w 2444"/>
              <a:gd name="T97"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T94" t="T95" r="T96" b="T97"/>
            <a:pathLst>
              <a:path w="2444" h="1596">
                <a:moveTo>
                  <a:pt x="1044" y="50"/>
                </a:moveTo>
                <a:lnTo>
                  <a:pt x="720" y="0"/>
                </a:lnTo>
                <a:lnTo>
                  <a:pt x="534" y="266"/>
                </a:lnTo>
                <a:lnTo>
                  <a:pt x="256" y="174"/>
                </a:lnTo>
                <a:lnTo>
                  <a:pt x="216" y="220"/>
                </a:lnTo>
                <a:lnTo>
                  <a:pt x="182" y="264"/>
                </a:lnTo>
                <a:lnTo>
                  <a:pt x="156" y="300"/>
                </a:lnTo>
                <a:lnTo>
                  <a:pt x="136" y="334"/>
                </a:lnTo>
                <a:lnTo>
                  <a:pt x="122" y="364"/>
                </a:lnTo>
                <a:lnTo>
                  <a:pt x="114" y="390"/>
                </a:lnTo>
                <a:lnTo>
                  <a:pt x="112" y="414"/>
                </a:lnTo>
                <a:lnTo>
                  <a:pt x="114" y="436"/>
                </a:lnTo>
                <a:lnTo>
                  <a:pt x="118" y="456"/>
                </a:lnTo>
                <a:lnTo>
                  <a:pt x="126" y="476"/>
                </a:lnTo>
                <a:lnTo>
                  <a:pt x="136" y="496"/>
                </a:lnTo>
                <a:lnTo>
                  <a:pt x="148" y="516"/>
                </a:lnTo>
                <a:lnTo>
                  <a:pt x="174" y="558"/>
                </a:lnTo>
                <a:lnTo>
                  <a:pt x="188" y="582"/>
                </a:lnTo>
                <a:lnTo>
                  <a:pt x="200" y="608"/>
                </a:lnTo>
                <a:lnTo>
                  <a:pt x="212" y="640"/>
                </a:lnTo>
                <a:lnTo>
                  <a:pt x="222" y="670"/>
                </a:lnTo>
                <a:lnTo>
                  <a:pt x="228" y="700"/>
                </a:lnTo>
                <a:lnTo>
                  <a:pt x="234" y="730"/>
                </a:lnTo>
                <a:lnTo>
                  <a:pt x="236" y="760"/>
                </a:lnTo>
                <a:lnTo>
                  <a:pt x="238" y="792"/>
                </a:lnTo>
                <a:lnTo>
                  <a:pt x="236" y="822"/>
                </a:lnTo>
                <a:lnTo>
                  <a:pt x="232" y="854"/>
                </a:lnTo>
                <a:lnTo>
                  <a:pt x="224" y="886"/>
                </a:lnTo>
                <a:lnTo>
                  <a:pt x="216" y="918"/>
                </a:lnTo>
                <a:lnTo>
                  <a:pt x="204" y="952"/>
                </a:lnTo>
                <a:lnTo>
                  <a:pt x="188" y="988"/>
                </a:lnTo>
                <a:lnTo>
                  <a:pt x="172" y="1026"/>
                </a:lnTo>
                <a:lnTo>
                  <a:pt x="150" y="1066"/>
                </a:lnTo>
                <a:lnTo>
                  <a:pt x="128" y="1106"/>
                </a:lnTo>
                <a:lnTo>
                  <a:pt x="102" y="1150"/>
                </a:lnTo>
                <a:lnTo>
                  <a:pt x="76" y="1192"/>
                </a:lnTo>
                <a:lnTo>
                  <a:pt x="54" y="1230"/>
                </a:lnTo>
                <a:lnTo>
                  <a:pt x="36" y="1264"/>
                </a:lnTo>
                <a:lnTo>
                  <a:pt x="22" y="1294"/>
                </a:lnTo>
                <a:lnTo>
                  <a:pt x="12" y="1322"/>
                </a:lnTo>
                <a:lnTo>
                  <a:pt x="4" y="1346"/>
                </a:lnTo>
                <a:lnTo>
                  <a:pt x="0" y="1368"/>
                </a:lnTo>
                <a:lnTo>
                  <a:pt x="0" y="1388"/>
                </a:lnTo>
                <a:lnTo>
                  <a:pt x="2" y="1404"/>
                </a:lnTo>
                <a:lnTo>
                  <a:pt x="6" y="1420"/>
                </a:lnTo>
                <a:lnTo>
                  <a:pt x="14" y="1434"/>
                </a:lnTo>
                <a:lnTo>
                  <a:pt x="22" y="1448"/>
                </a:lnTo>
                <a:lnTo>
                  <a:pt x="34" y="1460"/>
                </a:lnTo>
                <a:lnTo>
                  <a:pt x="48" y="1470"/>
                </a:lnTo>
                <a:lnTo>
                  <a:pt x="82" y="1492"/>
                </a:lnTo>
                <a:lnTo>
                  <a:pt x="92" y="1498"/>
                </a:lnTo>
                <a:lnTo>
                  <a:pt x="102" y="1500"/>
                </a:lnTo>
                <a:lnTo>
                  <a:pt x="112" y="1502"/>
                </a:lnTo>
                <a:lnTo>
                  <a:pt x="124" y="1502"/>
                </a:lnTo>
                <a:lnTo>
                  <a:pt x="148" y="1500"/>
                </a:lnTo>
                <a:lnTo>
                  <a:pt x="172" y="1494"/>
                </a:lnTo>
                <a:lnTo>
                  <a:pt x="198" y="1484"/>
                </a:lnTo>
                <a:lnTo>
                  <a:pt x="224" y="1472"/>
                </a:lnTo>
                <a:lnTo>
                  <a:pt x="276" y="1444"/>
                </a:lnTo>
                <a:lnTo>
                  <a:pt x="322" y="1416"/>
                </a:lnTo>
                <a:lnTo>
                  <a:pt x="360" y="1394"/>
                </a:lnTo>
                <a:lnTo>
                  <a:pt x="376" y="1386"/>
                </a:lnTo>
                <a:lnTo>
                  <a:pt x="386" y="1384"/>
                </a:lnTo>
                <a:lnTo>
                  <a:pt x="390" y="1384"/>
                </a:lnTo>
                <a:lnTo>
                  <a:pt x="394" y="1386"/>
                </a:lnTo>
                <a:lnTo>
                  <a:pt x="396" y="1390"/>
                </a:lnTo>
                <a:lnTo>
                  <a:pt x="396" y="1394"/>
                </a:lnTo>
                <a:lnTo>
                  <a:pt x="396" y="1400"/>
                </a:lnTo>
                <a:lnTo>
                  <a:pt x="400" y="1408"/>
                </a:lnTo>
                <a:lnTo>
                  <a:pt x="410" y="1424"/>
                </a:lnTo>
                <a:lnTo>
                  <a:pt x="426" y="1442"/>
                </a:lnTo>
                <a:lnTo>
                  <a:pt x="448" y="1460"/>
                </a:lnTo>
                <a:lnTo>
                  <a:pt x="474" y="1482"/>
                </a:lnTo>
                <a:lnTo>
                  <a:pt x="504" y="1502"/>
                </a:lnTo>
                <a:lnTo>
                  <a:pt x="534" y="1522"/>
                </a:lnTo>
                <a:lnTo>
                  <a:pt x="568" y="1542"/>
                </a:lnTo>
                <a:lnTo>
                  <a:pt x="600" y="1560"/>
                </a:lnTo>
                <a:lnTo>
                  <a:pt x="634" y="1574"/>
                </a:lnTo>
                <a:lnTo>
                  <a:pt x="666" y="1586"/>
                </a:lnTo>
                <a:lnTo>
                  <a:pt x="694" y="1594"/>
                </a:lnTo>
                <a:lnTo>
                  <a:pt x="720" y="1596"/>
                </a:lnTo>
                <a:lnTo>
                  <a:pt x="732" y="1596"/>
                </a:lnTo>
                <a:lnTo>
                  <a:pt x="742" y="1594"/>
                </a:lnTo>
                <a:lnTo>
                  <a:pt x="750" y="1590"/>
                </a:lnTo>
                <a:lnTo>
                  <a:pt x="758" y="1586"/>
                </a:lnTo>
                <a:lnTo>
                  <a:pt x="764" y="1580"/>
                </a:lnTo>
                <a:lnTo>
                  <a:pt x="770" y="1572"/>
                </a:lnTo>
                <a:lnTo>
                  <a:pt x="780" y="1550"/>
                </a:lnTo>
                <a:lnTo>
                  <a:pt x="796" y="1528"/>
                </a:lnTo>
                <a:lnTo>
                  <a:pt x="818" y="1502"/>
                </a:lnTo>
                <a:lnTo>
                  <a:pt x="846" y="1474"/>
                </a:lnTo>
                <a:lnTo>
                  <a:pt x="876" y="1444"/>
                </a:lnTo>
                <a:lnTo>
                  <a:pt x="912" y="1414"/>
                </a:lnTo>
                <a:lnTo>
                  <a:pt x="948" y="1386"/>
                </a:lnTo>
                <a:lnTo>
                  <a:pt x="986" y="1356"/>
                </a:lnTo>
                <a:lnTo>
                  <a:pt x="1026" y="1330"/>
                </a:lnTo>
                <a:lnTo>
                  <a:pt x="1066" y="1304"/>
                </a:lnTo>
                <a:lnTo>
                  <a:pt x="1104" y="1282"/>
                </a:lnTo>
                <a:lnTo>
                  <a:pt x="1144" y="1264"/>
                </a:lnTo>
                <a:lnTo>
                  <a:pt x="1180" y="1248"/>
                </a:lnTo>
                <a:lnTo>
                  <a:pt x="1214" y="1240"/>
                </a:lnTo>
                <a:lnTo>
                  <a:pt x="1228" y="1236"/>
                </a:lnTo>
                <a:lnTo>
                  <a:pt x="1244" y="1236"/>
                </a:lnTo>
                <a:lnTo>
                  <a:pt x="1258" y="1236"/>
                </a:lnTo>
                <a:lnTo>
                  <a:pt x="1270" y="1238"/>
                </a:lnTo>
                <a:lnTo>
                  <a:pt x="1294" y="1242"/>
                </a:lnTo>
                <a:lnTo>
                  <a:pt x="1320" y="1244"/>
                </a:lnTo>
                <a:lnTo>
                  <a:pt x="1346" y="1244"/>
                </a:lnTo>
                <a:lnTo>
                  <a:pt x="1372" y="1242"/>
                </a:lnTo>
                <a:lnTo>
                  <a:pt x="1400" y="1240"/>
                </a:lnTo>
                <a:lnTo>
                  <a:pt x="1430" y="1236"/>
                </a:lnTo>
                <a:lnTo>
                  <a:pt x="1490" y="1222"/>
                </a:lnTo>
                <a:lnTo>
                  <a:pt x="1556" y="1206"/>
                </a:lnTo>
                <a:lnTo>
                  <a:pt x="1624" y="1188"/>
                </a:lnTo>
                <a:lnTo>
                  <a:pt x="1696" y="1168"/>
                </a:lnTo>
                <a:lnTo>
                  <a:pt x="1770" y="1150"/>
                </a:lnTo>
                <a:lnTo>
                  <a:pt x="1810" y="1140"/>
                </a:lnTo>
                <a:lnTo>
                  <a:pt x="1848" y="1134"/>
                </a:lnTo>
                <a:lnTo>
                  <a:pt x="1924" y="1122"/>
                </a:lnTo>
                <a:lnTo>
                  <a:pt x="1998" y="1112"/>
                </a:lnTo>
                <a:lnTo>
                  <a:pt x="2072" y="1106"/>
                </a:lnTo>
                <a:lnTo>
                  <a:pt x="2140" y="1100"/>
                </a:lnTo>
                <a:lnTo>
                  <a:pt x="2206" y="1092"/>
                </a:lnTo>
                <a:lnTo>
                  <a:pt x="2266" y="1084"/>
                </a:lnTo>
                <a:lnTo>
                  <a:pt x="2294" y="1078"/>
                </a:lnTo>
                <a:lnTo>
                  <a:pt x="2320" y="1070"/>
                </a:lnTo>
                <a:lnTo>
                  <a:pt x="2336" y="1064"/>
                </a:lnTo>
                <a:lnTo>
                  <a:pt x="2350" y="1056"/>
                </a:lnTo>
                <a:lnTo>
                  <a:pt x="2362" y="1046"/>
                </a:lnTo>
                <a:lnTo>
                  <a:pt x="2374" y="1034"/>
                </a:lnTo>
                <a:lnTo>
                  <a:pt x="2384" y="1020"/>
                </a:lnTo>
                <a:lnTo>
                  <a:pt x="2392" y="1006"/>
                </a:lnTo>
                <a:lnTo>
                  <a:pt x="2398" y="990"/>
                </a:lnTo>
                <a:lnTo>
                  <a:pt x="2406" y="972"/>
                </a:lnTo>
                <a:lnTo>
                  <a:pt x="2416" y="938"/>
                </a:lnTo>
                <a:lnTo>
                  <a:pt x="2426" y="900"/>
                </a:lnTo>
                <a:lnTo>
                  <a:pt x="2436" y="864"/>
                </a:lnTo>
                <a:lnTo>
                  <a:pt x="2444" y="830"/>
                </a:lnTo>
                <a:lnTo>
                  <a:pt x="1936" y="152"/>
                </a:lnTo>
                <a:lnTo>
                  <a:pt x="1318" y="226"/>
                </a:lnTo>
                <a:lnTo>
                  <a:pt x="1044" y="50"/>
                </a:lnTo>
                <a:close/>
              </a:path>
            </a:pathLst>
          </a:custGeom>
          <a:gradFill rotWithShape="1">
            <a:gsLst>
              <a:gs pos="0">
                <a:srgbClr val="606060">
                  <a:alpha val="67000"/>
                </a:srgbClr>
              </a:gs>
              <a:gs pos="100000">
                <a:srgbClr val="B3B3B3"/>
              </a:gs>
            </a:gsLst>
            <a:lin ang="5400000" scaled="1"/>
          </a:gradFill>
          <a:ln w="9525" cmpd="sng">
            <a:round/>
            <a:headEnd/>
            <a:tailEnd/>
          </a:ln>
          <a:scene3d>
            <a:camera prst="legacyPerspectiveBottom"/>
            <a:lightRig rig="legacyFlat3" dir="t"/>
          </a:scene3d>
          <a:sp3d extrusionH="887400" prstMaterial="legacyMatte">
            <a:bevelT w="13500" h="13500" prst="angle"/>
            <a:bevelB w="13500" h="13500" prst="angle"/>
            <a:extrusionClr>
              <a:srgbClr val="606060"/>
            </a:extrusionClr>
          </a:sp3d>
        </p:spPr>
        <p:txBody>
          <a:bodyPr>
            <a:flatTx/>
          </a:bodyPr>
          <a:lstStyle/>
          <a:p>
            <a:endParaRPr lang="zh-CN" altLang="en-US">
              <a:latin typeface="+mj-ea"/>
              <a:ea typeface="+mj-ea"/>
            </a:endParaRPr>
          </a:p>
        </p:txBody>
      </p:sp>
      <p:sp>
        <p:nvSpPr>
          <p:cNvPr id="16" name="Freeform 497"/>
          <p:cNvSpPr>
            <a:spLocks/>
          </p:cNvSpPr>
          <p:nvPr/>
        </p:nvSpPr>
        <p:spPr bwMode="auto">
          <a:xfrm>
            <a:off x="5864225" y="2570163"/>
            <a:ext cx="150813" cy="153987"/>
          </a:xfrm>
          <a:custGeom>
            <a:avLst/>
            <a:gdLst>
              <a:gd name="T0" fmla="*/ 0 w 286"/>
              <a:gd name="T1" fmla="*/ 90 h 290"/>
              <a:gd name="T2" fmla="*/ 64 w 286"/>
              <a:gd name="T3" fmla="*/ 74 h 290"/>
              <a:gd name="T4" fmla="*/ 128 w 286"/>
              <a:gd name="T5" fmla="*/ 54 h 290"/>
              <a:gd name="T6" fmla="*/ 196 w 286"/>
              <a:gd name="T7" fmla="*/ 20 h 290"/>
              <a:gd name="T8" fmla="*/ 228 w 286"/>
              <a:gd name="T9" fmla="*/ 6 h 290"/>
              <a:gd name="T10" fmla="*/ 250 w 286"/>
              <a:gd name="T11" fmla="*/ 0 h 290"/>
              <a:gd name="T12" fmla="*/ 266 w 286"/>
              <a:gd name="T13" fmla="*/ 2 h 290"/>
              <a:gd name="T14" fmla="*/ 276 w 286"/>
              <a:gd name="T15" fmla="*/ 10 h 290"/>
              <a:gd name="T16" fmla="*/ 282 w 286"/>
              <a:gd name="T17" fmla="*/ 20 h 290"/>
              <a:gd name="T18" fmla="*/ 280 w 286"/>
              <a:gd name="T19" fmla="*/ 32 h 290"/>
              <a:gd name="T20" fmla="*/ 270 w 286"/>
              <a:gd name="T21" fmla="*/ 50 h 290"/>
              <a:gd name="T22" fmla="*/ 256 w 286"/>
              <a:gd name="T23" fmla="*/ 60 h 290"/>
              <a:gd name="T24" fmla="*/ 250 w 286"/>
              <a:gd name="T25" fmla="*/ 74 h 290"/>
              <a:gd name="T26" fmla="*/ 256 w 286"/>
              <a:gd name="T27" fmla="*/ 86 h 290"/>
              <a:gd name="T28" fmla="*/ 272 w 286"/>
              <a:gd name="T29" fmla="*/ 102 h 290"/>
              <a:gd name="T30" fmla="*/ 280 w 286"/>
              <a:gd name="T31" fmla="*/ 110 h 290"/>
              <a:gd name="T32" fmla="*/ 276 w 286"/>
              <a:gd name="T33" fmla="*/ 116 h 290"/>
              <a:gd name="T34" fmla="*/ 256 w 286"/>
              <a:gd name="T35" fmla="*/ 132 h 290"/>
              <a:gd name="T36" fmla="*/ 250 w 286"/>
              <a:gd name="T37" fmla="*/ 144 h 290"/>
              <a:gd name="T38" fmla="*/ 252 w 286"/>
              <a:gd name="T39" fmla="*/ 154 h 290"/>
              <a:gd name="T40" fmla="*/ 260 w 286"/>
              <a:gd name="T41" fmla="*/ 162 h 290"/>
              <a:gd name="T42" fmla="*/ 278 w 286"/>
              <a:gd name="T43" fmla="*/ 172 h 290"/>
              <a:gd name="T44" fmla="*/ 286 w 286"/>
              <a:gd name="T45" fmla="*/ 180 h 290"/>
              <a:gd name="T46" fmla="*/ 280 w 286"/>
              <a:gd name="T47" fmla="*/ 192 h 290"/>
              <a:gd name="T48" fmla="*/ 250 w 286"/>
              <a:gd name="T49" fmla="*/ 204 h 290"/>
              <a:gd name="T50" fmla="*/ 206 w 286"/>
              <a:gd name="T51" fmla="*/ 212 h 290"/>
              <a:gd name="T52" fmla="*/ 188 w 286"/>
              <a:gd name="T53" fmla="*/ 224 h 290"/>
              <a:gd name="T54" fmla="*/ 184 w 286"/>
              <a:gd name="T55" fmla="*/ 244 h 290"/>
              <a:gd name="T56" fmla="*/ 190 w 286"/>
              <a:gd name="T57" fmla="*/ 270 h 290"/>
              <a:gd name="T58" fmla="*/ 190 w 286"/>
              <a:gd name="T59" fmla="*/ 278 h 290"/>
              <a:gd name="T60" fmla="*/ 172 w 286"/>
              <a:gd name="T61" fmla="*/ 288 h 290"/>
              <a:gd name="T62" fmla="*/ 142 w 286"/>
              <a:gd name="T63" fmla="*/ 288 h 290"/>
              <a:gd name="T64" fmla="*/ 112 w 286"/>
              <a:gd name="T65" fmla="*/ 278 h 290"/>
              <a:gd name="T66" fmla="*/ 92 w 286"/>
              <a:gd name="T67" fmla="*/ 264 h 290"/>
              <a:gd name="T68" fmla="*/ 64 w 286"/>
              <a:gd name="T69" fmla="*/ 234 h 290"/>
              <a:gd name="T70" fmla="*/ 40 w 286"/>
              <a:gd name="T71" fmla="*/ 196 h 290"/>
              <a:gd name="T72" fmla="*/ 22 w 286"/>
              <a:gd name="T73" fmla="*/ 160 h 290"/>
              <a:gd name="T74" fmla="*/ 0 w 286"/>
              <a:gd name="T75" fmla="*/ 90 h 290"/>
              <a:gd name="T76" fmla="*/ 0 w 286"/>
              <a:gd name="T77" fmla="*/ 0 h 290"/>
              <a:gd name="T78" fmla="*/ 286 w 286"/>
              <a:gd name="T79"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286" h="290">
                <a:moveTo>
                  <a:pt x="0" y="90"/>
                </a:moveTo>
                <a:lnTo>
                  <a:pt x="0" y="90"/>
                </a:lnTo>
                <a:lnTo>
                  <a:pt x="18" y="86"/>
                </a:lnTo>
                <a:lnTo>
                  <a:pt x="64" y="74"/>
                </a:lnTo>
                <a:lnTo>
                  <a:pt x="94" y="66"/>
                </a:lnTo>
                <a:lnTo>
                  <a:pt x="128" y="54"/>
                </a:lnTo>
                <a:lnTo>
                  <a:pt x="162" y="38"/>
                </a:lnTo>
                <a:lnTo>
                  <a:pt x="196" y="20"/>
                </a:lnTo>
                <a:lnTo>
                  <a:pt x="214" y="12"/>
                </a:lnTo>
                <a:lnTo>
                  <a:pt x="228" y="6"/>
                </a:lnTo>
                <a:lnTo>
                  <a:pt x="240" y="2"/>
                </a:lnTo>
                <a:lnTo>
                  <a:pt x="250" y="0"/>
                </a:lnTo>
                <a:lnTo>
                  <a:pt x="260" y="0"/>
                </a:lnTo>
                <a:lnTo>
                  <a:pt x="266" y="2"/>
                </a:lnTo>
                <a:lnTo>
                  <a:pt x="272" y="6"/>
                </a:lnTo>
                <a:lnTo>
                  <a:pt x="276" y="10"/>
                </a:lnTo>
                <a:lnTo>
                  <a:pt x="280" y="14"/>
                </a:lnTo>
                <a:lnTo>
                  <a:pt x="282" y="20"/>
                </a:lnTo>
                <a:lnTo>
                  <a:pt x="282" y="26"/>
                </a:lnTo>
                <a:lnTo>
                  <a:pt x="280" y="32"/>
                </a:lnTo>
                <a:lnTo>
                  <a:pt x="276" y="44"/>
                </a:lnTo>
                <a:lnTo>
                  <a:pt x="270" y="50"/>
                </a:lnTo>
                <a:lnTo>
                  <a:pt x="266" y="54"/>
                </a:lnTo>
                <a:lnTo>
                  <a:pt x="256" y="60"/>
                </a:lnTo>
                <a:lnTo>
                  <a:pt x="252" y="68"/>
                </a:lnTo>
                <a:lnTo>
                  <a:pt x="250" y="74"/>
                </a:lnTo>
                <a:lnTo>
                  <a:pt x="252" y="80"/>
                </a:lnTo>
                <a:lnTo>
                  <a:pt x="256" y="86"/>
                </a:lnTo>
                <a:lnTo>
                  <a:pt x="260" y="92"/>
                </a:lnTo>
                <a:lnTo>
                  <a:pt x="272" y="102"/>
                </a:lnTo>
                <a:lnTo>
                  <a:pt x="278" y="106"/>
                </a:lnTo>
                <a:lnTo>
                  <a:pt x="280" y="110"/>
                </a:lnTo>
                <a:lnTo>
                  <a:pt x="278" y="114"/>
                </a:lnTo>
                <a:lnTo>
                  <a:pt x="276" y="116"/>
                </a:lnTo>
                <a:lnTo>
                  <a:pt x="268" y="122"/>
                </a:lnTo>
                <a:lnTo>
                  <a:pt x="256" y="132"/>
                </a:lnTo>
                <a:lnTo>
                  <a:pt x="252" y="138"/>
                </a:lnTo>
                <a:lnTo>
                  <a:pt x="250" y="144"/>
                </a:lnTo>
                <a:lnTo>
                  <a:pt x="250" y="148"/>
                </a:lnTo>
                <a:lnTo>
                  <a:pt x="252" y="154"/>
                </a:lnTo>
                <a:lnTo>
                  <a:pt x="256" y="158"/>
                </a:lnTo>
                <a:lnTo>
                  <a:pt x="260" y="162"/>
                </a:lnTo>
                <a:lnTo>
                  <a:pt x="272" y="168"/>
                </a:lnTo>
                <a:lnTo>
                  <a:pt x="278" y="172"/>
                </a:lnTo>
                <a:lnTo>
                  <a:pt x="284" y="176"/>
                </a:lnTo>
                <a:lnTo>
                  <a:pt x="286" y="180"/>
                </a:lnTo>
                <a:lnTo>
                  <a:pt x="286" y="186"/>
                </a:lnTo>
                <a:lnTo>
                  <a:pt x="280" y="192"/>
                </a:lnTo>
                <a:lnTo>
                  <a:pt x="270" y="198"/>
                </a:lnTo>
                <a:lnTo>
                  <a:pt x="250" y="204"/>
                </a:lnTo>
                <a:lnTo>
                  <a:pt x="224" y="208"/>
                </a:lnTo>
                <a:lnTo>
                  <a:pt x="206" y="212"/>
                </a:lnTo>
                <a:lnTo>
                  <a:pt x="194" y="218"/>
                </a:lnTo>
                <a:lnTo>
                  <a:pt x="188" y="224"/>
                </a:lnTo>
                <a:lnTo>
                  <a:pt x="184" y="234"/>
                </a:lnTo>
                <a:lnTo>
                  <a:pt x="184" y="244"/>
                </a:lnTo>
                <a:lnTo>
                  <a:pt x="186" y="252"/>
                </a:lnTo>
                <a:lnTo>
                  <a:pt x="190" y="270"/>
                </a:lnTo>
                <a:lnTo>
                  <a:pt x="190" y="274"/>
                </a:lnTo>
                <a:lnTo>
                  <a:pt x="190" y="278"/>
                </a:lnTo>
                <a:lnTo>
                  <a:pt x="184" y="284"/>
                </a:lnTo>
                <a:lnTo>
                  <a:pt x="172" y="288"/>
                </a:lnTo>
                <a:lnTo>
                  <a:pt x="158" y="290"/>
                </a:lnTo>
                <a:lnTo>
                  <a:pt x="142" y="288"/>
                </a:lnTo>
                <a:lnTo>
                  <a:pt x="122" y="282"/>
                </a:lnTo>
                <a:lnTo>
                  <a:pt x="112" y="278"/>
                </a:lnTo>
                <a:lnTo>
                  <a:pt x="102" y="270"/>
                </a:lnTo>
                <a:lnTo>
                  <a:pt x="92" y="264"/>
                </a:lnTo>
                <a:lnTo>
                  <a:pt x="82" y="254"/>
                </a:lnTo>
                <a:lnTo>
                  <a:pt x="64" y="234"/>
                </a:lnTo>
                <a:lnTo>
                  <a:pt x="50" y="214"/>
                </a:lnTo>
                <a:lnTo>
                  <a:pt x="40" y="196"/>
                </a:lnTo>
                <a:lnTo>
                  <a:pt x="30" y="178"/>
                </a:lnTo>
                <a:lnTo>
                  <a:pt x="22" y="160"/>
                </a:lnTo>
                <a:lnTo>
                  <a:pt x="16" y="138"/>
                </a:lnTo>
                <a:lnTo>
                  <a:pt x="0" y="90"/>
                </a:lnTo>
                <a:close/>
              </a:path>
            </a:pathLst>
          </a:custGeom>
          <a:gradFill rotWithShape="0">
            <a:gsLst>
              <a:gs pos="0">
                <a:srgbClr val="606060"/>
              </a:gs>
              <a:gs pos="100000">
                <a:srgbClr val="B3B3B3"/>
              </a:gs>
            </a:gsLst>
            <a:lin ang="18900000" scaled="1"/>
          </a:gradFill>
          <a:ln w="9525" cmpd="sng">
            <a:round/>
            <a:headEnd/>
            <a:tailEnd/>
          </a:ln>
          <a:scene3d>
            <a:camera prst="legacyPerspectiveBottom"/>
            <a:lightRig rig="legacyFlat3" dir="t"/>
          </a:scene3d>
          <a:sp3d extrusionH="887400" prstMaterial="legacyMatte">
            <a:bevelT w="13500" h="13500" prst="angle"/>
            <a:bevelB w="13500" h="13500" prst="angle"/>
            <a:extrusionClr>
              <a:srgbClr val="404040"/>
            </a:extrusionClr>
          </a:sp3d>
        </p:spPr>
        <p:txBody>
          <a:bodyPr>
            <a:flatTx/>
          </a:bodyPr>
          <a:lstStyle/>
          <a:p>
            <a:endParaRPr lang="zh-CN" altLang="en-US">
              <a:latin typeface="+mj-ea"/>
              <a:ea typeface="+mj-ea"/>
            </a:endParaRPr>
          </a:p>
        </p:txBody>
      </p:sp>
      <p:sp>
        <p:nvSpPr>
          <p:cNvPr id="17" name="Freeform 498"/>
          <p:cNvSpPr>
            <a:spLocks/>
          </p:cNvSpPr>
          <p:nvPr/>
        </p:nvSpPr>
        <p:spPr bwMode="auto">
          <a:xfrm>
            <a:off x="6035675" y="2771775"/>
            <a:ext cx="49213" cy="57150"/>
          </a:xfrm>
          <a:custGeom>
            <a:avLst/>
            <a:gdLst>
              <a:gd name="T0" fmla="*/ 8 w 92"/>
              <a:gd name="T1" fmla="*/ 6 h 110"/>
              <a:gd name="T2" fmla="*/ 8 w 92"/>
              <a:gd name="T3" fmla="*/ 6 h 110"/>
              <a:gd name="T4" fmla="*/ 26 w 92"/>
              <a:gd name="T5" fmla="*/ 2 h 110"/>
              <a:gd name="T6" fmla="*/ 44 w 92"/>
              <a:gd name="T7" fmla="*/ 0 h 110"/>
              <a:gd name="T8" fmla="*/ 62 w 92"/>
              <a:gd name="T9" fmla="*/ 0 h 110"/>
              <a:gd name="T10" fmla="*/ 72 w 92"/>
              <a:gd name="T11" fmla="*/ 0 h 110"/>
              <a:gd name="T12" fmla="*/ 78 w 92"/>
              <a:gd name="T13" fmla="*/ 2 h 110"/>
              <a:gd name="T14" fmla="*/ 86 w 92"/>
              <a:gd name="T15" fmla="*/ 6 h 110"/>
              <a:gd name="T16" fmla="*/ 90 w 92"/>
              <a:gd name="T17" fmla="*/ 10 h 110"/>
              <a:gd name="T18" fmla="*/ 92 w 92"/>
              <a:gd name="T19" fmla="*/ 16 h 110"/>
              <a:gd name="T20" fmla="*/ 90 w 92"/>
              <a:gd name="T21" fmla="*/ 26 h 110"/>
              <a:gd name="T22" fmla="*/ 86 w 92"/>
              <a:gd name="T23" fmla="*/ 36 h 110"/>
              <a:gd name="T24" fmla="*/ 78 w 92"/>
              <a:gd name="T25" fmla="*/ 48 h 110"/>
              <a:gd name="T26" fmla="*/ 46 w 92"/>
              <a:gd name="T27" fmla="*/ 90 h 110"/>
              <a:gd name="T28" fmla="*/ 34 w 92"/>
              <a:gd name="T29" fmla="*/ 104 h 110"/>
              <a:gd name="T30" fmla="*/ 24 w 92"/>
              <a:gd name="T31" fmla="*/ 110 h 110"/>
              <a:gd name="T32" fmla="*/ 20 w 92"/>
              <a:gd name="T33" fmla="*/ 110 h 110"/>
              <a:gd name="T34" fmla="*/ 18 w 92"/>
              <a:gd name="T35" fmla="*/ 110 h 110"/>
              <a:gd name="T36" fmla="*/ 16 w 92"/>
              <a:gd name="T37" fmla="*/ 108 h 110"/>
              <a:gd name="T38" fmla="*/ 14 w 92"/>
              <a:gd name="T39" fmla="*/ 104 h 110"/>
              <a:gd name="T40" fmla="*/ 10 w 92"/>
              <a:gd name="T41" fmla="*/ 92 h 110"/>
              <a:gd name="T42" fmla="*/ 8 w 92"/>
              <a:gd name="T43" fmla="*/ 76 h 110"/>
              <a:gd name="T44" fmla="*/ 6 w 92"/>
              <a:gd name="T45" fmla="*/ 60 h 110"/>
              <a:gd name="T46" fmla="*/ 4 w 92"/>
              <a:gd name="T47" fmla="*/ 48 h 110"/>
              <a:gd name="T48" fmla="*/ 0 w 92"/>
              <a:gd name="T49" fmla="*/ 34 h 110"/>
              <a:gd name="T50" fmla="*/ 0 w 92"/>
              <a:gd name="T51" fmla="*/ 28 h 110"/>
              <a:gd name="T52" fmla="*/ 0 w 92"/>
              <a:gd name="T53" fmla="*/ 22 h 110"/>
              <a:gd name="T54" fmla="*/ 8 w 92"/>
              <a:gd name="T55" fmla="*/ 6 h 110"/>
              <a:gd name="T56" fmla="*/ 0 w 92"/>
              <a:gd name="T57" fmla="*/ 0 h 110"/>
              <a:gd name="T58" fmla="*/ 92 w 92"/>
              <a:gd name="T5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T56" t="T57" r="T58" b="T59"/>
            <a:pathLst>
              <a:path w="92" h="110">
                <a:moveTo>
                  <a:pt x="8" y="6"/>
                </a:moveTo>
                <a:lnTo>
                  <a:pt x="8" y="6"/>
                </a:lnTo>
                <a:lnTo>
                  <a:pt x="26" y="2"/>
                </a:lnTo>
                <a:lnTo>
                  <a:pt x="44" y="0"/>
                </a:lnTo>
                <a:lnTo>
                  <a:pt x="62" y="0"/>
                </a:lnTo>
                <a:lnTo>
                  <a:pt x="72" y="0"/>
                </a:lnTo>
                <a:lnTo>
                  <a:pt x="78" y="2"/>
                </a:lnTo>
                <a:lnTo>
                  <a:pt x="86" y="6"/>
                </a:lnTo>
                <a:lnTo>
                  <a:pt x="90" y="10"/>
                </a:lnTo>
                <a:lnTo>
                  <a:pt x="92" y="16"/>
                </a:lnTo>
                <a:lnTo>
                  <a:pt x="90" y="26"/>
                </a:lnTo>
                <a:lnTo>
                  <a:pt x="86" y="36"/>
                </a:lnTo>
                <a:lnTo>
                  <a:pt x="78" y="48"/>
                </a:lnTo>
                <a:lnTo>
                  <a:pt x="46" y="90"/>
                </a:lnTo>
                <a:lnTo>
                  <a:pt x="34" y="104"/>
                </a:lnTo>
                <a:lnTo>
                  <a:pt x="24" y="110"/>
                </a:lnTo>
                <a:lnTo>
                  <a:pt x="20" y="110"/>
                </a:lnTo>
                <a:lnTo>
                  <a:pt x="18" y="110"/>
                </a:lnTo>
                <a:lnTo>
                  <a:pt x="16" y="108"/>
                </a:lnTo>
                <a:lnTo>
                  <a:pt x="14" y="104"/>
                </a:lnTo>
                <a:lnTo>
                  <a:pt x="10" y="92"/>
                </a:lnTo>
                <a:lnTo>
                  <a:pt x="8" y="76"/>
                </a:lnTo>
                <a:lnTo>
                  <a:pt x="6" y="60"/>
                </a:lnTo>
                <a:lnTo>
                  <a:pt x="4" y="48"/>
                </a:lnTo>
                <a:lnTo>
                  <a:pt x="0" y="34"/>
                </a:lnTo>
                <a:lnTo>
                  <a:pt x="0" y="28"/>
                </a:lnTo>
                <a:lnTo>
                  <a:pt x="0" y="22"/>
                </a:lnTo>
                <a:lnTo>
                  <a:pt x="8" y="6"/>
                </a:lnTo>
                <a:close/>
              </a:path>
            </a:pathLst>
          </a:custGeom>
          <a:gradFill rotWithShape="0">
            <a:gsLst>
              <a:gs pos="0">
                <a:srgbClr val="606060"/>
              </a:gs>
              <a:gs pos="100000">
                <a:srgbClr val="B3B3B3"/>
              </a:gs>
            </a:gsLst>
            <a:lin ang="18900000" scaled="1"/>
          </a:gradFill>
          <a:ln w="9525" cmpd="sng">
            <a:round/>
            <a:headEnd/>
            <a:tailEnd/>
          </a:ln>
          <a:scene3d>
            <a:camera prst="legacyPerspectiveBottom"/>
            <a:lightRig rig="legacyFlat3" dir="t"/>
          </a:scene3d>
          <a:sp3d extrusionH="887400" prstMaterial="legacyMatte">
            <a:bevelT w="13500" h="13500" prst="angle"/>
            <a:bevelB w="13500" h="13500" prst="angle"/>
            <a:extrusionClr>
              <a:srgbClr val="404040"/>
            </a:extrusionClr>
          </a:sp3d>
        </p:spPr>
        <p:txBody>
          <a:bodyPr>
            <a:flatTx/>
          </a:bodyPr>
          <a:lstStyle/>
          <a:p>
            <a:endParaRPr lang="zh-CN" altLang="en-US">
              <a:latin typeface="+mj-ea"/>
              <a:ea typeface="+mj-ea"/>
            </a:endParaRPr>
          </a:p>
        </p:txBody>
      </p:sp>
      <p:pic>
        <p:nvPicPr>
          <p:cNvPr id="18" name="Picture 526" descr="그림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24375" y="2170113"/>
            <a:ext cx="587375" cy="55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527" descr="그림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32213" y="2497138"/>
            <a:ext cx="504825"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529" descr="그림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87750" y="3216275"/>
            <a:ext cx="504825"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530" descr="그림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72075" y="3289300"/>
            <a:ext cx="504825"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531" descr="그림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82988" y="3765550"/>
            <a:ext cx="504825"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AutoShape 545"/>
          <p:cNvSpPr>
            <a:spLocks noChangeArrowheads="1"/>
          </p:cNvSpPr>
          <p:nvPr/>
        </p:nvSpPr>
        <p:spPr bwMode="auto">
          <a:xfrm>
            <a:off x="644525" y="1824038"/>
            <a:ext cx="2047875" cy="950912"/>
          </a:xfrm>
          <a:prstGeom prst="roundRect">
            <a:avLst>
              <a:gd name="adj" fmla="val 9829"/>
            </a:avLst>
          </a:prstGeom>
          <a:solidFill>
            <a:srgbClr val="808080">
              <a:alpha val="54999"/>
            </a:srgbClr>
          </a:solidFill>
          <a:ln>
            <a:noFill/>
          </a:ln>
          <a:effectLst>
            <a:outerShdw dist="76200" dir="5400000" algn="ctr" rotWithShape="0">
              <a:srgbClr val="808080">
                <a:alpha val="50000"/>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ko-KR" altLang="en-US" i="0">
              <a:latin typeface="+mj-ea"/>
              <a:ea typeface="+mj-ea"/>
            </a:endParaRPr>
          </a:p>
        </p:txBody>
      </p:sp>
      <p:sp>
        <p:nvSpPr>
          <p:cNvPr id="24" name="AutoShape 546"/>
          <p:cNvSpPr>
            <a:spLocks noChangeArrowheads="1"/>
          </p:cNvSpPr>
          <p:nvPr/>
        </p:nvSpPr>
        <p:spPr bwMode="auto">
          <a:xfrm>
            <a:off x="644525" y="1844675"/>
            <a:ext cx="2047875" cy="950913"/>
          </a:xfrm>
          <a:prstGeom prst="roundRect">
            <a:avLst>
              <a:gd name="adj" fmla="val 9829"/>
            </a:avLst>
          </a:prstGeom>
          <a:gradFill rotWithShape="1">
            <a:gsLst>
              <a:gs pos="0">
                <a:schemeClr val="bg1"/>
              </a:gs>
              <a:gs pos="100000">
                <a:schemeClr val="bg1">
                  <a:alpha val="70000"/>
                </a:schemeClr>
              </a:gs>
            </a:gsLst>
            <a:lin ang="5400000" scaled="1"/>
          </a:gradFill>
          <a:ln w="38100" cmpd="sng">
            <a:solidFill>
              <a:srgbClr val="FF0000"/>
            </a:solidFill>
            <a:round/>
            <a:headEnd/>
            <a:tailEnd/>
          </a:ln>
          <a:effectLst>
            <a:outerShdw dist="38100" dir="5400000" algn="ctr" rotWithShape="0">
              <a:srgbClr val="808080">
                <a:alpha val="50000"/>
              </a:srgbClr>
            </a:outerShdw>
          </a:effectLst>
        </p:spPr>
        <p:txBody>
          <a:bodyPr wrap="none" anchor="ctr"/>
          <a:lstStyle/>
          <a:p>
            <a:endParaRPr lang="ko-KR" altLang="en-US" i="0">
              <a:latin typeface="+mj-ea"/>
              <a:ea typeface="+mj-ea"/>
            </a:endParaRPr>
          </a:p>
        </p:txBody>
      </p:sp>
      <p:sp>
        <p:nvSpPr>
          <p:cNvPr id="28" name="Text Box 24"/>
          <p:cNvSpPr txBox="1">
            <a:spLocks noChangeArrowheads="1"/>
          </p:cNvSpPr>
          <p:nvPr/>
        </p:nvSpPr>
        <p:spPr bwMode="auto">
          <a:xfrm>
            <a:off x="639763" y="1580723"/>
            <a:ext cx="2073276" cy="444500"/>
          </a:xfrm>
          <a:prstGeom prst="rect">
            <a:avLst/>
          </a:prstGeom>
          <a:solidFill>
            <a:srgbClr val="FF0000"/>
          </a:solidFill>
          <a:ln>
            <a:noFill/>
          </a:ln>
          <a:scene3d>
            <a:camera prst="orthographicFront"/>
            <a:lightRig rig="threePt" dir="t"/>
          </a:scene3d>
          <a:sp3d>
            <a:bevelT/>
            <a:bevelB/>
          </a:sp3d>
          <a:extLst>
            <a:ext uri="{91240B29-F687-4F45-9708-019B960494DF}">
              <a14:hiddenLine xmlns:a14="http://schemas.microsoft.com/office/drawing/2010/main" xmlns="" w="9525">
                <a:solidFill>
                  <a:srgbClr val="000000"/>
                </a:solidFill>
                <a:miter lim="800000"/>
                <a:headEnd/>
                <a:tailEnd/>
              </a14:hiddenLine>
            </a:ext>
          </a:extLst>
        </p:spPr>
        <p:txBody>
          <a:bodyPr wrap="none" lIns="72000" tIns="0" rIns="72000" bIns="0" anchor="ctr"/>
          <a:lstStyle>
            <a:lvl1pPr eaLnBrk="0" hangingPunct="0">
              <a:defRPr i="1">
                <a:solidFill>
                  <a:schemeClr val="tx1"/>
                </a:solidFill>
                <a:latin typeface="Gulim" pitchFamily="34" charset="-127"/>
                <a:ea typeface="Gulim" pitchFamily="34" charset="-127"/>
              </a:defRPr>
            </a:lvl1pPr>
            <a:lvl2pPr marL="742950" indent="-285750" eaLnBrk="0" hangingPunct="0">
              <a:defRPr i="1">
                <a:solidFill>
                  <a:schemeClr val="tx1"/>
                </a:solidFill>
                <a:latin typeface="Gulim" pitchFamily="34" charset="-127"/>
                <a:ea typeface="Gulim" pitchFamily="34" charset="-127"/>
              </a:defRPr>
            </a:lvl2pPr>
            <a:lvl3pPr marL="1143000" indent="-228600" eaLnBrk="0" hangingPunct="0">
              <a:defRPr i="1">
                <a:solidFill>
                  <a:schemeClr val="tx1"/>
                </a:solidFill>
                <a:latin typeface="Gulim" pitchFamily="34" charset="-127"/>
                <a:ea typeface="Gulim" pitchFamily="34" charset="-127"/>
              </a:defRPr>
            </a:lvl3pPr>
            <a:lvl4pPr marL="1600200" indent="-228600" eaLnBrk="0" hangingPunct="0">
              <a:defRPr i="1">
                <a:solidFill>
                  <a:schemeClr val="tx1"/>
                </a:solidFill>
                <a:latin typeface="Gulim" pitchFamily="34" charset="-127"/>
                <a:ea typeface="Gulim" pitchFamily="34" charset="-127"/>
              </a:defRPr>
            </a:lvl4pPr>
            <a:lvl5pPr marL="2057400" indent="-228600" eaLnBrk="0" hangingPunct="0">
              <a:defRPr 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i="1">
                <a:solidFill>
                  <a:schemeClr val="tx1"/>
                </a:solidFill>
                <a:latin typeface="Gulim" pitchFamily="34" charset="-127"/>
                <a:ea typeface="Gulim" pitchFamily="34" charset="-127"/>
              </a:defRPr>
            </a:lvl9pPr>
          </a:lstStyle>
          <a:p>
            <a:pPr algn="ctr" eaLnBrk="1" latinLnBrk="0" hangingPunct="1"/>
            <a:r>
              <a:rPr lang="zh-CN" altLang="en-US" sz="2000" b="1" i="0" dirty="0" smtClean="0">
                <a:solidFill>
                  <a:schemeClr val="bg1"/>
                </a:solidFill>
                <a:latin typeface="+mj-ea"/>
                <a:ea typeface="+mj-ea"/>
                <a:cs typeface="Times New Roman" pitchFamily="18" charset="0"/>
              </a:rPr>
              <a:t>违规培训</a:t>
            </a:r>
            <a:endParaRPr lang="ko-KR" altLang="en-US" sz="2000" b="1" i="0" dirty="0">
              <a:solidFill>
                <a:schemeClr val="bg1"/>
              </a:solidFill>
              <a:latin typeface="+mj-ea"/>
              <a:ea typeface="+mj-ea"/>
              <a:cs typeface="Times New Roman" pitchFamily="18" charset="0"/>
            </a:endParaRPr>
          </a:p>
        </p:txBody>
      </p:sp>
      <p:sp>
        <p:nvSpPr>
          <p:cNvPr id="29" name="AutoShape 551"/>
          <p:cNvSpPr>
            <a:spLocks noChangeArrowheads="1"/>
          </p:cNvSpPr>
          <p:nvPr/>
        </p:nvSpPr>
        <p:spPr bwMode="auto">
          <a:xfrm>
            <a:off x="679450" y="1601788"/>
            <a:ext cx="1971675" cy="119062"/>
          </a:xfrm>
          <a:prstGeom prst="roundRect">
            <a:avLst>
              <a:gd name="adj" fmla="val 34861"/>
            </a:avLst>
          </a:prstGeom>
          <a:gradFill rotWithShape="1">
            <a:gsLst>
              <a:gs pos="0">
                <a:schemeClr val="bg1"/>
              </a:gs>
              <a:gs pos="100000">
                <a:schemeClr val="bg1">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ko-KR" altLang="en-US" i="0">
              <a:latin typeface="+mj-ea"/>
              <a:ea typeface="+mj-ea"/>
            </a:endParaRPr>
          </a:p>
        </p:txBody>
      </p:sp>
      <p:sp>
        <p:nvSpPr>
          <p:cNvPr id="31" name="Line 666"/>
          <p:cNvSpPr>
            <a:spLocks noChangeShapeType="1"/>
          </p:cNvSpPr>
          <p:nvPr/>
        </p:nvSpPr>
        <p:spPr bwMode="auto">
          <a:xfrm flipH="1">
            <a:off x="4903787" y="2062699"/>
            <a:ext cx="960437" cy="383639"/>
          </a:xfrm>
          <a:prstGeom prst="line">
            <a:avLst/>
          </a:prstGeom>
          <a:noFill/>
          <a:ln w="15875" cmpd="sng">
            <a:solidFill>
              <a:schemeClr val="tx1"/>
            </a:solidFill>
            <a:round/>
            <a:headEnd/>
            <a:tailEnd type="stealth" w="med" len="lg"/>
          </a:ln>
          <a:extLst>
            <a:ext uri="{909E8E84-426E-40DD-AFC4-6F175D3DCCD1}">
              <a14:hiddenFill xmlns:a14="http://schemas.microsoft.com/office/drawing/2010/main" xmlns="">
                <a:noFill/>
              </a14:hiddenFill>
            </a:ext>
          </a:extLst>
        </p:spPr>
        <p:txBody>
          <a:bodyPr/>
          <a:lstStyle/>
          <a:p>
            <a:endParaRPr lang="zh-CN" altLang="en-US">
              <a:latin typeface="+mj-ea"/>
              <a:ea typeface="+mj-ea"/>
            </a:endParaRPr>
          </a:p>
        </p:txBody>
      </p:sp>
      <p:sp>
        <p:nvSpPr>
          <p:cNvPr id="32" name="Line 667"/>
          <p:cNvSpPr>
            <a:spLocks noChangeShapeType="1"/>
          </p:cNvSpPr>
          <p:nvPr/>
        </p:nvSpPr>
        <p:spPr bwMode="auto">
          <a:xfrm flipH="1">
            <a:off x="5127625" y="3563937"/>
            <a:ext cx="1266825" cy="665182"/>
          </a:xfrm>
          <a:prstGeom prst="line">
            <a:avLst/>
          </a:prstGeom>
          <a:noFill/>
          <a:ln w="15875" cmpd="sng">
            <a:solidFill>
              <a:schemeClr val="tx1"/>
            </a:solidFill>
            <a:round/>
            <a:headEnd/>
            <a:tailEnd type="stealth" w="med" len="lg"/>
          </a:ln>
          <a:extLst>
            <a:ext uri="{909E8E84-426E-40DD-AFC4-6F175D3DCCD1}">
              <a14:hiddenFill xmlns:a14="http://schemas.microsoft.com/office/drawing/2010/main" xmlns="">
                <a:noFill/>
              </a14:hiddenFill>
            </a:ext>
          </a:extLst>
        </p:spPr>
        <p:txBody>
          <a:bodyPr/>
          <a:lstStyle/>
          <a:p>
            <a:endParaRPr lang="zh-CN" altLang="en-US">
              <a:latin typeface="+mj-ea"/>
              <a:ea typeface="+mj-ea"/>
            </a:endParaRPr>
          </a:p>
        </p:txBody>
      </p:sp>
      <p:sp>
        <p:nvSpPr>
          <p:cNvPr id="33" name="Line 668"/>
          <p:cNvSpPr>
            <a:spLocks noChangeShapeType="1"/>
          </p:cNvSpPr>
          <p:nvPr/>
        </p:nvSpPr>
        <p:spPr bwMode="auto">
          <a:xfrm flipH="1" flipV="1">
            <a:off x="4000495" y="4643445"/>
            <a:ext cx="2428891" cy="142875"/>
          </a:xfrm>
          <a:prstGeom prst="line">
            <a:avLst/>
          </a:prstGeom>
          <a:noFill/>
          <a:ln w="15875" cmpd="sng">
            <a:solidFill>
              <a:schemeClr val="tx1"/>
            </a:solidFill>
            <a:round/>
            <a:headEnd/>
            <a:tailEnd type="stealth" w="med" len="lg"/>
          </a:ln>
          <a:extLst>
            <a:ext uri="{909E8E84-426E-40DD-AFC4-6F175D3DCCD1}">
              <a14:hiddenFill xmlns:a14="http://schemas.microsoft.com/office/drawing/2010/main" xmlns="">
                <a:noFill/>
              </a14:hiddenFill>
            </a:ext>
          </a:extLst>
        </p:spPr>
        <p:txBody>
          <a:bodyPr/>
          <a:lstStyle/>
          <a:p>
            <a:endParaRPr lang="zh-CN" altLang="en-US">
              <a:latin typeface="+mj-ea"/>
              <a:ea typeface="+mj-ea"/>
            </a:endParaRPr>
          </a:p>
        </p:txBody>
      </p:sp>
      <p:pic>
        <p:nvPicPr>
          <p:cNvPr id="34" name="Picture 669" descr="그림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14800" y="3074988"/>
            <a:ext cx="504825"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Line 670"/>
          <p:cNvSpPr>
            <a:spLocks noChangeShapeType="1"/>
          </p:cNvSpPr>
          <p:nvPr/>
        </p:nvSpPr>
        <p:spPr bwMode="auto">
          <a:xfrm>
            <a:off x="2722563" y="2290763"/>
            <a:ext cx="1152525" cy="431800"/>
          </a:xfrm>
          <a:prstGeom prst="line">
            <a:avLst/>
          </a:prstGeom>
          <a:noFill/>
          <a:ln w="15875" cmpd="sng">
            <a:solidFill>
              <a:schemeClr val="tx1"/>
            </a:solidFill>
            <a:round/>
            <a:headEnd/>
            <a:tailEnd type="stealth" w="med" len="lg"/>
          </a:ln>
          <a:extLst>
            <a:ext uri="{909E8E84-426E-40DD-AFC4-6F175D3DCCD1}">
              <a14:hiddenFill xmlns:a14="http://schemas.microsoft.com/office/drawing/2010/main" xmlns="">
                <a:noFill/>
              </a14:hiddenFill>
            </a:ext>
          </a:extLst>
        </p:spPr>
        <p:txBody>
          <a:bodyPr/>
          <a:lstStyle/>
          <a:p>
            <a:endParaRPr lang="zh-CN" altLang="en-US">
              <a:latin typeface="+mj-ea"/>
              <a:ea typeface="+mj-ea"/>
            </a:endParaRPr>
          </a:p>
        </p:txBody>
      </p:sp>
      <p:sp>
        <p:nvSpPr>
          <p:cNvPr id="36" name="Line 671"/>
          <p:cNvSpPr>
            <a:spLocks noChangeShapeType="1"/>
          </p:cNvSpPr>
          <p:nvPr/>
        </p:nvSpPr>
        <p:spPr bwMode="auto">
          <a:xfrm flipV="1">
            <a:off x="2722563" y="3417888"/>
            <a:ext cx="1000125" cy="169862"/>
          </a:xfrm>
          <a:prstGeom prst="line">
            <a:avLst/>
          </a:prstGeom>
          <a:noFill/>
          <a:ln w="15875" cmpd="sng">
            <a:solidFill>
              <a:schemeClr val="tx1"/>
            </a:solidFill>
            <a:round/>
            <a:headEnd/>
            <a:tailEnd type="stealth" w="med" len="lg"/>
          </a:ln>
          <a:extLst>
            <a:ext uri="{909E8E84-426E-40DD-AFC4-6F175D3DCCD1}">
              <a14:hiddenFill xmlns:a14="http://schemas.microsoft.com/office/drawing/2010/main" xmlns="">
                <a:noFill/>
              </a14:hiddenFill>
            </a:ext>
          </a:extLst>
        </p:spPr>
        <p:txBody>
          <a:bodyPr/>
          <a:lstStyle/>
          <a:p>
            <a:endParaRPr lang="zh-CN" altLang="en-US">
              <a:latin typeface="+mj-ea"/>
              <a:ea typeface="+mj-ea"/>
            </a:endParaRPr>
          </a:p>
        </p:txBody>
      </p:sp>
      <p:sp>
        <p:nvSpPr>
          <p:cNvPr id="37" name="Line 672"/>
          <p:cNvSpPr>
            <a:spLocks noChangeShapeType="1"/>
          </p:cNvSpPr>
          <p:nvPr/>
        </p:nvSpPr>
        <p:spPr bwMode="auto">
          <a:xfrm flipV="1">
            <a:off x="2722563" y="4017963"/>
            <a:ext cx="1000125" cy="865187"/>
          </a:xfrm>
          <a:prstGeom prst="line">
            <a:avLst/>
          </a:prstGeom>
          <a:noFill/>
          <a:ln w="15875" cmpd="sng">
            <a:solidFill>
              <a:schemeClr val="tx1"/>
            </a:solidFill>
            <a:round/>
            <a:headEnd/>
            <a:tailEnd type="stealth" w="med" len="lg"/>
          </a:ln>
          <a:extLst>
            <a:ext uri="{909E8E84-426E-40DD-AFC4-6F175D3DCCD1}">
              <a14:hiddenFill xmlns:a14="http://schemas.microsoft.com/office/drawing/2010/main" xmlns="">
                <a:noFill/>
              </a14:hiddenFill>
            </a:ext>
          </a:extLst>
        </p:spPr>
        <p:txBody>
          <a:bodyPr/>
          <a:lstStyle/>
          <a:p>
            <a:endParaRPr lang="zh-CN" altLang="en-US">
              <a:latin typeface="+mj-ea"/>
              <a:ea typeface="+mj-ea"/>
            </a:endParaRPr>
          </a:p>
        </p:txBody>
      </p:sp>
      <p:sp>
        <p:nvSpPr>
          <p:cNvPr id="38" name="AutoShape 545"/>
          <p:cNvSpPr>
            <a:spLocks noChangeArrowheads="1"/>
          </p:cNvSpPr>
          <p:nvPr/>
        </p:nvSpPr>
        <p:spPr bwMode="auto">
          <a:xfrm>
            <a:off x="6391275" y="1824038"/>
            <a:ext cx="2047875" cy="950912"/>
          </a:xfrm>
          <a:prstGeom prst="roundRect">
            <a:avLst>
              <a:gd name="adj" fmla="val 9829"/>
            </a:avLst>
          </a:prstGeom>
          <a:solidFill>
            <a:srgbClr val="808080">
              <a:alpha val="54999"/>
            </a:srgbClr>
          </a:solidFill>
          <a:ln>
            <a:noFill/>
          </a:ln>
          <a:effectLst>
            <a:outerShdw dist="76200" dir="5400000" algn="ctr" rotWithShape="0">
              <a:srgbClr val="808080">
                <a:alpha val="50000"/>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ko-KR" altLang="en-US" i="0">
              <a:latin typeface="+mj-ea"/>
              <a:ea typeface="+mj-ea"/>
            </a:endParaRPr>
          </a:p>
        </p:txBody>
      </p:sp>
      <p:sp>
        <p:nvSpPr>
          <p:cNvPr id="39" name="AutoShape 546"/>
          <p:cNvSpPr>
            <a:spLocks noChangeArrowheads="1"/>
          </p:cNvSpPr>
          <p:nvPr/>
        </p:nvSpPr>
        <p:spPr bwMode="auto">
          <a:xfrm>
            <a:off x="6391275" y="1844675"/>
            <a:ext cx="2047875" cy="950913"/>
          </a:xfrm>
          <a:prstGeom prst="roundRect">
            <a:avLst>
              <a:gd name="adj" fmla="val 9829"/>
            </a:avLst>
          </a:prstGeom>
          <a:gradFill rotWithShape="1">
            <a:gsLst>
              <a:gs pos="0">
                <a:schemeClr val="bg1"/>
              </a:gs>
              <a:gs pos="100000">
                <a:schemeClr val="bg1">
                  <a:alpha val="70000"/>
                </a:schemeClr>
              </a:gs>
            </a:gsLst>
            <a:lin ang="5400000" scaled="1"/>
          </a:gradFill>
          <a:ln w="38100" cmpd="sng">
            <a:solidFill>
              <a:srgbClr val="698E00"/>
            </a:solidFill>
            <a:round/>
            <a:headEnd/>
            <a:tailEnd/>
          </a:ln>
          <a:effectLst>
            <a:outerShdw dist="38100" dir="5400000" algn="ctr" rotWithShape="0">
              <a:srgbClr val="808080">
                <a:alpha val="50000"/>
              </a:srgbClr>
            </a:outerShdw>
          </a:effectLst>
        </p:spPr>
        <p:txBody>
          <a:bodyPr wrap="none" anchor="ctr"/>
          <a:lstStyle/>
          <a:p>
            <a:endParaRPr lang="ko-KR" altLang="en-US" i="0">
              <a:latin typeface="+mj-ea"/>
              <a:ea typeface="+mj-ea"/>
            </a:endParaRPr>
          </a:p>
        </p:txBody>
      </p:sp>
      <p:grpSp>
        <p:nvGrpSpPr>
          <p:cNvPr id="5" name="Group 37"/>
          <p:cNvGrpSpPr>
            <a:grpSpLocks/>
          </p:cNvGrpSpPr>
          <p:nvPr/>
        </p:nvGrpSpPr>
        <p:grpSpPr bwMode="auto">
          <a:xfrm>
            <a:off x="6364288" y="1554163"/>
            <a:ext cx="2109787" cy="523875"/>
            <a:chOff x="0" y="0"/>
            <a:chExt cx="1329" cy="330"/>
          </a:xfrm>
        </p:grpSpPr>
        <p:pic>
          <p:nvPicPr>
            <p:cNvPr id="42" name="AutoShape 549"/>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329"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43" name="Text Box 39"/>
            <p:cNvSpPr txBox="1">
              <a:spLocks noChangeArrowheads="1"/>
            </p:cNvSpPr>
            <p:nvPr/>
          </p:nvSpPr>
          <p:spPr bwMode="auto">
            <a:xfrm>
              <a:off x="25" y="26"/>
              <a:ext cx="1280" cy="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000" tIns="0" rIns="72000" bIns="0" anchor="ctr"/>
            <a:lstStyle>
              <a:lvl1pPr eaLnBrk="0" hangingPunct="0">
                <a:defRPr i="1">
                  <a:solidFill>
                    <a:schemeClr val="tx1"/>
                  </a:solidFill>
                  <a:latin typeface="Gulim" pitchFamily="34" charset="-127"/>
                  <a:ea typeface="Gulim" pitchFamily="34" charset="-127"/>
                </a:defRPr>
              </a:lvl1pPr>
              <a:lvl2pPr marL="742950" indent="-285750" eaLnBrk="0" hangingPunct="0">
                <a:defRPr i="1">
                  <a:solidFill>
                    <a:schemeClr val="tx1"/>
                  </a:solidFill>
                  <a:latin typeface="Gulim" pitchFamily="34" charset="-127"/>
                  <a:ea typeface="Gulim" pitchFamily="34" charset="-127"/>
                </a:defRPr>
              </a:lvl2pPr>
              <a:lvl3pPr marL="1143000" indent="-228600" eaLnBrk="0" hangingPunct="0">
                <a:defRPr i="1">
                  <a:solidFill>
                    <a:schemeClr val="tx1"/>
                  </a:solidFill>
                  <a:latin typeface="Gulim" pitchFamily="34" charset="-127"/>
                  <a:ea typeface="Gulim" pitchFamily="34" charset="-127"/>
                </a:defRPr>
              </a:lvl3pPr>
              <a:lvl4pPr marL="1600200" indent="-228600" eaLnBrk="0" hangingPunct="0">
                <a:defRPr i="1">
                  <a:solidFill>
                    <a:schemeClr val="tx1"/>
                  </a:solidFill>
                  <a:latin typeface="Gulim" pitchFamily="34" charset="-127"/>
                  <a:ea typeface="Gulim" pitchFamily="34" charset="-127"/>
                </a:defRPr>
              </a:lvl4pPr>
              <a:lvl5pPr marL="2057400" indent="-228600" eaLnBrk="0" hangingPunct="0">
                <a:defRPr 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i="1">
                  <a:solidFill>
                    <a:schemeClr val="tx1"/>
                  </a:solidFill>
                  <a:latin typeface="Gulim" pitchFamily="34" charset="-127"/>
                  <a:ea typeface="Gulim" pitchFamily="34" charset="-127"/>
                </a:defRPr>
              </a:lvl9pPr>
            </a:lstStyle>
            <a:p>
              <a:pPr algn="ctr" eaLnBrk="1" latinLnBrk="0" hangingPunct="1"/>
              <a:r>
                <a:rPr lang="zh-CN" altLang="en-US" sz="2000" b="1" i="0" dirty="0" smtClean="0">
                  <a:solidFill>
                    <a:schemeClr val="bg1"/>
                  </a:solidFill>
                  <a:latin typeface="+mj-ea"/>
                  <a:ea typeface="+mj-ea"/>
                  <a:cs typeface="Times New Roman" pitchFamily="18" charset="0"/>
                </a:rPr>
                <a:t>提供设备</a:t>
              </a:r>
              <a:endParaRPr lang="ko-KR" altLang="en-US" sz="2000" b="1" i="0" dirty="0">
                <a:solidFill>
                  <a:schemeClr val="bg1"/>
                </a:solidFill>
                <a:latin typeface="+mj-ea"/>
                <a:ea typeface="+mj-ea"/>
                <a:cs typeface="Times New Roman" pitchFamily="18" charset="0"/>
              </a:endParaRPr>
            </a:p>
          </p:txBody>
        </p:sp>
      </p:grpSp>
      <p:sp>
        <p:nvSpPr>
          <p:cNvPr id="44" name="AutoShape 551"/>
          <p:cNvSpPr>
            <a:spLocks noChangeArrowheads="1"/>
          </p:cNvSpPr>
          <p:nvPr/>
        </p:nvSpPr>
        <p:spPr bwMode="auto">
          <a:xfrm>
            <a:off x="6426200" y="1601788"/>
            <a:ext cx="1971675" cy="119062"/>
          </a:xfrm>
          <a:prstGeom prst="roundRect">
            <a:avLst>
              <a:gd name="adj" fmla="val 34861"/>
            </a:avLst>
          </a:prstGeom>
          <a:gradFill rotWithShape="1">
            <a:gsLst>
              <a:gs pos="0">
                <a:schemeClr val="bg1"/>
              </a:gs>
              <a:gs pos="100000">
                <a:schemeClr val="bg1">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ko-KR" altLang="en-US" i="0">
              <a:latin typeface="+mj-ea"/>
              <a:ea typeface="+mj-ea"/>
            </a:endParaRPr>
          </a:p>
        </p:txBody>
      </p:sp>
      <p:sp>
        <p:nvSpPr>
          <p:cNvPr id="46" name="AutoShape 545"/>
          <p:cNvSpPr>
            <a:spLocks noChangeArrowheads="1"/>
          </p:cNvSpPr>
          <p:nvPr/>
        </p:nvSpPr>
        <p:spPr bwMode="auto">
          <a:xfrm>
            <a:off x="668338" y="3240088"/>
            <a:ext cx="2047875" cy="950912"/>
          </a:xfrm>
          <a:prstGeom prst="roundRect">
            <a:avLst>
              <a:gd name="adj" fmla="val 9829"/>
            </a:avLst>
          </a:prstGeom>
          <a:solidFill>
            <a:srgbClr val="808080">
              <a:alpha val="54999"/>
            </a:srgbClr>
          </a:solidFill>
          <a:ln>
            <a:noFill/>
          </a:ln>
          <a:effectLst>
            <a:outerShdw dist="76200" dir="5400000" algn="ctr" rotWithShape="0">
              <a:srgbClr val="808080">
                <a:alpha val="50000"/>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ko-KR" altLang="en-US" i="0">
              <a:latin typeface="+mj-ea"/>
              <a:ea typeface="+mj-ea"/>
            </a:endParaRPr>
          </a:p>
        </p:txBody>
      </p:sp>
      <p:sp>
        <p:nvSpPr>
          <p:cNvPr id="47" name="AutoShape 546"/>
          <p:cNvSpPr>
            <a:spLocks noChangeArrowheads="1"/>
          </p:cNvSpPr>
          <p:nvPr/>
        </p:nvSpPr>
        <p:spPr bwMode="auto">
          <a:xfrm>
            <a:off x="668338" y="3260725"/>
            <a:ext cx="2047875" cy="950913"/>
          </a:xfrm>
          <a:prstGeom prst="roundRect">
            <a:avLst>
              <a:gd name="adj" fmla="val 9829"/>
            </a:avLst>
          </a:prstGeom>
          <a:gradFill rotWithShape="1">
            <a:gsLst>
              <a:gs pos="0">
                <a:schemeClr val="bg1"/>
              </a:gs>
              <a:gs pos="100000">
                <a:schemeClr val="bg1">
                  <a:alpha val="70000"/>
                </a:schemeClr>
              </a:gs>
            </a:gsLst>
            <a:lin ang="5400000" scaled="1"/>
          </a:gradFill>
          <a:ln w="38100" cmpd="sng">
            <a:solidFill>
              <a:srgbClr val="FF0000"/>
            </a:solidFill>
            <a:round/>
            <a:headEnd/>
            <a:tailEnd/>
          </a:ln>
          <a:effectLst>
            <a:outerShdw dist="38100" dir="5400000" algn="ctr" rotWithShape="0">
              <a:srgbClr val="808080">
                <a:alpha val="50000"/>
              </a:srgbClr>
            </a:outerShdw>
          </a:effectLst>
        </p:spPr>
        <p:txBody>
          <a:bodyPr wrap="none" anchor="ctr"/>
          <a:lstStyle/>
          <a:p>
            <a:endParaRPr lang="ko-KR" altLang="en-US" i="0">
              <a:latin typeface="+mj-ea"/>
              <a:ea typeface="+mj-ea"/>
            </a:endParaRPr>
          </a:p>
        </p:txBody>
      </p:sp>
      <p:sp>
        <p:nvSpPr>
          <p:cNvPr id="51" name="Text Box 47"/>
          <p:cNvSpPr txBox="1">
            <a:spLocks noChangeArrowheads="1"/>
          </p:cNvSpPr>
          <p:nvPr/>
        </p:nvSpPr>
        <p:spPr bwMode="auto">
          <a:xfrm>
            <a:off x="639763" y="3011488"/>
            <a:ext cx="2081212" cy="444500"/>
          </a:xfrm>
          <a:prstGeom prst="rect">
            <a:avLst/>
          </a:prstGeom>
          <a:solidFill>
            <a:srgbClr val="FF0000"/>
          </a:solidFill>
          <a:ln w="9525">
            <a:noFill/>
            <a:miter lim="800000"/>
            <a:headEnd/>
            <a:tailEnd/>
          </a:ln>
          <a:scene3d>
            <a:camera prst="orthographicFront"/>
            <a:lightRig rig="threePt" dir="t"/>
          </a:scene3d>
          <a:sp3d>
            <a:bevelT/>
            <a:bevelB/>
          </a:sp3d>
        </p:spPr>
        <p:txBody>
          <a:bodyPr wrap="none" lIns="72000" tIns="0" rIns="72000" bIns="0" anchor="ctr"/>
          <a:lstStyle>
            <a:lvl1pPr eaLnBrk="0" hangingPunct="0">
              <a:defRPr i="1">
                <a:solidFill>
                  <a:schemeClr val="tx1"/>
                </a:solidFill>
                <a:latin typeface="Gulim" pitchFamily="34" charset="-127"/>
                <a:ea typeface="Gulim" pitchFamily="34" charset="-127"/>
              </a:defRPr>
            </a:lvl1pPr>
            <a:lvl2pPr marL="742950" indent="-285750" eaLnBrk="0" hangingPunct="0">
              <a:defRPr i="1">
                <a:solidFill>
                  <a:schemeClr val="tx1"/>
                </a:solidFill>
                <a:latin typeface="Gulim" pitchFamily="34" charset="-127"/>
                <a:ea typeface="Gulim" pitchFamily="34" charset="-127"/>
              </a:defRPr>
            </a:lvl2pPr>
            <a:lvl3pPr marL="1143000" indent="-228600" eaLnBrk="0" hangingPunct="0">
              <a:defRPr i="1">
                <a:solidFill>
                  <a:schemeClr val="tx1"/>
                </a:solidFill>
                <a:latin typeface="Gulim" pitchFamily="34" charset="-127"/>
                <a:ea typeface="Gulim" pitchFamily="34" charset="-127"/>
              </a:defRPr>
            </a:lvl3pPr>
            <a:lvl4pPr marL="1600200" indent="-228600" eaLnBrk="0" hangingPunct="0">
              <a:defRPr i="1">
                <a:solidFill>
                  <a:schemeClr val="tx1"/>
                </a:solidFill>
                <a:latin typeface="Gulim" pitchFamily="34" charset="-127"/>
                <a:ea typeface="Gulim" pitchFamily="34" charset="-127"/>
              </a:defRPr>
            </a:lvl4pPr>
            <a:lvl5pPr marL="2057400" indent="-228600" eaLnBrk="0" hangingPunct="0">
              <a:defRPr 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i="1">
                <a:solidFill>
                  <a:schemeClr val="tx1"/>
                </a:solidFill>
                <a:latin typeface="Gulim" pitchFamily="34" charset="-127"/>
                <a:ea typeface="Gulim" pitchFamily="34" charset="-127"/>
              </a:defRPr>
            </a:lvl9pPr>
          </a:lstStyle>
          <a:p>
            <a:pPr algn="ctr" eaLnBrk="1" latinLnBrk="0" hangingPunct="1"/>
            <a:r>
              <a:rPr lang="zh-CN" altLang="en-US" sz="2000" b="1" i="0" dirty="0" smtClean="0">
                <a:solidFill>
                  <a:schemeClr val="bg1"/>
                </a:solidFill>
                <a:latin typeface="+mj-ea"/>
                <a:ea typeface="+mj-ea"/>
                <a:cs typeface="Times New Roman" pitchFamily="18" charset="0"/>
              </a:rPr>
              <a:t>违规收费</a:t>
            </a:r>
            <a:endParaRPr lang="ko-KR" altLang="en-US" sz="2000" b="1" i="0" dirty="0">
              <a:solidFill>
                <a:schemeClr val="bg1"/>
              </a:solidFill>
              <a:latin typeface="+mj-ea"/>
              <a:ea typeface="+mj-ea"/>
              <a:cs typeface="Times New Roman" pitchFamily="18" charset="0"/>
            </a:endParaRPr>
          </a:p>
        </p:txBody>
      </p:sp>
      <p:sp>
        <p:nvSpPr>
          <p:cNvPr id="52" name="AutoShape 551"/>
          <p:cNvSpPr>
            <a:spLocks noChangeArrowheads="1"/>
          </p:cNvSpPr>
          <p:nvPr/>
        </p:nvSpPr>
        <p:spPr bwMode="auto">
          <a:xfrm>
            <a:off x="703263" y="3017838"/>
            <a:ext cx="1971675" cy="119062"/>
          </a:xfrm>
          <a:prstGeom prst="roundRect">
            <a:avLst>
              <a:gd name="adj" fmla="val 34861"/>
            </a:avLst>
          </a:prstGeom>
          <a:gradFill rotWithShape="1">
            <a:gsLst>
              <a:gs pos="0">
                <a:schemeClr val="bg1"/>
              </a:gs>
              <a:gs pos="100000">
                <a:schemeClr val="bg1">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ko-KR" altLang="en-US" i="0">
              <a:latin typeface="+mj-ea"/>
              <a:ea typeface="+mj-ea"/>
            </a:endParaRPr>
          </a:p>
        </p:txBody>
      </p:sp>
      <p:sp>
        <p:nvSpPr>
          <p:cNvPr id="54" name="AutoShape 545"/>
          <p:cNvSpPr>
            <a:spLocks noChangeArrowheads="1"/>
          </p:cNvSpPr>
          <p:nvPr/>
        </p:nvSpPr>
        <p:spPr bwMode="auto">
          <a:xfrm>
            <a:off x="676275" y="4668838"/>
            <a:ext cx="2047875" cy="950912"/>
          </a:xfrm>
          <a:prstGeom prst="roundRect">
            <a:avLst>
              <a:gd name="adj" fmla="val 9829"/>
            </a:avLst>
          </a:prstGeom>
          <a:solidFill>
            <a:srgbClr val="808080">
              <a:alpha val="54999"/>
            </a:srgbClr>
          </a:solidFill>
          <a:ln>
            <a:noFill/>
          </a:ln>
          <a:effectLst>
            <a:outerShdw dist="76200" dir="5400000" algn="ctr" rotWithShape="0">
              <a:srgbClr val="808080">
                <a:alpha val="50000"/>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ko-KR" altLang="en-US" i="0">
              <a:latin typeface="+mj-ea"/>
              <a:ea typeface="+mj-ea"/>
            </a:endParaRPr>
          </a:p>
        </p:txBody>
      </p:sp>
      <p:sp>
        <p:nvSpPr>
          <p:cNvPr id="55" name="AutoShape 546"/>
          <p:cNvSpPr>
            <a:spLocks noChangeArrowheads="1"/>
          </p:cNvSpPr>
          <p:nvPr/>
        </p:nvSpPr>
        <p:spPr bwMode="auto">
          <a:xfrm>
            <a:off x="676275" y="4689475"/>
            <a:ext cx="2047875" cy="950913"/>
          </a:xfrm>
          <a:prstGeom prst="roundRect">
            <a:avLst>
              <a:gd name="adj" fmla="val 9829"/>
            </a:avLst>
          </a:prstGeom>
          <a:gradFill rotWithShape="1">
            <a:gsLst>
              <a:gs pos="0">
                <a:schemeClr val="bg1"/>
              </a:gs>
              <a:gs pos="100000">
                <a:schemeClr val="bg1">
                  <a:alpha val="70000"/>
                </a:schemeClr>
              </a:gs>
            </a:gsLst>
            <a:lin ang="5400000" scaled="1"/>
          </a:gradFill>
          <a:ln w="38100" cmpd="sng">
            <a:solidFill>
              <a:srgbClr val="FF0000"/>
            </a:solidFill>
            <a:round/>
            <a:headEnd/>
            <a:tailEnd/>
          </a:ln>
          <a:effectLst>
            <a:outerShdw dist="38100" dir="5400000" algn="ctr" rotWithShape="0">
              <a:srgbClr val="808080">
                <a:alpha val="50000"/>
              </a:srgbClr>
            </a:outerShdw>
          </a:effectLst>
        </p:spPr>
        <p:txBody>
          <a:bodyPr wrap="none" anchor="ctr"/>
          <a:lstStyle/>
          <a:p>
            <a:endParaRPr lang="ko-KR" altLang="en-US" i="0">
              <a:latin typeface="+mj-ea"/>
              <a:ea typeface="+mj-ea"/>
            </a:endParaRPr>
          </a:p>
        </p:txBody>
      </p:sp>
      <p:sp>
        <p:nvSpPr>
          <p:cNvPr id="59" name="Text Box 55"/>
          <p:cNvSpPr txBox="1">
            <a:spLocks noChangeArrowheads="1"/>
          </p:cNvSpPr>
          <p:nvPr/>
        </p:nvSpPr>
        <p:spPr bwMode="auto">
          <a:xfrm>
            <a:off x="652463" y="4440238"/>
            <a:ext cx="2068513" cy="444500"/>
          </a:xfrm>
          <a:prstGeom prst="rect">
            <a:avLst/>
          </a:prstGeom>
          <a:solidFill>
            <a:srgbClr val="FF0000"/>
          </a:solidFill>
          <a:ln>
            <a:noFill/>
          </a:ln>
          <a:scene3d>
            <a:camera prst="orthographicFront"/>
            <a:lightRig rig="threePt" dir="t"/>
          </a:scene3d>
          <a:sp3d>
            <a:bevelT/>
            <a:bevelB/>
          </a:sp3d>
          <a:extLst>
            <a:ext uri="{91240B29-F687-4F45-9708-019B960494DF}">
              <a14:hiddenLine xmlns:a14="http://schemas.microsoft.com/office/drawing/2010/main" xmlns="" w="9525">
                <a:solidFill>
                  <a:srgbClr val="000000"/>
                </a:solidFill>
                <a:miter lim="800000"/>
                <a:headEnd/>
                <a:tailEnd/>
              </a14:hiddenLine>
            </a:ext>
          </a:extLst>
        </p:spPr>
        <p:txBody>
          <a:bodyPr wrap="none" lIns="72000" tIns="0" rIns="72000" bIns="0" anchor="ctr"/>
          <a:lstStyle>
            <a:lvl1pPr eaLnBrk="0" hangingPunct="0">
              <a:defRPr i="1">
                <a:solidFill>
                  <a:schemeClr val="tx1"/>
                </a:solidFill>
                <a:latin typeface="Gulim" pitchFamily="34" charset="-127"/>
                <a:ea typeface="Gulim" pitchFamily="34" charset="-127"/>
              </a:defRPr>
            </a:lvl1pPr>
            <a:lvl2pPr marL="742950" indent="-285750" eaLnBrk="0" hangingPunct="0">
              <a:defRPr i="1">
                <a:solidFill>
                  <a:schemeClr val="tx1"/>
                </a:solidFill>
                <a:latin typeface="Gulim" pitchFamily="34" charset="-127"/>
                <a:ea typeface="Gulim" pitchFamily="34" charset="-127"/>
              </a:defRPr>
            </a:lvl2pPr>
            <a:lvl3pPr marL="1143000" indent="-228600" eaLnBrk="0" hangingPunct="0">
              <a:defRPr i="1">
                <a:solidFill>
                  <a:schemeClr val="tx1"/>
                </a:solidFill>
                <a:latin typeface="Gulim" pitchFamily="34" charset="-127"/>
                <a:ea typeface="Gulim" pitchFamily="34" charset="-127"/>
              </a:defRPr>
            </a:lvl3pPr>
            <a:lvl4pPr marL="1600200" indent="-228600" eaLnBrk="0" hangingPunct="0">
              <a:defRPr i="1">
                <a:solidFill>
                  <a:schemeClr val="tx1"/>
                </a:solidFill>
                <a:latin typeface="Gulim" pitchFamily="34" charset="-127"/>
                <a:ea typeface="Gulim" pitchFamily="34" charset="-127"/>
              </a:defRPr>
            </a:lvl4pPr>
            <a:lvl5pPr marL="2057400" indent="-228600" eaLnBrk="0" hangingPunct="0">
              <a:defRPr 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i="1">
                <a:solidFill>
                  <a:schemeClr val="tx1"/>
                </a:solidFill>
                <a:latin typeface="Gulim" pitchFamily="34" charset="-127"/>
                <a:ea typeface="Gulim" pitchFamily="34" charset="-127"/>
              </a:defRPr>
            </a:lvl9pPr>
          </a:lstStyle>
          <a:p>
            <a:pPr algn="ctr" eaLnBrk="1" latinLnBrk="0" hangingPunct="1"/>
            <a:r>
              <a:rPr lang="zh-CN" altLang="en-US" sz="2000" b="1" i="0" dirty="0" smtClean="0">
                <a:solidFill>
                  <a:schemeClr val="bg1"/>
                </a:solidFill>
                <a:latin typeface="+mj-ea"/>
                <a:ea typeface="+mj-ea"/>
                <a:cs typeface="Times New Roman" pitchFamily="18" charset="0"/>
              </a:rPr>
              <a:t>违规宣传</a:t>
            </a:r>
            <a:endParaRPr lang="ko-KR" altLang="en-US" sz="2000" b="1" i="0" dirty="0">
              <a:solidFill>
                <a:schemeClr val="bg1"/>
              </a:solidFill>
              <a:latin typeface="+mj-ea"/>
              <a:ea typeface="+mj-ea"/>
              <a:cs typeface="Times New Roman" pitchFamily="18" charset="0"/>
            </a:endParaRPr>
          </a:p>
        </p:txBody>
      </p:sp>
      <p:sp>
        <p:nvSpPr>
          <p:cNvPr id="60" name="AutoShape 551"/>
          <p:cNvSpPr>
            <a:spLocks noChangeArrowheads="1"/>
          </p:cNvSpPr>
          <p:nvPr/>
        </p:nvSpPr>
        <p:spPr bwMode="auto">
          <a:xfrm>
            <a:off x="711200" y="4446588"/>
            <a:ext cx="1971675" cy="119062"/>
          </a:xfrm>
          <a:prstGeom prst="roundRect">
            <a:avLst>
              <a:gd name="adj" fmla="val 34861"/>
            </a:avLst>
          </a:prstGeom>
          <a:gradFill rotWithShape="1">
            <a:gsLst>
              <a:gs pos="0">
                <a:schemeClr val="bg1"/>
              </a:gs>
              <a:gs pos="100000">
                <a:schemeClr val="bg1">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ko-KR" altLang="en-US" i="0">
              <a:latin typeface="+mj-ea"/>
              <a:ea typeface="+mj-ea"/>
            </a:endParaRPr>
          </a:p>
        </p:txBody>
      </p:sp>
      <p:sp>
        <p:nvSpPr>
          <p:cNvPr id="62" name="AutoShape 545"/>
          <p:cNvSpPr>
            <a:spLocks noChangeArrowheads="1"/>
          </p:cNvSpPr>
          <p:nvPr/>
        </p:nvSpPr>
        <p:spPr bwMode="auto">
          <a:xfrm>
            <a:off x="6391275" y="3230563"/>
            <a:ext cx="2047875" cy="950912"/>
          </a:xfrm>
          <a:prstGeom prst="roundRect">
            <a:avLst>
              <a:gd name="adj" fmla="val 9829"/>
            </a:avLst>
          </a:prstGeom>
          <a:solidFill>
            <a:srgbClr val="808080">
              <a:alpha val="54999"/>
            </a:srgbClr>
          </a:solidFill>
          <a:ln>
            <a:noFill/>
          </a:ln>
          <a:effectLst>
            <a:outerShdw dist="76200" dir="5400000" algn="ctr" rotWithShape="0">
              <a:srgbClr val="808080">
                <a:alpha val="50000"/>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ko-KR" altLang="en-US" i="0">
              <a:latin typeface="+mj-ea"/>
              <a:ea typeface="+mj-ea"/>
            </a:endParaRPr>
          </a:p>
        </p:txBody>
      </p:sp>
      <p:sp>
        <p:nvSpPr>
          <p:cNvPr id="63" name="AutoShape 546"/>
          <p:cNvSpPr>
            <a:spLocks noChangeArrowheads="1"/>
          </p:cNvSpPr>
          <p:nvPr/>
        </p:nvSpPr>
        <p:spPr bwMode="auto">
          <a:xfrm>
            <a:off x="6391275" y="3251200"/>
            <a:ext cx="2047875" cy="950913"/>
          </a:xfrm>
          <a:prstGeom prst="roundRect">
            <a:avLst>
              <a:gd name="adj" fmla="val 9829"/>
            </a:avLst>
          </a:prstGeom>
          <a:gradFill rotWithShape="1">
            <a:gsLst>
              <a:gs pos="0">
                <a:schemeClr val="bg1"/>
              </a:gs>
              <a:gs pos="100000">
                <a:schemeClr val="bg1">
                  <a:alpha val="70000"/>
                </a:schemeClr>
              </a:gs>
            </a:gsLst>
            <a:lin ang="5400000" scaled="1"/>
          </a:gradFill>
          <a:ln w="38100" cmpd="sng">
            <a:solidFill>
              <a:schemeClr val="bg1">
                <a:lumMod val="50000"/>
              </a:schemeClr>
            </a:solidFill>
            <a:round/>
            <a:headEnd/>
            <a:tailEnd/>
          </a:ln>
          <a:effectLst>
            <a:outerShdw dist="38100" dir="5400000" algn="ctr" rotWithShape="0">
              <a:srgbClr val="808080">
                <a:alpha val="50000"/>
              </a:srgbClr>
            </a:outerShdw>
          </a:effectLst>
        </p:spPr>
        <p:txBody>
          <a:bodyPr wrap="none" anchor="ctr"/>
          <a:lstStyle/>
          <a:p>
            <a:endParaRPr lang="ko-KR" altLang="en-US">
              <a:latin typeface="+mj-ea"/>
              <a:ea typeface="+mj-ea"/>
            </a:endParaRPr>
          </a:p>
        </p:txBody>
      </p:sp>
      <p:grpSp>
        <p:nvGrpSpPr>
          <p:cNvPr id="6" name="Group 61"/>
          <p:cNvGrpSpPr>
            <a:grpSpLocks/>
          </p:cNvGrpSpPr>
          <p:nvPr/>
        </p:nvGrpSpPr>
        <p:grpSpPr bwMode="auto">
          <a:xfrm>
            <a:off x="6364288" y="2962275"/>
            <a:ext cx="2109787" cy="523875"/>
            <a:chOff x="0" y="0"/>
            <a:chExt cx="1329" cy="330"/>
          </a:xfrm>
        </p:grpSpPr>
        <p:pic>
          <p:nvPicPr>
            <p:cNvPr id="66" name="AutoShape 549"/>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329"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67" name="Text Box 63"/>
            <p:cNvSpPr txBox="1">
              <a:spLocks noChangeArrowheads="1"/>
            </p:cNvSpPr>
            <p:nvPr/>
          </p:nvSpPr>
          <p:spPr bwMode="auto">
            <a:xfrm>
              <a:off x="25" y="25"/>
              <a:ext cx="1280" cy="280"/>
            </a:xfrm>
            <a:prstGeom prst="rect">
              <a:avLst/>
            </a:prstGeom>
            <a:solidFill>
              <a:schemeClr val="bg1">
                <a:lumMod val="50000"/>
              </a:schemeClr>
            </a:solidFill>
            <a:ln>
              <a:noFill/>
            </a:ln>
            <a:scene3d>
              <a:camera prst="orthographicFront"/>
              <a:lightRig rig="threePt" dir="t"/>
            </a:scene3d>
            <a:sp3d>
              <a:bevelT/>
              <a:bevelB/>
            </a:sp3d>
            <a:extLst/>
          </p:spPr>
          <p:txBody>
            <a:bodyPr wrap="none" lIns="72000" tIns="0" rIns="72000" bIns="0" anchor="ctr"/>
            <a:lstStyle>
              <a:defPPr>
                <a:defRPr lang="zh-CN"/>
              </a:defPPr>
              <a:lvl1pPr algn="ctr">
                <a:defRPr sz="2000" b="1" i="0">
                  <a:solidFill>
                    <a:schemeClr val="bg1"/>
                  </a:solidFill>
                  <a:latin typeface="+mj-ea"/>
                  <a:ea typeface="+mj-ea"/>
                  <a:cs typeface="Times New Roman" pitchFamily="18" charset="0"/>
                </a:defRPr>
              </a:lvl1pPr>
              <a:lvl2pPr marL="742950" indent="-285750" eaLnBrk="0" hangingPunct="0">
                <a:defRPr i="1">
                  <a:latin typeface="Gulim" pitchFamily="34" charset="-127"/>
                  <a:ea typeface="Gulim" pitchFamily="34" charset="-127"/>
                </a:defRPr>
              </a:lvl2pPr>
              <a:lvl3pPr marL="1143000" indent="-228600" eaLnBrk="0" hangingPunct="0">
                <a:defRPr i="1">
                  <a:latin typeface="Gulim" pitchFamily="34" charset="-127"/>
                  <a:ea typeface="Gulim" pitchFamily="34" charset="-127"/>
                </a:defRPr>
              </a:lvl3pPr>
              <a:lvl4pPr marL="1600200" indent="-228600" eaLnBrk="0" hangingPunct="0">
                <a:defRPr i="1">
                  <a:latin typeface="Gulim" pitchFamily="34" charset="-127"/>
                  <a:ea typeface="Gulim" pitchFamily="34" charset="-127"/>
                </a:defRPr>
              </a:lvl4pPr>
              <a:lvl5pPr marL="2057400" indent="-228600" eaLnBrk="0" hangingPunct="0">
                <a:defRPr i="1">
                  <a:latin typeface="Gulim" pitchFamily="34" charset="-127"/>
                  <a:ea typeface="Gulim" pitchFamily="34" charset="-127"/>
                </a:defRPr>
              </a:lvl5pPr>
              <a:lvl6pPr marL="2514600" indent="-228600" eaLnBrk="0" fontAlgn="base" latinLnBrk="1" hangingPunct="0">
                <a:spcBef>
                  <a:spcPct val="0"/>
                </a:spcBef>
                <a:spcAft>
                  <a:spcPct val="0"/>
                </a:spcAft>
                <a:defRPr i="1">
                  <a:latin typeface="Gulim" pitchFamily="34" charset="-127"/>
                  <a:ea typeface="Gulim" pitchFamily="34" charset="-127"/>
                </a:defRPr>
              </a:lvl6pPr>
              <a:lvl7pPr marL="2971800" indent="-228600" eaLnBrk="0" fontAlgn="base" latinLnBrk="1" hangingPunct="0">
                <a:spcBef>
                  <a:spcPct val="0"/>
                </a:spcBef>
                <a:spcAft>
                  <a:spcPct val="0"/>
                </a:spcAft>
                <a:defRPr i="1">
                  <a:latin typeface="Gulim" pitchFamily="34" charset="-127"/>
                  <a:ea typeface="Gulim" pitchFamily="34" charset="-127"/>
                </a:defRPr>
              </a:lvl7pPr>
              <a:lvl8pPr marL="3429000" indent="-228600" eaLnBrk="0" fontAlgn="base" latinLnBrk="1" hangingPunct="0">
                <a:spcBef>
                  <a:spcPct val="0"/>
                </a:spcBef>
                <a:spcAft>
                  <a:spcPct val="0"/>
                </a:spcAft>
                <a:defRPr i="1">
                  <a:latin typeface="Gulim" pitchFamily="34" charset="-127"/>
                  <a:ea typeface="Gulim" pitchFamily="34" charset="-127"/>
                </a:defRPr>
              </a:lvl8pPr>
              <a:lvl9pPr marL="3886200" indent="-228600" eaLnBrk="0" fontAlgn="base" latinLnBrk="1" hangingPunct="0">
                <a:spcBef>
                  <a:spcPct val="0"/>
                </a:spcBef>
                <a:spcAft>
                  <a:spcPct val="0"/>
                </a:spcAft>
                <a:defRPr i="1">
                  <a:latin typeface="Gulim" pitchFamily="34" charset="-127"/>
                  <a:ea typeface="Gulim" pitchFamily="34" charset="-127"/>
                </a:defRPr>
              </a:lvl9pPr>
            </a:lstStyle>
            <a:p>
              <a:r>
                <a:rPr lang="zh-CN" altLang="en-US" dirty="0"/>
                <a:t>鼓励捐赠</a:t>
              </a:r>
              <a:endParaRPr lang="ko-KR" altLang="en-US" dirty="0"/>
            </a:p>
          </p:txBody>
        </p:sp>
      </p:grpSp>
      <p:sp>
        <p:nvSpPr>
          <p:cNvPr id="68" name="AutoShape 551"/>
          <p:cNvSpPr>
            <a:spLocks noChangeArrowheads="1"/>
          </p:cNvSpPr>
          <p:nvPr/>
        </p:nvSpPr>
        <p:spPr bwMode="auto">
          <a:xfrm>
            <a:off x="6426200" y="3008313"/>
            <a:ext cx="1971675" cy="119062"/>
          </a:xfrm>
          <a:prstGeom prst="roundRect">
            <a:avLst>
              <a:gd name="adj" fmla="val 34861"/>
            </a:avLst>
          </a:prstGeom>
          <a:gradFill rotWithShape="1">
            <a:gsLst>
              <a:gs pos="0">
                <a:schemeClr val="bg1"/>
              </a:gs>
              <a:gs pos="100000">
                <a:schemeClr val="bg1">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ko-KR" altLang="en-US" i="0">
              <a:latin typeface="+mj-ea"/>
              <a:ea typeface="+mj-ea"/>
            </a:endParaRPr>
          </a:p>
        </p:txBody>
      </p:sp>
      <p:sp>
        <p:nvSpPr>
          <p:cNvPr id="70" name="AutoShape 545"/>
          <p:cNvSpPr>
            <a:spLocks noChangeArrowheads="1"/>
          </p:cNvSpPr>
          <p:nvPr/>
        </p:nvSpPr>
        <p:spPr bwMode="auto">
          <a:xfrm>
            <a:off x="3798134" y="4978418"/>
            <a:ext cx="2047875" cy="950912"/>
          </a:xfrm>
          <a:prstGeom prst="roundRect">
            <a:avLst>
              <a:gd name="adj" fmla="val 9829"/>
            </a:avLst>
          </a:prstGeom>
          <a:solidFill>
            <a:srgbClr val="808080">
              <a:alpha val="54999"/>
            </a:srgbClr>
          </a:solidFill>
          <a:ln>
            <a:noFill/>
          </a:ln>
          <a:effectLst>
            <a:outerShdw dist="76200" dir="5400000" algn="ctr" rotWithShape="0">
              <a:srgbClr val="808080">
                <a:alpha val="50000"/>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ko-KR" altLang="en-US" i="0">
              <a:latin typeface="+mj-ea"/>
              <a:ea typeface="+mj-ea"/>
            </a:endParaRPr>
          </a:p>
        </p:txBody>
      </p:sp>
      <p:sp>
        <p:nvSpPr>
          <p:cNvPr id="71" name="AutoShape 546"/>
          <p:cNvSpPr>
            <a:spLocks noChangeArrowheads="1"/>
          </p:cNvSpPr>
          <p:nvPr/>
        </p:nvSpPr>
        <p:spPr bwMode="auto">
          <a:xfrm>
            <a:off x="3798134" y="5121293"/>
            <a:ext cx="2047875" cy="950913"/>
          </a:xfrm>
          <a:prstGeom prst="roundRect">
            <a:avLst>
              <a:gd name="adj" fmla="val 9829"/>
            </a:avLst>
          </a:prstGeom>
          <a:gradFill rotWithShape="1">
            <a:gsLst>
              <a:gs pos="0">
                <a:schemeClr val="bg1"/>
              </a:gs>
              <a:gs pos="100000">
                <a:schemeClr val="bg1">
                  <a:alpha val="70000"/>
                </a:schemeClr>
              </a:gs>
            </a:gsLst>
            <a:lin ang="5400000" scaled="1"/>
          </a:gradFill>
          <a:ln w="38100" cmpd="sng">
            <a:solidFill>
              <a:srgbClr val="FF0000"/>
            </a:solidFill>
            <a:round/>
            <a:headEnd/>
            <a:tailEnd/>
          </a:ln>
          <a:effectLst>
            <a:outerShdw dist="38100" dir="5400000" algn="ctr" rotWithShape="0">
              <a:srgbClr val="808080">
                <a:alpha val="50000"/>
              </a:srgbClr>
            </a:outerShdw>
          </a:effectLst>
        </p:spPr>
        <p:txBody>
          <a:bodyPr wrap="none" anchor="ctr"/>
          <a:lstStyle/>
          <a:p>
            <a:endParaRPr lang="ko-KR" altLang="en-US" i="0">
              <a:latin typeface="+mj-ea"/>
              <a:ea typeface="+mj-ea"/>
            </a:endParaRPr>
          </a:p>
        </p:txBody>
      </p:sp>
      <p:sp>
        <p:nvSpPr>
          <p:cNvPr id="75" name="Text Box 71"/>
          <p:cNvSpPr txBox="1">
            <a:spLocks noChangeArrowheads="1"/>
          </p:cNvSpPr>
          <p:nvPr/>
        </p:nvSpPr>
        <p:spPr bwMode="auto">
          <a:xfrm>
            <a:off x="3783022" y="4872056"/>
            <a:ext cx="2074862" cy="444500"/>
          </a:xfrm>
          <a:prstGeom prst="rect">
            <a:avLst/>
          </a:prstGeom>
          <a:solidFill>
            <a:srgbClr val="FF0000"/>
          </a:solidFill>
          <a:ln>
            <a:noFill/>
          </a:ln>
          <a:scene3d>
            <a:camera prst="orthographicFront"/>
            <a:lightRig rig="threePt" dir="t"/>
          </a:scene3d>
          <a:sp3d>
            <a:bevelT/>
            <a:bevelB/>
          </a:sp3d>
          <a:extLst>
            <a:ext uri="{91240B29-F687-4F45-9708-019B960494DF}">
              <a14:hiddenLine xmlns:a14="http://schemas.microsoft.com/office/drawing/2010/main" xmlns="" w="9525">
                <a:solidFill>
                  <a:srgbClr val="000000"/>
                </a:solidFill>
                <a:miter lim="800000"/>
                <a:headEnd/>
                <a:tailEnd/>
              </a14:hiddenLine>
            </a:ext>
          </a:extLst>
        </p:spPr>
        <p:txBody>
          <a:bodyPr wrap="none" lIns="72000" tIns="0" rIns="72000" bIns="0" anchor="ctr"/>
          <a:lstStyle>
            <a:lvl1pPr eaLnBrk="0" hangingPunct="0">
              <a:defRPr i="1">
                <a:solidFill>
                  <a:schemeClr val="tx1"/>
                </a:solidFill>
                <a:latin typeface="Gulim" pitchFamily="34" charset="-127"/>
                <a:ea typeface="Gulim" pitchFamily="34" charset="-127"/>
              </a:defRPr>
            </a:lvl1pPr>
            <a:lvl2pPr marL="742950" indent="-285750" eaLnBrk="0" hangingPunct="0">
              <a:defRPr i="1">
                <a:solidFill>
                  <a:schemeClr val="tx1"/>
                </a:solidFill>
                <a:latin typeface="Gulim" pitchFamily="34" charset="-127"/>
                <a:ea typeface="Gulim" pitchFamily="34" charset="-127"/>
              </a:defRPr>
            </a:lvl2pPr>
            <a:lvl3pPr marL="1143000" indent="-228600" eaLnBrk="0" hangingPunct="0">
              <a:defRPr i="1">
                <a:solidFill>
                  <a:schemeClr val="tx1"/>
                </a:solidFill>
                <a:latin typeface="Gulim" pitchFamily="34" charset="-127"/>
                <a:ea typeface="Gulim" pitchFamily="34" charset="-127"/>
              </a:defRPr>
            </a:lvl3pPr>
            <a:lvl4pPr marL="1600200" indent="-228600" eaLnBrk="0" hangingPunct="0">
              <a:defRPr i="1">
                <a:solidFill>
                  <a:schemeClr val="tx1"/>
                </a:solidFill>
                <a:latin typeface="Gulim" pitchFamily="34" charset="-127"/>
                <a:ea typeface="Gulim" pitchFamily="34" charset="-127"/>
              </a:defRPr>
            </a:lvl4pPr>
            <a:lvl5pPr marL="2057400" indent="-228600" eaLnBrk="0" hangingPunct="0">
              <a:defRPr 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i="1">
                <a:solidFill>
                  <a:schemeClr val="tx1"/>
                </a:solidFill>
                <a:latin typeface="Gulim" pitchFamily="34" charset="-127"/>
                <a:ea typeface="Gulim" pitchFamily="34" charset="-127"/>
              </a:defRPr>
            </a:lvl9pPr>
          </a:lstStyle>
          <a:p>
            <a:pPr algn="ctr" eaLnBrk="1" latinLnBrk="0" hangingPunct="1"/>
            <a:r>
              <a:rPr lang="zh-CN" altLang="en-US" sz="2000" b="1" i="0" dirty="0" smtClean="0">
                <a:solidFill>
                  <a:schemeClr val="bg1"/>
                </a:solidFill>
                <a:latin typeface="+mj-ea"/>
                <a:ea typeface="+mj-ea"/>
                <a:cs typeface="Times New Roman" pitchFamily="18" charset="0"/>
              </a:rPr>
              <a:t>违规干涉</a:t>
            </a:r>
            <a:endParaRPr lang="ko-KR" altLang="en-US" sz="2000" b="1" i="0" dirty="0">
              <a:solidFill>
                <a:schemeClr val="bg1"/>
              </a:solidFill>
              <a:latin typeface="+mj-ea"/>
              <a:ea typeface="+mj-ea"/>
              <a:cs typeface="Times New Roman" pitchFamily="18" charset="0"/>
            </a:endParaRPr>
          </a:p>
        </p:txBody>
      </p:sp>
      <p:sp>
        <p:nvSpPr>
          <p:cNvPr id="76" name="AutoShape 551"/>
          <p:cNvSpPr>
            <a:spLocks noChangeArrowheads="1"/>
          </p:cNvSpPr>
          <p:nvPr/>
        </p:nvSpPr>
        <p:spPr bwMode="auto">
          <a:xfrm>
            <a:off x="3833059" y="4878406"/>
            <a:ext cx="1971675" cy="119062"/>
          </a:xfrm>
          <a:prstGeom prst="roundRect">
            <a:avLst>
              <a:gd name="adj" fmla="val 34861"/>
            </a:avLst>
          </a:prstGeom>
          <a:gradFill rotWithShape="1">
            <a:gsLst>
              <a:gs pos="0">
                <a:schemeClr val="bg1"/>
              </a:gs>
              <a:gs pos="100000">
                <a:schemeClr val="bg1">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ko-KR" altLang="en-US" i="0">
              <a:latin typeface="+mj-ea"/>
              <a:ea typeface="+mj-ea"/>
            </a:endParaRPr>
          </a:p>
        </p:txBody>
      </p:sp>
      <p:sp>
        <p:nvSpPr>
          <p:cNvPr id="78" name="TextBox 77"/>
          <p:cNvSpPr txBox="1"/>
          <p:nvPr/>
        </p:nvSpPr>
        <p:spPr>
          <a:xfrm>
            <a:off x="652463" y="2078038"/>
            <a:ext cx="2060575" cy="584775"/>
          </a:xfrm>
          <a:prstGeom prst="rect">
            <a:avLst/>
          </a:prstGeom>
          <a:noFill/>
        </p:spPr>
        <p:txBody>
          <a:bodyPr wrap="square" rtlCol="0">
            <a:spAutoFit/>
          </a:bodyPr>
          <a:lstStyle/>
          <a:p>
            <a:r>
              <a:rPr lang="zh-CN" altLang="en-US" sz="1600" dirty="0" smtClean="0">
                <a:latin typeface="+mj-ea"/>
                <a:ea typeface="+mj-ea"/>
              </a:rPr>
              <a:t>“全国职业院校技能大赛”赛前辅导班</a:t>
            </a:r>
            <a:endParaRPr lang="zh-CN" altLang="en-US" sz="1600" dirty="0">
              <a:latin typeface="+mj-ea"/>
              <a:ea typeface="+mj-ea"/>
            </a:endParaRPr>
          </a:p>
        </p:txBody>
      </p:sp>
      <p:sp>
        <p:nvSpPr>
          <p:cNvPr id="79" name="流程图: 汇总连接 78"/>
          <p:cNvSpPr/>
          <p:nvPr/>
        </p:nvSpPr>
        <p:spPr>
          <a:xfrm>
            <a:off x="2419350" y="2506663"/>
            <a:ext cx="263525" cy="276225"/>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80" name="TextBox 79"/>
          <p:cNvSpPr txBox="1"/>
          <p:nvPr/>
        </p:nvSpPr>
        <p:spPr>
          <a:xfrm>
            <a:off x="650081" y="3492297"/>
            <a:ext cx="2060575" cy="584775"/>
          </a:xfrm>
          <a:prstGeom prst="rect">
            <a:avLst/>
          </a:prstGeom>
          <a:noFill/>
        </p:spPr>
        <p:txBody>
          <a:bodyPr wrap="square" rtlCol="0">
            <a:spAutoFit/>
          </a:bodyPr>
          <a:lstStyle/>
          <a:p>
            <a:r>
              <a:rPr lang="zh-CN" altLang="en-US" sz="1600" dirty="0" smtClean="0">
                <a:latin typeface="+mj-ea"/>
                <a:ea typeface="+mj-ea"/>
              </a:rPr>
              <a:t>设备价格</a:t>
            </a:r>
            <a:r>
              <a:rPr lang="en-US" altLang="zh-CN" sz="1600" dirty="0" smtClean="0">
                <a:latin typeface="+mj-ea"/>
                <a:ea typeface="+mj-ea"/>
              </a:rPr>
              <a:t>&gt;</a:t>
            </a:r>
            <a:r>
              <a:rPr lang="zh-CN" altLang="en-US" sz="1600" dirty="0" smtClean="0">
                <a:latin typeface="+mj-ea"/>
                <a:ea typeface="+mj-ea"/>
              </a:rPr>
              <a:t>去年备赛校政府采购价</a:t>
            </a:r>
            <a:r>
              <a:rPr lang="en-US" altLang="zh-CN" sz="1600" dirty="0" smtClean="0">
                <a:latin typeface="+mj-ea"/>
                <a:ea typeface="+mj-ea"/>
              </a:rPr>
              <a:t>1</a:t>
            </a:r>
            <a:endParaRPr lang="zh-CN" altLang="en-US" sz="1600" dirty="0">
              <a:latin typeface="+mj-ea"/>
              <a:ea typeface="+mj-ea"/>
            </a:endParaRPr>
          </a:p>
        </p:txBody>
      </p:sp>
      <p:sp>
        <p:nvSpPr>
          <p:cNvPr id="81" name="流程图: 汇总连接 80"/>
          <p:cNvSpPr/>
          <p:nvPr/>
        </p:nvSpPr>
        <p:spPr>
          <a:xfrm>
            <a:off x="2446183" y="3938959"/>
            <a:ext cx="263525" cy="276225"/>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82" name="TextBox 81"/>
          <p:cNvSpPr txBox="1"/>
          <p:nvPr/>
        </p:nvSpPr>
        <p:spPr>
          <a:xfrm>
            <a:off x="670193" y="4927397"/>
            <a:ext cx="2060575" cy="584775"/>
          </a:xfrm>
          <a:prstGeom prst="rect">
            <a:avLst/>
          </a:prstGeom>
          <a:noFill/>
        </p:spPr>
        <p:txBody>
          <a:bodyPr wrap="square" rtlCol="0">
            <a:spAutoFit/>
          </a:bodyPr>
          <a:lstStyle/>
          <a:p>
            <a:r>
              <a:rPr lang="zh-CN" altLang="en-US" sz="1600" dirty="0" smtClean="0">
                <a:latin typeface="+mj-ea"/>
                <a:ea typeface="+mj-ea"/>
              </a:rPr>
              <a:t>赛项筹备期间宣称为“**大赛”指定产品</a:t>
            </a:r>
            <a:endParaRPr lang="zh-CN" altLang="en-US" sz="1600" dirty="0">
              <a:latin typeface="+mj-ea"/>
              <a:ea typeface="+mj-ea"/>
            </a:endParaRPr>
          </a:p>
        </p:txBody>
      </p:sp>
      <p:sp>
        <p:nvSpPr>
          <p:cNvPr id="73" name="流程图: 汇总连接 72"/>
          <p:cNvSpPr/>
          <p:nvPr/>
        </p:nvSpPr>
        <p:spPr>
          <a:xfrm>
            <a:off x="2457450" y="5341773"/>
            <a:ext cx="263525" cy="276225"/>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74" name="TextBox 73"/>
          <p:cNvSpPr txBox="1"/>
          <p:nvPr/>
        </p:nvSpPr>
        <p:spPr>
          <a:xfrm>
            <a:off x="3788608" y="5363481"/>
            <a:ext cx="2060575" cy="584775"/>
          </a:xfrm>
          <a:prstGeom prst="rect">
            <a:avLst/>
          </a:prstGeom>
          <a:noFill/>
        </p:spPr>
        <p:txBody>
          <a:bodyPr wrap="square" rtlCol="0">
            <a:spAutoFit/>
          </a:bodyPr>
          <a:lstStyle/>
          <a:p>
            <a:r>
              <a:rPr lang="zh-CN" altLang="en-US" sz="1600" dirty="0" smtClean="0">
                <a:latin typeface="+mj-ea"/>
                <a:ea typeface="+mj-ea"/>
              </a:rPr>
              <a:t>**学校为本企业合作院校，评分时要倾斜</a:t>
            </a:r>
            <a:endParaRPr lang="zh-CN" altLang="en-US" sz="1600" dirty="0">
              <a:latin typeface="+mj-ea"/>
              <a:ea typeface="+mj-ea"/>
            </a:endParaRPr>
          </a:p>
        </p:txBody>
      </p:sp>
      <p:sp>
        <p:nvSpPr>
          <p:cNvPr id="83" name="流程图: 汇总连接 82"/>
          <p:cNvSpPr/>
          <p:nvPr/>
        </p:nvSpPr>
        <p:spPr>
          <a:xfrm>
            <a:off x="7305300" y="4962062"/>
            <a:ext cx="263525" cy="276225"/>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84" name="TextBox 83"/>
          <p:cNvSpPr txBox="1"/>
          <p:nvPr/>
        </p:nvSpPr>
        <p:spPr>
          <a:xfrm>
            <a:off x="6391275" y="2106324"/>
            <a:ext cx="2060575" cy="584775"/>
          </a:xfrm>
          <a:prstGeom prst="rect">
            <a:avLst/>
          </a:prstGeom>
          <a:noFill/>
        </p:spPr>
        <p:txBody>
          <a:bodyPr wrap="square" rtlCol="0">
            <a:spAutoFit/>
          </a:bodyPr>
          <a:lstStyle/>
          <a:p>
            <a:r>
              <a:rPr lang="zh-CN" altLang="en-US" sz="1600" dirty="0" smtClean="0">
                <a:latin typeface="+mj-ea"/>
                <a:ea typeface="+mj-ea"/>
              </a:rPr>
              <a:t>提供**赛项所有实操考核所用设备</a:t>
            </a:r>
            <a:endParaRPr lang="zh-CN" altLang="en-US" sz="1600" dirty="0">
              <a:latin typeface="+mj-ea"/>
              <a:ea typeface="+mj-ea"/>
            </a:endParaRPr>
          </a:p>
        </p:txBody>
      </p:sp>
      <p:sp>
        <p:nvSpPr>
          <p:cNvPr id="85" name="TextBox 84"/>
          <p:cNvSpPr txBox="1"/>
          <p:nvPr/>
        </p:nvSpPr>
        <p:spPr>
          <a:xfrm>
            <a:off x="6389687" y="3518459"/>
            <a:ext cx="2060575" cy="584775"/>
          </a:xfrm>
          <a:prstGeom prst="rect">
            <a:avLst/>
          </a:prstGeom>
          <a:noFill/>
        </p:spPr>
        <p:txBody>
          <a:bodyPr wrap="square" rtlCol="0">
            <a:spAutoFit/>
          </a:bodyPr>
          <a:lstStyle/>
          <a:p>
            <a:r>
              <a:rPr lang="zh-CN" altLang="en-US" sz="1600" dirty="0" smtClean="0">
                <a:latin typeface="+mj-ea"/>
                <a:ea typeface="+mj-ea"/>
              </a:rPr>
              <a:t>捐赠的实物（仪器设备等）赛项做好登记</a:t>
            </a:r>
            <a:endParaRPr lang="zh-CN" altLang="en-US" sz="1600" dirty="0">
              <a:latin typeface="+mj-ea"/>
              <a:ea typeface="+mj-ea"/>
            </a:endParaRPr>
          </a:p>
        </p:txBody>
      </p:sp>
      <p:sp>
        <p:nvSpPr>
          <p:cNvPr id="90" name="AutoShape 545"/>
          <p:cNvSpPr>
            <a:spLocks noChangeArrowheads="1"/>
          </p:cNvSpPr>
          <p:nvPr/>
        </p:nvSpPr>
        <p:spPr bwMode="auto">
          <a:xfrm>
            <a:off x="6441340" y="4729170"/>
            <a:ext cx="2047875" cy="950912"/>
          </a:xfrm>
          <a:prstGeom prst="roundRect">
            <a:avLst>
              <a:gd name="adj" fmla="val 9829"/>
            </a:avLst>
          </a:prstGeom>
          <a:solidFill>
            <a:srgbClr val="808080">
              <a:alpha val="54999"/>
            </a:srgbClr>
          </a:solidFill>
          <a:ln>
            <a:noFill/>
          </a:ln>
          <a:effectLst>
            <a:outerShdw dist="76200" dir="5400000" algn="ctr" rotWithShape="0">
              <a:srgbClr val="808080">
                <a:alpha val="50000"/>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ko-KR" altLang="en-US" i="0">
              <a:latin typeface="+mj-ea"/>
              <a:ea typeface="+mj-ea"/>
            </a:endParaRPr>
          </a:p>
        </p:txBody>
      </p:sp>
      <p:sp>
        <p:nvSpPr>
          <p:cNvPr id="91" name="AutoShape 546"/>
          <p:cNvSpPr>
            <a:spLocks noChangeArrowheads="1"/>
          </p:cNvSpPr>
          <p:nvPr/>
        </p:nvSpPr>
        <p:spPr bwMode="auto">
          <a:xfrm>
            <a:off x="6441340" y="4749807"/>
            <a:ext cx="2047875" cy="950913"/>
          </a:xfrm>
          <a:prstGeom prst="roundRect">
            <a:avLst>
              <a:gd name="adj" fmla="val 9829"/>
            </a:avLst>
          </a:prstGeom>
          <a:gradFill rotWithShape="1">
            <a:gsLst>
              <a:gs pos="0">
                <a:schemeClr val="bg1"/>
              </a:gs>
              <a:gs pos="100000">
                <a:schemeClr val="bg1">
                  <a:alpha val="70000"/>
                </a:schemeClr>
              </a:gs>
            </a:gsLst>
            <a:lin ang="5400000" scaled="1"/>
          </a:gradFill>
          <a:ln w="38100" cmpd="sng">
            <a:solidFill>
              <a:schemeClr val="bg1">
                <a:lumMod val="50000"/>
              </a:schemeClr>
            </a:solidFill>
            <a:round/>
            <a:headEnd/>
            <a:tailEnd/>
          </a:ln>
          <a:effectLst>
            <a:outerShdw dist="38100" dir="5400000" algn="ctr" rotWithShape="0">
              <a:srgbClr val="808080">
                <a:alpha val="50000"/>
              </a:srgbClr>
            </a:outerShdw>
          </a:effectLst>
        </p:spPr>
        <p:txBody>
          <a:bodyPr wrap="none" anchor="ctr"/>
          <a:lstStyle/>
          <a:p>
            <a:endParaRPr lang="ko-KR" altLang="en-US" i="0">
              <a:latin typeface="+mj-ea"/>
              <a:ea typeface="+mj-ea"/>
            </a:endParaRPr>
          </a:p>
        </p:txBody>
      </p:sp>
      <p:sp>
        <p:nvSpPr>
          <p:cNvPr id="92" name="Text Box 71"/>
          <p:cNvSpPr txBox="1">
            <a:spLocks noChangeArrowheads="1"/>
          </p:cNvSpPr>
          <p:nvPr/>
        </p:nvSpPr>
        <p:spPr bwMode="auto">
          <a:xfrm>
            <a:off x="6426228" y="4500570"/>
            <a:ext cx="2074862" cy="444500"/>
          </a:xfrm>
          <a:prstGeom prst="rect">
            <a:avLst/>
          </a:prstGeom>
          <a:solidFill>
            <a:schemeClr val="bg1">
              <a:lumMod val="50000"/>
            </a:schemeClr>
          </a:solidFill>
          <a:ln>
            <a:noFill/>
          </a:ln>
          <a:scene3d>
            <a:camera prst="orthographicFront"/>
            <a:lightRig rig="threePt" dir="t"/>
          </a:scene3d>
          <a:sp3d>
            <a:bevelT/>
            <a:bevelB/>
          </a:sp3d>
          <a:extLst/>
        </p:spPr>
        <p:txBody>
          <a:bodyPr wrap="none" lIns="72000" tIns="0" rIns="72000" bIns="0" anchor="ctr"/>
          <a:lstStyle>
            <a:lvl1pPr eaLnBrk="0" hangingPunct="0">
              <a:defRPr i="1">
                <a:solidFill>
                  <a:schemeClr val="tx1"/>
                </a:solidFill>
                <a:latin typeface="Gulim" pitchFamily="34" charset="-127"/>
                <a:ea typeface="Gulim" pitchFamily="34" charset="-127"/>
              </a:defRPr>
            </a:lvl1pPr>
            <a:lvl2pPr marL="742950" indent="-285750" eaLnBrk="0" hangingPunct="0">
              <a:defRPr i="1">
                <a:solidFill>
                  <a:schemeClr val="tx1"/>
                </a:solidFill>
                <a:latin typeface="Gulim" pitchFamily="34" charset="-127"/>
                <a:ea typeface="Gulim" pitchFamily="34" charset="-127"/>
              </a:defRPr>
            </a:lvl2pPr>
            <a:lvl3pPr marL="1143000" indent="-228600" eaLnBrk="0" hangingPunct="0">
              <a:defRPr i="1">
                <a:solidFill>
                  <a:schemeClr val="tx1"/>
                </a:solidFill>
                <a:latin typeface="Gulim" pitchFamily="34" charset="-127"/>
                <a:ea typeface="Gulim" pitchFamily="34" charset="-127"/>
              </a:defRPr>
            </a:lvl3pPr>
            <a:lvl4pPr marL="1600200" indent="-228600" eaLnBrk="0" hangingPunct="0">
              <a:defRPr i="1">
                <a:solidFill>
                  <a:schemeClr val="tx1"/>
                </a:solidFill>
                <a:latin typeface="Gulim" pitchFamily="34" charset="-127"/>
                <a:ea typeface="Gulim" pitchFamily="34" charset="-127"/>
              </a:defRPr>
            </a:lvl4pPr>
            <a:lvl5pPr marL="2057400" indent="-228600" eaLnBrk="0" hangingPunct="0">
              <a:defRPr 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i="1">
                <a:solidFill>
                  <a:schemeClr val="tx1"/>
                </a:solidFill>
                <a:latin typeface="Gulim" pitchFamily="34" charset="-127"/>
                <a:ea typeface="Gulim" pitchFamily="34" charset="-127"/>
              </a:defRPr>
            </a:lvl9pPr>
          </a:lstStyle>
          <a:p>
            <a:pPr algn="ctr" eaLnBrk="1" latinLnBrk="0" hangingPunct="1"/>
            <a:r>
              <a:rPr lang="zh-CN" altLang="en-US" sz="2000" b="1" i="0" dirty="0" smtClean="0">
                <a:solidFill>
                  <a:schemeClr val="bg1"/>
                </a:solidFill>
                <a:latin typeface="+mj-ea"/>
                <a:ea typeface="+mj-ea"/>
                <a:cs typeface="Times New Roman" pitchFamily="18" charset="0"/>
              </a:rPr>
              <a:t>资源开发</a:t>
            </a:r>
            <a:endParaRPr lang="ko-KR" altLang="en-US" sz="2000" b="1" i="0" dirty="0">
              <a:solidFill>
                <a:schemeClr val="bg1"/>
              </a:solidFill>
              <a:latin typeface="+mj-ea"/>
              <a:ea typeface="+mj-ea"/>
              <a:cs typeface="Times New Roman" pitchFamily="18" charset="0"/>
            </a:endParaRPr>
          </a:p>
        </p:txBody>
      </p:sp>
      <p:sp>
        <p:nvSpPr>
          <p:cNvPr id="93" name="AutoShape 551"/>
          <p:cNvSpPr>
            <a:spLocks noChangeArrowheads="1"/>
          </p:cNvSpPr>
          <p:nvPr/>
        </p:nvSpPr>
        <p:spPr bwMode="auto">
          <a:xfrm>
            <a:off x="6476265" y="4506920"/>
            <a:ext cx="1971675" cy="119062"/>
          </a:xfrm>
          <a:prstGeom prst="roundRect">
            <a:avLst>
              <a:gd name="adj" fmla="val 34861"/>
            </a:avLst>
          </a:prstGeom>
          <a:gradFill rotWithShape="1">
            <a:gsLst>
              <a:gs pos="0">
                <a:schemeClr val="bg1"/>
              </a:gs>
              <a:gs pos="100000">
                <a:schemeClr val="bg1">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ko-KR" altLang="en-US" i="0">
              <a:latin typeface="+mj-ea"/>
              <a:ea typeface="+mj-ea"/>
            </a:endParaRPr>
          </a:p>
        </p:txBody>
      </p:sp>
      <p:sp>
        <p:nvSpPr>
          <p:cNvPr id="94" name="TextBox 73"/>
          <p:cNvSpPr txBox="1"/>
          <p:nvPr/>
        </p:nvSpPr>
        <p:spPr>
          <a:xfrm>
            <a:off x="6431814" y="4991995"/>
            <a:ext cx="2060575" cy="584775"/>
          </a:xfrm>
          <a:prstGeom prst="rect">
            <a:avLst/>
          </a:prstGeom>
          <a:noFill/>
        </p:spPr>
        <p:txBody>
          <a:bodyPr wrap="square" rtlCol="0">
            <a:spAutoFit/>
          </a:bodyPr>
          <a:lstStyle/>
          <a:p>
            <a:r>
              <a:rPr lang="zh-CN" altLang="en-US" sz="1600" dirty="0" smtClean="0">
                <a:latin typeface="+mj-ea"/>
                <a:ea typeface="+mj-ea"/>
              </a:rPr>
              <a:t>**产品工艺设计图的专利购买</a:t>
            </a:r>
            <a:endParaRPr lang="zh-CN" altLang="en-US" sz="1600" dirty="0">
              <a:latin typeface="+mj-ea"/>
              <a:ea typeface="+mj-ea"/>
            </a:endParaRPr>
          </a:p>
        </p:txBody>
      </p:sp>
      <p:pic>
        <p:nvPicPr>
          <p:cNvPr id="96" name="Picture 526" descr="그림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89350" y="4410668"/>
            <a:ext cx="587375" cy="55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7" name="Line 666"/>
          <p:cNvSpPr>
            <a:spLocks noChangeShapeType="1"/>
          </p:cNvSpPr>
          <p:nvPr/>
        </p:nvSpPr>
        <p:spPr bwMode="auto">
          <a:xfrm flipH="1" flipV="1">
            <a:off x="4357685" y="3286124"/>
            <a:ext cx="367657" cy="1581038"/>
          </a:xfrm>
          <a:prstGeom prst="line">
            <a:avLst/>
          </a:prstGeom>
          <a:noFill/>
          <a:ln w="15875" cmpd="sng">
            <a:solidFill>
              <a:schemeClr val="tx1"/>
            </a:solidFill>
            <a:round/>
            <a:headEnd/>
            <a:tailEnd type="stealth" w="med" len="lg"/>
          </a:ln>
          <a:extLst>
            <a:ext uri="{909E8E84-426E-40DD-AFC4-6F175D3DCCD1}">
              <a14:hiddenFill xmlns:a14="http://schemas.microsoft.com/office/drawing/2010/main" xmlns="">
                <a:noFill/>
              </a14:hiddenFill>
            </a:ext>
          </a:extLst>
        </p:spPr>
        <p:txBody>
          <a:bodyPr/>
          <a:lstStyle/>
          <a:p>
            <a:endParaRPr lang="zh-CN" altLang="en-US">
              <a:latin typeface="+mj-ea"/>
              <a:ea typeface="+mj-ea"/>
            </a:endParaRPr>
          </a:p>
        </p:txBody>
      </p:sp>
      <p:pic>
        <p:nvPicPr>
          <p:cNvPr id="98" name="Picture 530" descr="그림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33937" y="4014788"/>
            <a:ext cx="504825"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 name="AutoShape 545"/>
          <p:cNvSpPr>
            <a:spLocks noChangeArrowheads="1"/>
          </p:cNvSpPr>
          <p:nvPr/>
        </p:nvSpPr>
        <p:spPr bwMode="auto">
          <a:xfrm>
            <a:off x="4166939" y="1322611"/>
            <a:ext cx="2047875" cy="950912"/>
          </a:xfrm>
          <a:prstGeom prst="roundRect">
            <a:avLst>
              <a:gd name="adj" fmla="val 9829"/>
            </a:avLst>
          </a:prstGeom>
          <a:solidFill>
            <a:srgbClr val="808080">
              <a:alpha val="54999"/>
            </a:srgbClr>
          </a:solidFill>
          <a:ln>
            <a:noFill/>
          </a:ln>
          <a:effectLst>
            <a:outerShdw dist="76200" dir="5400000" algn="ctr" rotWithShape="0">
              <a:srgbClr val="808080">
                <a:alpha val="50000"/>
              </a:srgb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ko-KR" altLang="en-US" i="0">
              <a:latin typeface="+mj-ea"/>
              <a:ea typeface="+mj-ea"/>
            </a:endParaRPr>
          </a:p>
        </p:txBody>
      </p:sp>
      <p:sp>
        <p:nvSpPr>
          <p:cNvPr id="100" name="AutoShape 546"/>
          <p:cNvSpPr>
            <a:spLocks noChangeArrowheads="1"/>
          </p:cNvSpPr>
          <p:nvPr/>
        </p:nvSpPr>
        <p:spPr bwMode="auto">
          <a:xfrm>
            <a:off x="4166939" y="1343248"/>
            <a:ext cx="2047875" cy="950913"/>
          </a:xfrm>
          <a:prstGeom prst="roundRect">
            <a:avLst>
              <a:gd name="adj" fmla="val 9829"/>
            </a:avLst>
          </a:prstGeom>
          <a:gradFill rotWithShape="1">
            <a:gsLst>
              <a:gs pos="0">
                <a:schemeClr val="bg1"/>
              </a:gs>
              <a:gs pos="100000">
                <a:schemeClr val="bg1">
                  <a:alpha val="70000"/>
                </a:schemeClr>
              </a:gs>
            </a:gsLst>
            <a:lin ang="5400000" scaled="1"/>
          </a:gradFill>
          <a:ln w="38100" cmpd="sng">
            <a:solidFill>
              <a:srgbClr val="698E00"/>
            </a:solidFill>
            <a:round/>
            <a:headEnd/>
            <a:tailEnd/>
          </a:ln>
          <a:effectLst>
            <a:outerShdw dist="38100" dir="5400000" algn="ctr" rotWithShape="0">
              <a:srgbClr val="808080">
                <a:alpha val="50000"/>
              </a:srgbClr>
            </a:outerShdw>
          </a:effectLst>
        </p:spPr>
        <p:txBody>
          <a:bodyPr wrap="none" anchor="ctr"/>
          <a:lstStyle/>
          <a:p>
            <a:endParaRPr lang="ko-KR" altLang="en-US" i="0">
              <a:latin typeface="+mj-ea"/>
              <a:ea typeface="+mj-ea"/>
            </a:endParaRPr>
          </a:p>
        </p:txBody>
      </p:sp>
      <p:grpSp>
        <p:nvGrpSpPr>
          <p:cNvPr id="15" name="Group 37"/>
          <p:cNvGrpSpPr>
            <a:grpSpLocks/>
          </p:cNvGrpSpPr>
          <p:nvPr/>
        </p:nvGrpSpPr>
        <p:grpSpPr bwMode="auto">
          <a:xfrm>
            <a:off x="4139952" y="1052736"/>
            <a:ext cx="2109787" cy="523875"/>
            <a:chOff x="0" y="0"/>
            <a:chExt cx="1329" cy="330"/>
          </a:xfrm>
        </p:grpSpPr>
        <p:pic>
          <p:nvPicPr>
            <p:cNvPr id="102" name="AutoShape 549"/>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329"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103" name="Text Box 39"/>
            <p:cNvSpPr txBox="1">
              <a:spLocks noChangeArrowheads="1"/>
            </p:cNvSpPr>
            <p:nvPr/>
          </p:nvSpPr>
          <p:spPr bwMode="auto">
            <a:xfrm>
              <a:off x="25" y="26"/>
              <a:ext cx="1280" cy="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000" tIns="0" rIns="72000" bIns="0" anchor="ctr"/>
            <a:lstStyle>
              <a:lvl1pPr eaLnBrk="0" hangingPunct="0">
                <a:defRPr i="1">
                  <a:solidFill>
                    <a:schemeClr val="tx1"/>
                  </a:solidFill>
                  <a:latin typeface="Gulim" pitchFamily="34" charset="-127"/>
                  <a:ea typeface="Gulim" pitchFamily="34" charset="-127"/>
                </a:defRPr>
              </a:lvl1pPr>
              <a:lvl2pPr marL="742950" indent="-285750" eaLnBrk="0" hangingPunct="0">
                <a:defRPr i="1">
                  <a:solidFill>
                    <a:schemeClr val="tx1"/>
                  </a:solidFill>
                  <a:latin typeface="Gulim" pitchFamily="34" charset="-127"/>
                  <a:ea typeface="Gulim" pitchFamily="34" charset="-127"/>
                </a:defRPr>
              </a:lvl2pPr>
              <a:lvl3pPr marL="1143000" indent="-228600" eaLnBrk="0" hangingPunct="0">
                <a:defRPr i="1">
                  <a:solidFill>
                    <a:schemeClr val="tx1"/>
                  </a:solidFill>
                  <a:latin typeface="Gulim" pitchFamily="34" charset="-127"/>
                  <a:ea typeface="Gulim" pitchFamily="34" charset="-127"/>
                </a:defRPr>
              </a:lvl3pPr>
              <a:lvl4pPr marL="1600200" indent="-228600" eaLnBrk="0" hangingPunct="0">
                <a:defRPr i="1">
                  <a:solidFill>
                    <a:schemeClr val="tx1"/>
                  </a:solidFill>
                  <a:latin typeface="Gulim" pitchFamily="34" charset="-127"/>
                  <a:ea typeface="Gulim" pitchFamily="34" charset="-127"/>
                </a:defRPr>
              </a:lvl4pPr>
              <a:lvl5pPr marL="2057400" indent="-228600" eaLnBrk="0" hangingPunct="0">
                <a:defRPr 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i="1">
                  <a:solidFill>
                    <a:schemeClr val="tx1"/>
                  </a:solidFill>
                  <a:latin typeface="Gulim" pitchFamily="34" charset="-127"/>
                  <a:ea typeface="Gulim" pitchFamily="34" charset="-127"/>
                </a:defRPr>
              </a:lvl9pPr>
            </a:lstStyle>
            <a:p>
              <a:pPr algn="ctr" eaLnBrk="1" latinLnBrk="0" hangingPunct="1"/>
              <a:r>
                <a:rPr lang="zh-CN" altLang="en-US" sz="2000" b="1" i="0" dirty="0" smtClean="0">
                  <a:solidFill>
                    <a:schemeClr val="bg1"/>
                  </a:solidFill>
                  <a:latin typeface="+mj-ea"/>
                  <a:ea typeface="+mj-ea"/>
                  <a:cs typeface="Times New Roman" pitchFamily="18" charset="0"/>
                </a:rPr>
                <a:t>合作意向书</a:t>
              </a:r>
              <a:endParaRPr lang="ko-KR" altLang="en-US" sz="2000" b="1" i="0" dirty="0">
                <a:solidFill>
                  <a:schemeClr val="bg1"/>
                </a:solidFill>
                <a:latin typeface="+mj-ea"/>
                <a:ea typeface="+mj-ea"/>
                <a:cs typeface="Times New Roman" pitchFamily="18" charset="0"/>
              </a:endParaRPr>
            </a:p>
          </p:txBody>
        </p:sp>
      </p:grpSp>
      <p:sp>
        <p:nvSpPr>
          <p:cNvPr id="104" name="AutoShape 551"/>
          <p:cNvSpPr>
            <a:spLocks noChangeArrowheads="1"/>
          </p:cNvSpPr>
          <p:nvPr/>
        </p:nvSpPr>
        <p:spPr bwMode="auto">
          <a:xfrm>
            <a:off x="4201864" y="1100361"/>
            <a:ext cx="1971675" cy="119062"/>
          </a:xfrm>
          <a:prstGeom prst="roundRect">
            <a:avLst>
              <a:gd name="adj" fmla="val 34861"/>
            </a:avLst>
          </a:prstGeom>
          <a:gradFill rotWithShape="1">
            <a:gsLst>
              <a:gs pos="0">
                <a:schemeClr val="bg1"/>
              </a:gs>
              <a:gs pos="100000">
                <a:schemeClr val="bg1">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ko-KR" altLang="en-US" i="0">
              <a:latin typeface="+mj-ea"/>
              <a:ea typeface="+mj-ea"/>
            </a:endParaRPr>
          </a:p>
        </p:txBody>
      </p:sp>
      <p:sp>
        <p:nvSpPr>
          <p:cNvPr id="105" name="TextBox 83"/>
          <p:cNvSpPr txBox="1"/>
          <p:nvPr/>
        </p:nvSpPr>
        <p:spPr>
          <a:xfrm>
            <a:off x="4166939" y="1604897"/>
            <a:ext cx="2060575" cy="584775"/>
          </a:xfrm>
          <a:prstGeom prst="rect">
            <a:avLst/>
          </a:prstGeom>
          <a:noFill/>
        </p:spPr>
        <p:txBody>
          <a:bodyPr wrap="square" rtlCol="0">
            <a:spAutoFit/>
          </a:bodyPr>
          <a:lstStyle/>
          <a:p>
            <a:r>
              <a:rPr lang="zh-CN" altLang="en-US" sz="1600" dirty="0" smtClean="0">
                <a:latin typeface="+mj-ea"/>
                <a:ea typeface="+mj-ea"/>
              </a:rPr>
              <a:t>企业合作意向书内容完整，财务报表清晰</a:t>
            </a:r>
            <a:endParaRPr lang="zh-CN" altLang="en-US" sz="1600" dirty="0">
              <a:latin typeface="+mj-ea"/>
              <a:ea typeface="+mj-ea"/>
            </a:endParaRPr>
          </a:p>
        </p:txBody>
      </p:sp>
      <p:sp>
        <p:nvSpPr>
          <p:cNvPr id="86" name="Line 666"/>
          <p:cNvSpPr>
            <a:spLocks noChangeShapeType="1"/>
          </p:cNvSpPr>
          <p:nvPr/>
        </p:nvSpPr>
        <p:spPr bwMode="auto">
          <a:xfrm flipH="1">
            <a:off x="5586412" y="2514600"/>
            <a:ext cx="960437" cy="1154812"/>
          </a:xfrm>
          <a:prstGeom prst="line">
            <a:avLst/>
          </a:prstGeom>
          <a:noFill/>
          <a:ln w="15875" cmpd="sng">
            <a:solidFill>
              <a:schemeClr val="tx1"/>
            </a:solidFill>
            <a:round/>
            <a:headEnd/>
            <a:tailEnd type="stealth" w="med" len="lg"/>
          </a:ln>
          <a:extLst>
            <a:ext uri="{909E8E84-426E-40DD-AFC4-6F175D3DCCD1}">
              <a14:hiddenFill xmlns:a14="http://schemas.microsoft.com/office/drawing/2010/main" xmlns="">
                <a:noFill/>
              </a14:hiddenFill>
            </a:ext>
          </a:extLst>
        </p:spPr>
        <p:txBody>
          <a:bodyPr/>
          <a:lstStyle/>
          <a:p>
            <a:endParaRPr lang="zh-CN" altLang="en-US">
              <a:latin typeface="+mj-ea"/>
              <a:ea typeface="+mj-ea"/>
            </a:endParaRPr>
          </a:p>
        </p:txBody>
      </p:sp>
    </p:spTree>
    <p:extLst>
      <p:ext uri="{BB962C8B-B14F-4D97-AF65-F5344CB8AC3E}">
        <p14:creationId xmlns:p14="http://schemas.microsoft.com/office/powerpoint/2010/main" xmlns="" val="38936555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日期占位符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smtClean="0"/>
              <a:t>2014/05</a:t>
            </a:r>
            <a:endParaRPr lang="zh-CN" altLang="en-US"/>
          </a:p>
        </p:txBody>
      </p:sp>
      <p:sp>
        <p:nvSpPr>
          <p:cNvPr id="53250" name="页脚占位符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a:t>2014</a:t>
            </a:r>
            <a:r>
              <a:rPr lang="zh-CN" altLang="en-US"/>
              <a:t>年全国职业院校技能大赛 </a:t>
            </a:r>
          </a:p>
        </p:txBody>
      </p:sp>
      <p:sp>
        <p:nvSpPr>
          <p:cNvPr id="6" name="矩形 5"/>
          <p:cNvSpPr/>
          <p:nvPr/>
        </p:nvSpPr>
        <p:spPr>
          <a:xfrm>
            <a:off x="1142977" y="2500306"/>
            <a:ext cx="7215237" cy="1107996"/>
          </a:xfrm>
          <a:prstGeom prst="rect">
            <a:avLst/>
          </a:prstGeom>
          <a:noFill/>
        </p:spPr>
        <p:txBody>
          <a:bodyPr>
            <a:prstTxWarp prst="textPlain">
              <a:avLst/>
            </a:prstTxWarp>
            <a:spAutoFit/>
            <a:scene3d>
              <a:camera prst="obliqueBottomRight"/>
              <a:lightRig rig="soft" dir="tl">
                <a:rot lat="0" lon="0" rev="0"/>
              </a:lightRig>
            </a:scene3d>
            <a:sp3d extrusionH="57150"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6600" b="1" spc="50" dirty="0">
                <a:ln w="11430"/>
                <a:gradFill>
                  <a:gsLst>
                    <a:gs pos="25000">
                      <a:schemeClr val="accent2">
                        <a:satMod val="155000"/>
                      </a:schemeClr>
                    </a:gs>
                    <a:gs pos="100000">
                      <a:schemeClr val="accent2">
                        <a:shade val="45000"/>
                        <a:satMod val="165000"/>
                      </a:schemeClr>
                    </a:gs>
                  </a:gsLst>
                  <a:lin ang="5400000"/>
                </a:gradFill>
                <a:effectLst>
                  <a:glow rad="63500">
                    <a:schemeClr val="accent5">
                      <a:satMod val="175000"/>
                      <a:alpha val="40000"/>
                    </a:schemeClr>
                  </a:glow>
                  <a:outerShdw blurRad="50800" dist="38100" algn="l" rotWithShape="0">
                    <a:prstClr val="black">
                      <a:alpha val="40000"/>
                    </a:prstClr>
                  </a:outerShdw>
                </a:effectLst>
                <a:latin typeface="+mn-lt"/>
                <a:ea typeface="+mn-ea"/>
              </a:rPr>
              <a:t>安全管理规定</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标题 1"/>
          <p:cNvSpPr>
            <a:spLocks noGrp="1"/>
          </p:cNvSpPr>
          <p:nvPr>
            <p:ph type="title"/>
          </p:nvPr>
        </p:nvSpPr>
        <p:spPr>
          <a:xfrm>
            <a:off x="1214438" y="152400"/>
            <a:ext cx="6429375" cy="990600"/>
          </a:xfrm>
        </p:spPr>
        <p:txBody>
          <a:bodyPr/>
          <a:lstStyle/>
          <a:p>
            <a:pPr algn="ctr"/>
            <a:r>
              <a:rPr lang="zh-CN" altLang="en-US" b="1" smtClean="0">
                <a:latin typeface="方正姚体" pitchFamily="2" charset="-122"/>
                <a:ea typeface="方正姚体" pitchFamily="2" charset="-122"/>
              </a:rPr>
              <a:t>安全管理规定</a:t>
            </a:r>
          </a:p>
        </p:txBody>
      </p:sp>
      <p:sp>
        <p:nvSpPr>
          <p:cNvPr id="54274" name="日期占位符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smtClean="0"/>
              <a:t>2014/05</a:t>
            </a:r>
            <a:endParaRPr lang="zh-CN" altLang="en-US"/>
          </a:p>
        </p:txBody>
      </p:sp>
      <p:sp>
        <p:nvSpPr>
          <p:cNvPr id="54275" name="页脚占位符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a:t>2014</a:t>
            </a:r>
            <a:r>
              <a:rPr lang="zh-CN" altLang="en-US"/>
              <a:t>年全国职业院校技能大赛 </a:t>
            </a:r>
          </a:p>
        </p:txBody>
      </p:sp>
      <p:sp>
        <p:nvSpPr>
          <p:cNvPr id="8" name="内容占位符 4"/>
          <p:cNvSpPr>
            <a:spLocks noGrp="1"/>
          </p:cNvSpPr>
          <p:nvPr>
            <p:ph sz="quarter" idx="1"/>
          </p:nvPr>
        </p:nvSpPr>
        <p:spPr>
          <a:xfrm>
            <a:off x="714375" y="1214438"/>
            <a:ext cx="7786688" cy="1008062"/>
          </a:xfrm>
        </p:spPr>
        <p:txBody>
          <a:bodyPr>
            <a:noAutofit/>
          </a:bodyPr>
          <a:lstStyle/>
          <a:p>
            <a:pPr marL="274320" indent="0" fontAlgn="auto">
              <a:spcAft>
                <a:spcPts val="0"/>
              </a:spcAft>
              <a:buFont typeface="Wingdings 3"/>
              <a:buNone/>
              <a:defRPr/>
            </a:pPr>
            <a:r>
              <a:rPr lang="zh-CN" altLang="en-US" dirty="0" smtClean="0">
                <a:solidFill>
                  <a:srgbClr val="FF0000"/>
                </a:solidFill>
                <a:latin typeface="+mj-ea"/>
                <a:ea typeface="+mj-ea"/>
              </a:rPr>
              <a:t>制度核心</a:t>
            </a:r>
            <a:r>
              <a:rPr lang="zh-CN" altLang="en-US" dirty="0" smtClean="0">
                <a:latin typeface="+mj-ea"/>
                <a:ea typeface="+mj-ea"/>
              </a:rPr>
              <a:t>：</a:t>
            </a:r>
            <a:r>
              <a:rPr lang="zh-CN" altLang="en-US" sz="2000" dirty="0" smtClean="0">
                <a:latin typeface="+mj-ea"/>
                <a:ea typeface="+mj-ea"/>
              </a:rPr>
              <a:t>切实保障大赛期间人身安全（参赛选手、指导教师、工作人员及观众）、设备设施安全、</a:t>
            </a:r>
            <a:r>
              <a:rPr lang="zh-CN" altLang="en-US" sz="2000" dirty="0" smtClean="0">
                <a:solidFill>
                  <a:srgbClr val="FF0000"/>
                </a:solidFill>
                <a:latin typeface="+mj-ea"/>
                <a:ea typeface="+mj-ea"/>
              </a:rPr>
              <a:t>政治安全</a:t>
            </a:r>
            <a:r>
              <a:rPr lang="zh-CN" altLang="en-US" sz="2000" dirty="0" smtClean="0">
                <a:latin typeface="+mj-ea"/>
                <a:ea typeface="+mj-ea"/>
              </a:rPr>
              <a:t>，保证比赛顺利开展</a:t>
            </a:r>
            <a:endParaRPr lang="en-US" altLang="zh-CN" sz="2000" dirty="0" smtClean="0">
              <a:latin typeface="+mj-ea"/>
              <a:ea typeface="+mj-ea"/>
            </a:endParaRPr>
          </a:p>
        </p:txBody>
      </p:sp>
      <p:graphicFrame>
        <p:nvGraphicFramePr>
          <p:cNvPr id="22" name="表格 21"/>
          <p:cNvGraphicFramePr>
            <a:graphicFrameLocks noGrp="1"/>
          </p:cNvGraphicFramePr>
          <p:nvPr/>
        </p:nvGraphicFramePr>
        <p:xfrm>
          <a:off x="642910" y="2264297"/>
          <a:ext cx="7858180" cy="3593595"/>
        </p:xfrm>
        <a:graphic>
          <a:graphicData uri="http://schemas.openxmlformats.org/drawingml/2006/table">
            <a:tbl>
              <a:tblPr firstRow="1" bandRow="1">
                <a:tableStyleId>{5C22544A-7EE6-4342-B048-85BDC9FD1C3A}</a:tableStyleId>
              </a:tblPr>
              <a:tblGrid>
                <a:gridCol w="2485065"/>
                <a:gridCol w="5373115"/>
              </a:tblGrid>
              <a:tr h="546947">
                <a:tc>
                  <a:txBody>
                    <a:bodyPr/>
                    <a:lstStyle/>
                    <a:p>
                      <a:pPr algn="ctr"/>
                      <a:r>
                        <a:rPr lang="zh-CN" altLang="en-US" sz="2400" dirty="0" smtClean="0">
                          <a:latin typeface="+mj-ea"/>
                          <a:ea typeface="+mj-ea"/>
                        </a:rPr>
                        <a:t>制度关键点</a:t>
                      </a:r>
                      <a:endParaRPr lang="zh-CN" altLang="en-US" sz="2400" dirty="0">
                        <a:latin typeface="+mj-ea"/>
                        <a:ea typeface="+mj-ea"/>
                      </a:endParaRPr>
                    </a:p>
                  </a:txBody>
                  <a:tcPr anchor="ctr"/>
                </a:tc>
                <a:tc>
                  <a:txBody>
                    <a:bodyPr/>
                    <a:lstStyle/>
                    <a:p>
                      <a:pPr algn="ctr"/>
                      <a:r>
                        <a:rPr lang="zh-CN" altLang="en-US" sz="2400" dirty="0" smtClean="0">
                          <a:latin typeface="+mj-ea"/>
                          <a:ea typeface="+mj-ea"/>
                        </a:rPr>
                        <a:t>主要内容</a:t>
                      </a:r>
                      <a:endParaRPr lang="zh-CN" altLang="en-US" sz="2400" dirty="0">
                        <a:latin typeface="+mj-ea"/>
                        <a:ea typeface="+mj-ea"/>
                      </a:endParaRPr>
                    </a:p>
                  </a:txBody>
                  <a:tcPr anchor="ctr"/>
                </a:tc>
              </a:tr>
              <a:tr h="14220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en-US" sz="1800" kern="1200" dirty="0" smtClean="0">
                          <a:solidFill>
                            <a:schemeClr val="dk1"/>
                          </a:solidFill>
                          <a:latin typeface="+mj-ea"/>
                          <a:ea typeface="+mj-ea"/>
                          <a:cs typeface="+mn-cs"/>
                        </a:rPr>
                        <a:t>一、明确大赛相关组织和个人的安全工作责任</a:t>
                      </a:r>
                    </a:p>
                  </a:txBody>
                  <a:tcPr anchor="ctr"/>
                </a:tc>
                <a:tc>
                  <a:txBody>
                    <a:bodyPr/>
                    <a:lstStyle/>
                    <a:p>
                      <a:r>
                        <a:rPr lang="zh-CN" altLang="en-US" sz="1800" dirty="0" smtClean="0">
                          <a:latin typeface="+mj-ea"/>
                          <a:ea typeface="+mj-ea"/>
                        </a:rPr>
                        <a:t>赛区组委会、赛区执委会、赛项执委会、赛项专家组、赛项承办学校和参赛队伍，都应高度重视安全工作，履行相应的责任和义务</a:t>
                      </a:r>
                      <a:endParaRPr lang="zh-CN" altLang="en-US" sz="1800" dirty="0">
                        <a:latin typeface="+mj-ea"/>
                        <a:ea typeface="+mj-ea"/>
                      </a:endParaRPr>
                    </a:p>
                  </a:txBody>
                  <a:tcPr anchor="ctr"/>
                </a:tc>
              </a:tr>
              <a:tr h="5469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en-US" sz="1800" kern="1200" dirty="0" smtClean="0">
                          <a:solidFill>
                            <a:schemeClr val="dk1"/>
                          </a:solidFill>
                          <a:latin typeface="+mj-ea"/>
                          <a:ea typeface="+mj-ea"/>
                          <a:cs typeface="+mn-cs"/>
                        </a:rPr>
                        <a:t>二、制定应急处理流程</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dirty="0" smtClean="0">
                          <a:latin typeface="+mj-ea"/>
                          <a:ea typeface="+mj-ea"/>
                        </a:rPr>
                        <a:t>规定了比赛期间发生意外事故时事故发现者、赛项执委会、赛区执委会、赛区组委会应有的应对行为</a:t>
                      </a:r>
                      <a:endParaRPr lang="zh-CN" altLang="en-US" sz="1800" dirty="0">
                        <a:latin typeface="+mj-ea"/>
                        <a:ea typeface="+mj-ea"/>
                      </a:endParaRPr>
                    </a:p>
                  </a:txBody>
                  <a:tcPr anchor="ctr"/>
                </a:tc>
              </a:tr>
              <a:tr h="9845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en-US" sz="1800" kern="1200" dirty="0" smtClean="0">
                          <a:solidFill>
                            <a:schemeClr val="dk1"/>
                          </a:solidFill>
                          <a:latin typeface="+mj-ea"/>
                          <a:ea typeface="+mj-ea"/>
                          <a:cs typeface="+mn-cs"/>
                        </a:rPr>
                        <a:t>三、严格处罚措施</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dirty="0" smtClean="0">
                          <a:latin typeface="+mj-ea"/>
                          <a:ea typeface="+mj-ea"/>
                        </a:rPr>
                        <a:t>制定了对有安全违规行为或造成重大安全事故的赛项承办院校、参赛队和赛事工作人员的处罚措施</a:t>
                      </a:r>
                      <a:endParaRPr lang="zh-CN" altLang="en-US" sz="1800" dirty="0">
                        <a:latin typeface="+mj-ea"/>
                        <a:ea typeface="+mj-ea"/>
                      </a:endParaRPr>
                    </a:p>
                  </a:txBody>
                  <a:tcPr anchor="ct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标题 1"/>
          <p:cNvSpPr>
            <a:spLocks noGrp="1"/>
          </p:cNvSpPr>
          <p:nvPr>
            <p:ph type="title"/>
          </p:nvPr>
        </p:nvSpPr>
        <p:spPr>
          <a:xfrm>
            <a:off x="1214438" y="0"/>
            <a:ext cx="6858000" cy="990600"/>
          </a:xfrm>
        </p:spPr>
        <p:txBody>
          <a:bodyPr/>
          <a:lstStyle/>
          <a:p>
            <a:pPr algn="ctr"/>
            <a:r>
              <a:rPr lang="zh-CN" altLang="en-US" b="1" dirty="0" smtClean="0">
                <a:latin typeface="方正姚体" pitchFamily="2" charset="-122"/>
                <a:ea typeface="方正姚体" pitchFamily="2" charset="-122"/>
              </a:rPr>
              <a:t>一、安全工作职责</a:t>
            </a:r>
          </a:p>
        </p:txBody>
      </p:sp>
      <p:graphicFrame>
        <p:nvGraphicFramePr>
          <p:cNvPr id="5" name="表格 4"/>
          <p:cNvGraphicFramePr>
            <a:graphicFrameLocks noGrp="1"/>
          </p:cNvGraphicFramePr>
          <p:nvPr/>
        </p:nvGraphicFramePr>
        <p:xfrm>
          <a:off x="785786" y="2357430"/>
          <a:ext cx="7715304" cy="3124200"/>
        </p:xfrm>
        <a:graphic>
          <a:graphicData uri="http://schemas.openxmlformats.org/drawingml/2006/table">
            <a:tbl>
              <a:tblPr firstRow="1" bandRow="1">
                <a:tableStyleId>{5C22544A-7EE6-4342-B048-85BDC9FD1C3A}</a:tableStyleId>
              </a:tblPr>
              <a:tblGrid>
                <a:gridCol w="1643074"/>
                <a:gridCol w="3000396"/>
                <a:gridCol w="3071834"/>
              </a:tblGrid>
              <a:tr h="370840">
                <a:tc>
                  <a:txBody>
                    <a:bodyPr/>
                    <a:lstStyle/>
                    <a:p>
                      <a:pPr algn="ctr"/>
                      <a:r>
                        <a:rPr lang="zh-CN" altLang="en-US" sz="2400" dirty="0" smtClean="0">
                          <a:latin typeface="+mj-ea"/>
                          <a:ea typeface="+mj-ea"/>
                        </a:rPr>
                        <a:t>赛区组织机构</a:t>
                      </a:r>
                      <a:endParaRPr lang="zh-CN" altLang="en-US" sz="2400" dirty="0">
                        <a:latin typeface="+mj-ea"/>
                        <a:ea typeface="+mj-ea"/>
                      </a:endParaRPr>
                    </a:p>
                  </a:txBody>
                  <a:tcPr anchor="ctr"/>
                </a:tc>
                <a:tc>
                  <a:txBody>
                    <a:bodyPr/>
                    <a:lstStyle/>
                    <a:p>
                      <a:pPr algn="ctr"/>
                      <a:r>
                        <a:rPr lang="zh-CN" altLang="en-US" sz="2400" dirty="0" smtClean="0">
                          <a:latin typeface="+mj-ea"/>
                          <a:ea typeface="+mj-ea"/>
                        </a:rPr>
                        <a:t>赛区组委会</a:t>
                      </a:r>
                      <a:endParaRPr lang="zh-CN" altLang="en-US" sz="2400" dirty="0">
                        <a:latin typeface="+mj-ea"/>
                        <a:ea typeface="+mj-ea"/>
                      </a:endParaRPr>
                    </a:p>
                  </a:txBody>
                  <a:tcPr anchor="ctr"/>
                </a:tc>
                <a:tc>
                  <a:txBody>
                    <a:bodyPr/>
                    <a:lstStyle/>
                    <a:p>
                      <a:pPr algn="ctr"/>
                      <a:r>
                        <a:rPr lang="zh-CN" altLang="en-US" sz="2400" dirty="0" smtClean="0">
                          <a:latin typeface="+mj-ea"/>
                          <a:ea typeface="+mj-ea"/>
                        </a:rPr>
                        <a:t>赛区执委会</a:t>
                      </a:r>
                      <a:endParaRPr lang="zh-CN" altLang="en-US" sz="2400" dirty="0">
                        <a:latin typeface="+mj-ea"/>
                        <a:ea typeface="+mj-ea"/>
                      </a:endParaRPr>
                    </a:p>
                  </a:txBody>
                  <a:tcPr anchor="ctr"/>
                </a:tc>
              </a:tr>
              <a:tr h="370840">
                <a:tc>
                  <a:txBody>
                    <a:bodyPr/>
                    <a:lstStyle/>
                    <a:p>
                      <a:pPr algn="ctr"/>
                      <a:r>
                        <a:rPr lang="zh-CN" altLang="en-US" sz="2000" dirty="0" smtClean="0">
                          <a:latin typeface="+mj-ea"/>
                          <a:ea typeface="+mj-ea"/>
                        </a:rPr>
                        <a:t>工作职责</a:t>
                      </a:r>
                      <a:endParaRPr lang="zh-CN" altLang="en-US" sz="2000" dirty="0">
                        <a:latin typeface="+mj-ea"/>
                        <a:ea typeface="+mj-ea"/>
                      </a:endParaRPr>
                    </a:p>
                  </a:txBody>
                  <a:tcPr anchor="ctr"/>
                </a:tc>
                <a:tc>
                  <a:txBody>
                    <a:bodyPr/>
                    <a:lstStyle/>
                    <a:p>
                      <a:r>
                        <a:rPr kumimoji="0" lang="zh-CN" altLang="en-US" sz="2000" kern="1200" dirty="0" smtClean="0">
                          <a:solidFill>
                            <a:schemeClr val="dk1"/>
                          </a:solidFill>
                          <a:latin typeface="+mj-ea"/>
                          <a:ea typeface="+mj-ea"/>
                          <a:cs typeface="+mn-cs"/>
                        </a:rPr>
                        <a:t>牵头组织</a:t>
                      </a:r>
                      <a:r>
                        <a:rPr kumimoji="0" lang="zh-CN" altLang="en-US" sz="2000" kern="1200" dirty="0" smtClean="0">
                          <a:solidFill>
                            <a:srgbClr val="FF0000"/>
                          </a:solidFill>
                          <a:latin typeface="+mj-ea"/>
                          <a:ea typeface="+mj-ea"/>
                          <a:cs typeface="+mn-cs"/>
                        </a:rPr>
                        <a:t>专门机构</a:t>
                      </a:r>
                      <a:r>
                        <a:rPr kumimoji="0" lang="zh-CN" altLang="en-US" sz="2000" kern="1200" dirty="0" smtClean="0">
                          <a:solidFill>
                            <a:schemeClr val="dk1"/>
                          </a:solidFill>
                          <a:latin typeface="+mj-ea"/>
                          <a:ea typeface="+mj-ea"/>
                          <a:cs typeface="+mn-cs"/>
                        </a:rPr>
                        <a:t>负责赛区内所有赛项的安全工作，赛区组委会主任为第一责任人</a:t>
                      </a:r>
                      <a:endParaRPr kumimoji="0" lang="en-US" altLang="zh-CN" sz="2000" kern="1200" dirty="0" smtClean="0">
                        <a:solidFill>
                          <a:schemeClr val="dk1"/>
                        </a:solidFill>
                        <a:latin typeface="+mj-ea"/>
                        <a:ea typeface="+mj-ea"/>
                        <a:cs typeface="+mn-cs"/>
                      </a:endParaRPr>
                    </a:p>
                  </a:txBody>
                  <a:tcPr anchor="ct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zh-CN" altLang="en-US" sz="2000" dirty="0" smtClean="0">
                          <a:latin typeface="+mj-ea"/>
                          <a:ea typeface="+mj-ea"/>
                        </a:rPr>
                        <a:t>（</a:t>
                      </a:r>
                      <a:r>
                        <a:rPr lang="en-US" altLang="zh-CN" sz="2000" dirty="0" smtClean="0">
                          <a:latin typeface="+mj-ea"/>
                          <a:ea typeface="+mj-ea"/>
                        </a:rPr>
                        <a:t>1</a:t>
                      </a:r>
                      <a:r>
                        <a:rPr lang="zh-CN" altLang="en-US" sz="2000" dirty="0" smtClean="0">
                          <a:latin typeface="+mj-ea"/>
                          <a:ea typeface="+mj-ea"/>
                        </a:rPr>
                        <a:t>）</a:t>
                      </a:r>
                      <a:r>
                        <a:rPr kumimoji="0" lang="zh-CN" altLang="en-US" sz="2000" kern="1200" dirty="0" smtClean="0">
                          <a:solidFill>
                            <a:srgbClr val="FF0000"/>
                          </a:solidFill>
                          <a:latin typeface="+mj-ea"/>
                          <a:ea typeface="+mj-ea"/>
                          <a:cs typeface="+mn-cs"/>
                        </a:rPr>
                        <a:t>建立协调机制</a:t>
                      </a:r>
                      <a:r>
                        <a:rPr kumimoji="0" lang="zh-CN" altLang="en-US" sz="2000" kern="1200" dirty="0" smtClean="0">
                          <a:solidFill>
                            <a:schemeClr val="dk1"/>
                          </a:solidFill>
                          <a:latin typeface="+mj-ea"/>
                          <a:ea typeface="+mj-ea"/>
                          <a:cs typeface="+mn-cs"/>
                        </a:rPr>
                        <a:t>：建立</a:t>
                      </a:r>
                      <a:r>
                        <a:rPr kumimoji="0" lang="zh-CN" altLang="en-US" sz="2000" kern="1200" dirty="0" smtClean="0">
                          <a:solidFill>
                            <a:schemeClr val="tx1"/>
                          </a:solidFill>
                          <a:latin typeface="+mj-ea"/>
                          <a:ea typeface="+mj-ea"/>
                          <a:cs typeface="+mn-cs"/>
                        </a:rPr>
                        <a:t>与公安、消防、司法行政、交通、卫生、食品、质检等相关部门的协调机制</a:t>
                      </a:r>
                      <a:endParaRPr kumimoji="0" lang="en-US" altLang="zh-CN" sz="2000" kern="1200" dirty="0" smtClean="0">
                        <a:solidFill>
                          <a:schemeClr val="dk1"/>
                        </a:solidFill>
                        <a:latin typeface="+mj-ea"/>
                        <a:ea typeface="+mj-ea"/>
                        <a:cs typeface="+mn-cs"/>
                      </a:endParaRPr>
                    </a:p>
                    <a:p>
                      <a:pPr>
                        <a:spcAft>
                          <a:spcPts val="600"/>
                        </a:spcAft>
                      </a:pPr>
                      <a:r>
                        <a:rPr kumimoji="0" lang="zh-CN" altLang="en-US" sz="2000" kern="1200" dirty="0" smtClean="0">
                          <a:solidFill>
                            <a:schemeClr val="dk1"/>
                          </a:solidFill>
                          <a:latin typeface="+mj-ea"/>
                          <a:ea typeface="+mj-ea"/>
                          <a:cs typeface="+mn-cs"/>
                        </a:rPr>
                        <a:t>（</a:t>
                      </a:r>
                      <a:r>
                        <a:rPr kumimoji="0" lang="en-US" altLang="zh-CN" sz="2000" kern="1200" dirty="0" smtClean="0">
                          <a:solidFill>
                            <a:schemeClr val="dk1"/>
                          </a:solidFill>
                          <a:latin typeface="+mj-ea"/>
                          <a:ea typeface="+mj-ea"/>
                          <a:cs typeface="+mn-cs"/>
                        </a:rPr>
                        <a:t>2</a:t>
                      </a:r>
                      <a:r>
                        <a:rPr kumimoji="0" lang="zh-CN" altLang="en-US" sz="2000" kern="1200" dirty="0" smtClean="0">
                          <a:solidFill>
                            <a:schemeClr val="dk1"/>
                          </a:solidFill>
                          <a:latin typeface="+mj-ea"/>
                          <a:ea typeface="+mj-ea"/>
                          <a:cs typeface="+mn-cs"/>
                        </a:rPr>
                        <a:t>）</a:t>
                      </a:r>
                      <a:r>
                        <a:rPr kumimoji="0" lang="zh-CN" altLang="en-US" sz="2000" kern="1200" dirty="0" smtClean="0">
                          <a:solidFill>
                            <a:srgbClr val="FF0000"/>
                          </a:solidFill>
                          <a:latin typeface="+mj-ea"/>
                          <a:ea typeface="+mj-ea"/>
                          <a:cs typeface="+mn-cs"/>
                        </a:rPr>
                        <a:t>制定应急预案</a:t>
                      </a:r>
                      <a:r>
                        <a:rPr kumimoji="0" lang="zh-CN" altLang="en-US" sz="2000" kern="1200" dirty="0" smtClean="0">
                          <a:solidFill>
                            <a:schemeClr val="tx1"/>
                          </a:solidFill>
                          <a:latin typeface="+mj-ea"/>
                          <a:ea typeface="+mj-ea"/>
                          <a:cs typeface="+mn-cs"/>
                        </a:rPr>
                        <a:t>：</a:t>
                      </a:r>
                      <a:r>
                        <a:rPr kumimoji="0" lang="zh-CN" altLang="en-US" sz="2000" kern="1200" dirty="0" smtClean="0">
                          <a:solidFill>
                            <a:schemeClr val="dk1"/>
                          </a:solidFill>
                          <a:latin typeface="+mj-ea"/>
                          <a:ea typeface="+mj-ea"/>
                          <a:cs typeface="+mn-cs"/>
                        </a:rPr>
                        <a:t>及时处理突发事件</a:t>
                      </a:r>
                      <a:endParaRPr lang="zh-CN" altLang="en-US" sz="2000" dirty="0">
                        <a:latin typeface="+mj-ea"/>
                        <a:ea typeface="+mj-ea"/>
                      </a:endParaRPr>
                    </a:p>
                  </a:txBody>
                  <a:tcPr anchor="ctr"/>
                </a:tc>
              </a:tr>
            </a:tbl>
          </a:graphicData>
        </a:graphic>
      </p:graphicFrame>
      <p:sp>
        <p:nvSpPr>
          <p:cNvPr id="6" name="TextBox 5"/>
          <p:cNvSpPr txBox="1"/>
          <p:nvPr/>
        </p:nvSpPr>
        <p:spPr>
          <a:xfrm>
            <a:off x="1357290" y="1500174"/>
            <a:ext cx="2714644" cy="492443"/>
          </a:xfrm>
          <a:prstGeom prst="rect">
            <a:avLst/>
          </a:prstGeom>
          <a:noFill/>
        </p:spPr>
        <p:txBody>
          <a:bodyPr wrap="square" rtlCol="0">
            <a:spAutoFit/>
          </a:bodyPr>
          <a:lstStyle/>
          <a:p>
            <a:r>
              <a:rPr lang="en-US" altLang="zh-CN" sz="2600" dirty="0" smtClean="0">
                <a:latin typeface="+mj-ea"/>
                <a:ea typeface="+mj-ea"/>
              </a:rPr>
              <a:t>1</a:t>
            </a:r>
            <a:r>
              <a:rPr lang="zh-CN" altLang="en-US" sz="2600" dirty="0" smtClean="0">
                <a:latin typeface="+mj-ea"/>
                <a:ea typeface="+mj-ea"/>
              </a:rPr>
              <a:t>、赛区</a:t>
            </a:r>
            <a:endParaRPr lang="zh-CN" altLang="en-US" sz="2600" dirty="0">
              <a:latin typeface="+mj-ea"/>
              <a:ea typeface="+mj-e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标题 1"/>
          <p:cNvSpPr>
            <a:spLocks noGrp="1"/>
          </p:cNvSpPr>
          <p:nvPr>
            <p:ph type="title"/>
          </p:nvPr>
        </p:nvSpPr>
        <p:spPr>
          <a:xfrm>
            <a:off x="1214438" y="0"/>
            <a:ext cx="6429375" cy="990600"/>
          </a:xfrm>
        </p:spPr>
        <p:txBody>
          <a:bodyPr/>
          <a:lstStyle/>
          <a:p>
            <a:pPr algn="ctr"/>
            <a:r>
              <a:rPr lang="zh-CN" altLang="en-US" b="1" dirty="0" smtClean="0">
                <a:latin typeface="方正姚体" pitchFamily="2" charset="-122"/>
                <a:ea typeface="方正姚体" pitchFamily="2" charset="-122"/>
              </a:rPr>
              <a:t>一、安全工作职责</a:t>
            </a:r>
          </a:p>
        </p:txBody>
      </p:sp>
      <p:graphicFrame>
        <p:nvGraphicFramePr>
          <p:cNvPr id="6" name="表格 5"/>
          <p:cNvGraphicFramePr>
            <a:graphicFrameLocks noGrp="1"/>
          </p:cNvGraphicFramePr>
          <p:nvPr/>
        </p:nvGraphicFramePr>
        <p:xfrm>
          <a:off x="428625" y="1714488"/>
          <a:ext cx="8286806" cy="4358640"/>
        </p:xfrm>
        <a:graphic>
          <a:graphicData uri="http://schemas.openxmlformats.org/drawingml/2006/table">
            <a:tbl>
              <a:tblPr firstRow="1" bandRow="1">
                <a:tableStyleId>{5C22544A-7EE6-4342-B048-85BDC9FD1C3A}</a:tableStyleId>
              </a:tblPr>
              <a:tblGrid>
                <a:gridCol w="893676"/>
                <a:gridCol w="3249726"/>
                <a:gridCol w="2071702"/>
                <a:gridCol w="2071702"/>
              </a:tblGrid>
              <a:tr h="370840">
                <a:tc>
                  <a:txBody>
                    <a:bodyPr/>
                    <a:lstStyle/>
                    <a:p>
                      <a:r>
                        <a:rPr lang="zh-CN" altLang="en-US" sz="1800" dirty="0" smtClean="0">
                          <a:latin typeface="+mj-ea"/>
                          <a:ea typeface="+mj-ea"/>
                        </a:rPr>
                        <a:t>赛项组织机构</a:t>
                      </a:r>
                      <a:endParaRPr lang="zh-CN" altLang="en-US" sz="1800" dirty="0">
                        <a:latin typeface="+mj-ea"/>
                        <a:ea typeface="+mj-ea"/>
                      </a:endParaRPr>
                    </a:p>
                  </a:txBody>
                  <a:tcPr anchor="ctr"/>
                </a:tc>
                <a:tc>
                  <a:txBody>
                    <a:bodyPr/>
                    <a:lstStyle/>
                    <a:p>
                      <a:pPr algn="ctr"/>
                      <a:r>
                        <a:rPr lang="zh-CN" altLang="en-US" sz="2000" dirty="0" smtClean="0">
                          <a:latin typeface="+mj-ea"/>
                          <a:ea typeface="+mj-ea"/>
                        </a:rPr>
                        <a:t>赛项执委会</a:t>
                      </a:r>
                      <a:endParaRPr lang="zh-CN" altLang="en-US" sz="2000" dirty="0">
                        <a:latin typeface="+mj-ea"/>
                        <a:ea typeface="+mj-ea"/>
                      </a:endParaRPr>
                    </a:p>
                  </a:txBody>
                  <a:tcPr anchor="ctr"/>
                </a:tc>
                <a:tc>
                  <a:txBody>
                    <a:bodyPr/>
                    <a:lstStyle/>
                    <a:p>
                      <a:pPr algn="ctr"/>
                      <a:r>
                        <a:rPr lang="zh-CN" altLang="en-US" sz="2000" dirty="0" smtClean="0">
                          <a:latin typeface="+mj-ea"/>
                          <a:ea typeface="+mj-ea"/>
                        </a:rPr>
                        <a:t>赛项专家组</a:t>
                      </a:r>
                      <a:endParaRPr lang="zh-CN" altLang="en-US" sz="2000" dirty="0">
                        <a:latin typeface="+mj-ea"/>
                        <a:ea typeface="+mj-ea"/>
                      </a:endParaRPr>
                    </a:p>
                  </a:txBody>
                  <a:tcPr anchor="ctr"/>
                </a:tc>
                <a:tc>
                  <a:txBody>
                    <a:bodyPr/>
                    <a:lstStyle/>
                    <a:p>
                      <a:pPr algn="ctr"/>
                      <a:r>
                        <a:rPr lang="zh-CN" altLang="en-US" sz="2000" dirty="0" smtClean="0">
                          <a:latin typeface="+mj-ea"/>
                          <a:ea typeface="+mj-ea"/>
                        </a:rPr>
                        <a:t>赛项承办学校</a:t>
                      </a:r>
                      <a:endParaRPr lang="zh-CN" altLang="en-US" sz="2000" dirty="0">
                        <a:latin typeface="+mj-ea"/>
                        <a:ea typeface="+mj-ea"/>
                      </a:endParaRPr>
                    </a:p>
                  </a:txBody>
                  <a:tcPr anchor="ctr"/>
                </a:tc>
              </a:tr>
              <a:tr h="370840">
                <a:tc>
                  <a:txBody>
                    <a:bodyPr/>
                    <a:lstStyle/>
                    <a:p>
                      <a:pPr marL="0" algn="ctr" rtl="0" eaLnBrk="1" latinLnBrk="0" hangingPunct="1"/>
                      <a:endParaRPr kumimoji="0" lang="en-US" altLang="zh-CN" kern="1200" dirty="0" smtClean="0">
                        <a:solidFill>
                          <a:schemeClr val="dk1"/>
                        </a:solidFill>
                        <a:latin typeface="+mj-ea"/>
                        <a:ea typeface="+mj-ea"/>
                        <a:cs typeface="+mn-cs"/>
                      </a:endParaRPr>
                    </a:p>
                    <a:p>
                      <a:pPr marL="0" algn="ctr" rtl="0" eaLnBrk="1" latinLnBrk="0" hangingPunct="1"/>
                      <a:r>
                        <a:rPr kumimoji="0" lang="zh-CN" altLang="en-US" kern="1200" dirty="0" smtClean="0">
                          <a:solidFill>
                            <a:schemeClr val="dk1"/>
                          </a:solidFill>
                          <a:latin typeface="+mj-ea"/>
                          <a:ea typeface="+mj-ea"/>
                          <a:cs typeface="+mn-cs"/>
                        </a:rPr>
                        <a:t>工作职责</a:t>
                      </a:r>
                    </a:p>
                  </a:txBody>
                  <a:tcPr vert="eaVert"/>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700" dirty="0" smtClean="0">
                          <a:solidFill>
                            <a:schemeClr val="tx1"/>
                          </a:solidFill>
                          <a:latin typeface="+mj-ea"/>
                          <a:ea typeface="+mj-ea"/>
                        </a:rPr>
                        <a:t>（</a:t>
                      </a:r>
                      <a:r>
                        <a:rPr lang="en-US" altLang="zh-CN" sz="1700" dirty="0" smtClean="0">
                          <a:solidFill>
                            <a:schemeClr val="tx1"/>
                          </a:solidFill>
                          <a:latin typeface="+mj-ea"/>
                          <a:ea typeface="+mj-ea"/>
                        </a:rPr>
                        <a:t>1</a:t>
                      </a:r>
                      <a:r>
                        <a:rPr lang="zh-CN" altLang="en-US" sz="1700" dirty="0" smtClean="0">
                          <a:solidFill>
                            <a:schemeClr val="tx1"/>
                          </a:solidFill>
                          <a:latin typeface="+mj-ea"/>
                          <a:ea typeface="+mj-ea"/>
                        </a:rPr>
                        <a:t>）</a:t>
                      </a:r>
                      <a:r>
                        <a:rPr lang="zh-CN" altLang="en-US" sz="1700" dirty="0" smtClean="0">
                          <a:solidFill>
                            <a:srgbClr val="FF0000"/>
                          </a:solidFill>
                          <a:latin typeface="+mj-ea"/>
                          <a:ea typeface="+mj-ea"/>
                        </a:rPr>
                        <a:t>成立相应的安全管理机构，赛项执委会主任为第一责任人</a:t>
                      </a:r>
                      <a:endParaRPr lang="en-US" altLang="zh-CN" sz="1700" dirty="0" smtClean="0">
                        <a:solidFill>
                          <a:srgbClr val="FF0000"/>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700" dirty="0" smtClean="0">
                          <a:solidFill>
                            <a:schemeClr val="tx1"/>
                          </a:solidFill>
                          <a:latin typeface="+mj-ea"/>
                          <a:ea typeface="+mj-ea"/>
                        </a:rPr>
                        <a:t>（</a:t>
                      </a:r>
                      <a:r>
                        <a:rPr lang="en-US" altLang="zh-CN" sz="1700" dirty="0" smtClean="0">
                          <a:solidFill>
                            <a:schemeClr val="tx1"/>
                          </a:solidFill>
                          <a:latin typeface="+mj-ea"/>
                          <a:ea typeface="+mj-ea"/>
                        </a:rPr>
                        <a:t>2</a:t>
                      </a:r>
                      <a:r>
                        <a:rPr lang="zh-CN" altLang="en-US" sz="1700" dirty="0" smtClean="0">
                          <a:solidFill>
                            <a:schemeClr val="tx1"/>
                          </a:solidFill>
                          <a:latin typeface="+mj-ea"/>
                          <a:ea typeface="+mj-ea"/>
                        </a:rPr>
                        <a:t>）</a:t>
                      </a:r>
                      <a:r>
                        <a:rPr lang="zh-CN" altLang="en-US" sz="1700" dirty="0" smtClean="0">
                          <a:solidFill>
                            <a:srgbClr val="FF0000"/>
                          </a:solidFill>
                          <a:latin typeface="+mj-ea"/>
                          <a:ea typeface="+mj-ea"/>
                        </a:rPr>
                        <a:t>制定流程</a:t>
                      </a:r>
                      <a:r>
                        <a:rPr lang="zh-CN" altLang="en-US" sz="1700" dirty="0" smtClean="0">
                          <a:solidFill>
                            <a:schemeClr val="tx1"/>
                          </a:solidFill>
                          <a:latin typeface="+mj-ea"/>
                          <a:ea typeface="+mj-ea"/>
                        </a:rPr>
                        <a:t>：制定安全管理流程和突发事件应急预案</a:t>
                      </a:r>
                      <a:endParaRPr lang="en-US" altLang="zh-CN" sz="170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700" dirty="0" smtClean="0">
                          <a:solidFill>
                            <a:schemeClr val="tx1"/>
                          </a:solidFill>
                          <a:latin typeface="+mj-ea"/>
                          <a:ea typeface="+mj-ea"/>
                        </a:rPr>
                        <a:t>（</a:t>
                      </a:r>
                      <a:r>
                        <a:rPr lang="en-US" altLang="zh-CN" sz="1700" dirty="0" smtClean="0">
                          <a:solidFill>
                            <a:schemeClr val="tx1"/>
                          </a:solidFill>
                          <a:latin typeface="+mj-ea"/>
                          <a:ea typeface="+mj-ea"/>
                        </a:rPr>
                        <a:t>3</a:t>
                      </a:r>
                      <a:r>
                        <a:rPr lang="zh-CN" altLang="en-US" sz="1700" dirty="0" smtClean="0">
                          <a:solidFill>
                            <a:schemeClr val="tx1"/>
                          </a:solidFill>
                          <a:latin typeface="+mj-ea"/>
                          <a:ea typeface="+mj-ea"/>
                        </a:rPr>
                        <a:t>）</a:t>
                      </a:r>
                      <a:r>
                        <a:rPr lang="zh-CN" altLang="en-US" sz="1700" dirty="0" smtClean="0">
                          <a:solidFill>
                            <a:srgbClr val="FF0000"/>
                          </a:solidFill>
                          <a:latin typeface="+mj-ea"/>
                          <a:ea typeface="+mj-ea"/>
                        </a:rPr>
                        <a:t>安全检查</a:t>
                      </a:r>
                      <a:r>
                        <a:rPr lang="zh-CN" altLang="en-US" sz="1700" dirty="0" smtClean="0">
                          <a:solidFill>
                            <a:schemeClr val="tx1"/>
                          </a:solidFill>
                          <a:latin typeface="+mj-ea"/>
                          <a:ea typeface="+mj-ea"/>
                        </a:rPr>
                        <a:t>：组织专人对比赛现场、住宿场所和交通保障进行考察，提出安全工作要求</a:t>
                      </a:r>
                      <a:endParaRPr lang="en-US" altLang="zh-CN" sz="170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700" dirty="0" smtClean="0">
                          <a:solidFill>
                            <a:schemeClr val="tx1"/>
                          </a:solidFill>
                          <a:latin typeface="+mj-ea"/>
                          <a:ea typeface="+mj-ea"/>
                        </a:rPr>
                        <a:t>（</a:t>
                      </a:r>
                      <a:r>
                        <a:rPr lang="en-US" altLang="zh-CN" sz="1700" dirty="0" smtClean="0">
                          <a:solidFill>
                            <a:schemeClr val="tx1"/>
                          </a:solidFill>
                          <a:latin typeface="+mj-ea"/>
                          <a:ea typeface="+mj-ea"/>
                        </a:rPr>
                        <a:t>4</a:t>
                      </a:r>
                      <a:r>
                        <a:rPr lang="zh-CN" altLang="en-US" sz="1700" dirty="0" smtClean="0">
                          <a:solidFill>
                            <a:schemeClr val="tx1"/>
                          </a:solidFill>
                          <a:latin typeface="+mj-ea"/>
                          <a:ea typeface="+mj-ea"/>
                        </a:rPr>
                        <a:t>）</a:t>
                      </a:r>
                      <a:r>
                        <a:rPr lang="zh-CN" altLang="en-US" sz="1700" dirty="0" smtClean="0">
                          <a:solidFill>
                            <a:srgbClr val="FF0000"/>
                          </a:solidFill>
                          <a:latin typeface="+mj-ea"/>
                          <a:ea typeface="+mj-ea"/>
                        </a:rPr>
                        <a:t>赛题安全</a:t>
                      </a:r>
                      <a:r>
                        <a:rPr lang="zh-CN" altLang="en-US" sz="1700" dirty="0" smtClean="0">
                          <a:solidFill>
                            <a:schemeClr val="tx1"/>
                          </a:solidFill>
                          <a:latin typeface="+mj-ea"/>
                          <a:ea typeface="+mj-ea"/>
                        </a:rPr>
                        <a:t>：制定专门方案</a:t>
                      </a:r>
                      <a:r>
                        <a:rPr kumimoji="0" lang="zh-CN" altLang="en-US" sz="1700" kern="1200" dirty="0" smtClean="0">
                          <a:solidFill>
                            <a:schemeClr val="dk1"/>
                          </a:solidFill>
                          <a:latin typeface="+mj-ea"/>
                          <a:ea typeface="+mj-ea"/>
                          <a:cs typeface="+mn-cs"/>
                        </a:rPr>
                        <a:t>保证比赛命题、赛题保管、发放、回收和评判过程的安全</a:t>
                      </a:r>
                      <a:endParaRPr kumimoji="0" lang="en-US" altLang="zh-CN" sz="1700" kern="1200" dirty="0" smtClean="0">
                        <a:solidFill>
                          <a:schemeClr val="dk1"/>
                        </a:solidFill>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700" dirty="0" smtClean="0">
                          <a:latin typeface="+mj-ea"/>
                          <a:ea typeface="+mj-ea"/>
                        </a:rPr>
                        <a:t>（</a:t>
                      </a:r>
                      <a:r>
                        <a:rPr lang="en-US" altLang="zh-CN" sz="1700" dirty="0" smtClean="0">
                          <a:latin typeface="+mj-ea"/>
                          <a:ea typeface="+mj-ea"/>
                        </a:rPr>
                        <a:t>5</a:t>
                      </a:r>
                      <a:r>
                        <a:rPr lang="zh-CN" altLang="en-US" sz="1700" dirty="0" smtClean="0">
                          <a:latin typeface="+mj-ea"/>
                          <a:ea typeface="+mj-ea"/>
                        </a:rPr>
                        <a:t>）</a:t>
                      </a:r>
                      <a:r>
                        <a:rPr lang="zh-CN" altLang="en-US" sz="1700" dirty="0" smtClean="0">
                          <a:solidFill>
                            <a:srgbClr val="FF0000"/>
                          </a:solidFill>
                          <a:latin typeface="+mj-ea"/>
                          <a:ea typeface="+mj-ea"/>
                        </a:rPr>
                        <a:t>安全培训</a:t>
                      </a:r>
                      <a:r>
                        <a:rPr lang="zh-CN" altLang="en-US" sz="1700" dirty="0" smtClean="0">
                          <a:latin typeface="+mj-ea"/>
                          <a:ea typeface="+mj-ea"/>
                        </a:rPr>
                        <a:t>：</a:t>
                      </a:r>
                      <a:r>
                        <a:rPr kumimoji="0" lang="zh-CN" altLang="en-US" sz="1700" kern="1200" dirty="0" smtClean="0">
                          <a:solidFill>
                            <a:schemeClr val="dk1"/>
                          </a:solidFill>
                          <a:latin typeface="+mj-ea"/>
                          <a:ea typeface="+mj-ea"/>
                          <a:cs typeface="+mn-cs"/>
                        </a:rPr>
                        <a:t>对全体裁判、工作人员进行安全培训，源于实际生产过程的赛项，需在赛前对选手进行培训</a:t>
                      </a:r>
                      <a:endParaRPr kumimoji="0" lang="en-US" altLang="zh-CN" sz="1700" kern="1200" dirty="0" smtClean="0">
                        <a:solidFill>
                          <a:schemeClr val="dk1"/>
                        </a:solidFill>
                        <a:latin typeface="+mj-ea"/>
                        <a:ea typeface="+mj-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700" dirty="0" smtClean="0">
                          <a:latin typeface="+mj-ea"/>
                          <a:ea typeface="+mj-ea"/>
                        </a:rPr>
                        <a:t>（</a:t>
                      </a:r>
                      <a:r>
                        <a:rPr lang="en-US" altLang="zh-CN" sz="1700" dirty="0" smtClean="0">
                          <a:latin typeface="+mj-ea"/>
                          <a:ea typeface="+mj-ea"/>
                        </a:rPr>
                        <a:t>1</a:t>
                      </a:r>
                      <a:r>
                        <a:rPr lang="zh-CN" altLang="en-US" sz="1700" dirty="0" smtClean="0">
                          <a:latin typeface="+mj-ea"/>
                          <a:ea typeface="+mj-ea"/>
                        </a:rPr>
                        <a:t>）</a:t>
                      </a:r>
                      <a:r>
                        <a:rPr lang="zh-CN" altLang="en-US" sz="1700" dirty="0" smtClean="0">
                          <a:solidFill>
                            <a:srgbClr val="FF0000"/>
                          </a:solidFill>
                          <a:latin typeface="+mj-ea"/>
                          <a:ea typeface="+mj-ea"/>
                        </a:rPr>
                        <a:t>设备安全</a:t>
                      </a:r>
                      <a:r>
                        <a:rPr lang="zh-CN" altLang="en-US" sz="1700" dirty="0" smtClean="0">
                          <a:latin typeface="+mj-ea"/>
                          <a:ea typeface="+mj-ea"/>
                        </a:rPr>
                        <a:t>：保证比赛器材、设备</a:t>
                      </a:r>
                      <a:r>
                        <a:rPr kumimoji="0" lang="zh-CN" altLang="en-US" sz="1700" kern="1200" dirty="0" smtClean="0">
                          <a:solidFill>
                            <a:schemeClr val="dk1"/>
                          </a:solidFill>
                          <a:latin typeface="+mj-ea"/>
                          <a:ea typeface="+mj-ea"/>
                          <a:cs typeface="+mn-cs"/>
                        </a:rPr>
                        <a:t>应符合国家有关安全规定，通过科学设计赛项，</a:t>
                      </a:r>
                      <a:r>
                        <a:rPr lang="zh-CN" altLang="en-US" sz="1700" dirty="0" smtClean="0">
                          <a:latin typeface="+mj-ea"/>
                          <a:ea typeface="+mj-ea"/>
                        </a:rPr>
                        <a:t>规避可能存在的风险</a:t>
                      </a:r>
                      <a:endParaRPr lang="en-US" altLang="zh-CN" sz="1700" dirty="0" smtClean="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700" dirty="0" smtClean="0">
                          <a:latin typeface="+mj-ea"/>
                          <a:ea typeface="+mj-ea"/>
                        </a:rPr>
                        <a:t>（</a:t>
                      </a:r>
                      <a:r>
                        <a:rPr lang="en-US" altLang="zh-CN" sz="1700" dirty="0" smtClean="0">
                          <a:latin typeface="+mj-ea"/>
                          <a:ea typeface="+mj-ea"/>
                        </a:rPr>
                        <a:t>2</a:t>
                      </a:r>
                      <a:r>
                        <a:rPr lang="zh-CN" altLang="en-US" sz="1700" dirty="0" smtClean="0">
                          <a:latin typeface="+mj-ea"/>
                          <a:ea typeface="+mj-ea"/>
                        </a:rPr>
                        <a:t>）</a:t>
                      </a:r>
                      <a:r>
                        <a:rPr lang="zh-CN" altLang="en-US" sz="1700" dirty="0" smtClean="0">
                          <a:solidFill>
                            <a:srgbClr val="FF0000"/>
                          </a:solidFill>
                          <a:latin typeface="+mj-ea"/>
                          <a:ea typeface="+mj-ea"/>
                        </a:rPr>
                        <a:t>安全警示</a:t>
                      </a:r>
                      <a:r>
                        <a:rPr kumimoji="0" lang="zh-CN" altLang="en-US" sz="1700" kern="1200" dirty="0" smtClean="0">
                          <a:solidFill>
                            <a:schemeClr val="tx1"/>
                          </a:solidFill>
                          <a:latin typeface="+mj-ea"/>
                          <a:ea typeface="+mj-ea"/>
                          <a:cs typeface="+mn-cs"/>
                        </a:rPr>
                        <a:t>：</a:t>
                      </a:r>
                      <a:r>
                        <a:rPr lang="zh-CN" altLang="en-US" sz="1700" dirty="0" smtClean="0">
                          <a:latin typeface="+mj-ea"/>
                          <a:ea typeface="+mj-ea"/>
                        </a:rPr>
                        <a:t>赛项技术文件应包含危险提示、防范措施、国家（或行业）有关职业（岗位）安全条例等内容</a:t>
                      </a:r>
                      <a:endParaRPr lang="en-US" altLang="zh-CN" sz="1700" dirty="0" smtClean="0">
                        <a:latin typeface="+mj-ea"/>
                        <a:ea typeface="+mj-ea"/>
                      </a:endParaRPr>
                    </a:p>
                    <a:p>
                      <a:endParaRPr lang="zh-CN" altLang="en-US" sz="1700" dirty="0">
                        <a:latin typeface="+mj-ea"/>
                        <a:ea typeface="+mj-e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700" dirty="0" smtClean="0">
                          <a:latin typeface="+mj-ea"/>
                          <a:ea typeface="+mj-ea"/>
                        </a:rPr>
                        <a:t>（</a:t>
                      </a:r>
                      <a:r>
                        <a:rPr lang="en-US" altLang="zh-CN" sz="1700" dirty="0" smtClean="0">
                          <a:latin typeface="+mj-ea"/>
                          <a:ea typeface="+mj-ea"/>
                        </a:rPr>
                        <a:t>1</a:t>
                      </a:r>
                      <a:r>
                        <a:rPr lang="zh-CN" altLang="en-US" sz="1700" dirty="0" smtClean="0">
                          <a:latin typeface="+mj-ea"/>
                          <a:ea typeface="+mj-ea"/>
                        </a:rPr>
                        <a:t>）</a:t>
                      </a:r>
                      <a:r>
                        <a:rPr lang="zh-CN" altLang="en-US" sz="1700" dirty="0" smtClean="0">
                          <a:solidFill>
                            <a:srgbClr val="FF0000"/>
                          </a:solidFill>
                          <a:latin typeface="+mj-ea"/>
                          <a:ea typeface="+mj-ea"/>
                        </a:rPr>
                        <a:t>排除隐患</a:t>
                      </a:r>
                      <a:r>
                        <a:rPr lang="zh-CN" altLang="en-US" sz="1700" dirty="0" smtClean="0">
                          <a:latin typeface="+mj-ea"/>
                          <a:ea typeface="+mj-ea"/>
                        </a:rPr>
                        <a:t>：按照赛项执委会要求排除赛场安全隐患</a:t>
                      </a:r>
                      <a:endParaRPr lang="en-US" altLang="zh-CN" sz="1700" dirty="0" smtClean="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700" dirty="0" smtClean="0">
                          <a:latin typeface="+mj-ea"/>
                          <a:ea typeface="+mj-ea"/>
                        </a:rPr>
                        <a:t>（</a:t>
                      </a:r>
                      <a:r>
                        <a:rPr lang="en-US" altLang="zh-CN" sz="1700" dirty="0" smtClean="0">
                          <a:latin typeface="+mj-ea"/>
                          <a:ea typeface="+mj-ea"/>
                        </a:rPr>
                        <a:t>2</a:t>
                      </a:r>
                      <a:r>
                        <a:rPr lang="zh-CN" altLang="en-US" sz="1700" dirty="0" smtClean="0">
                          <a:latin typeface="+mj-ea"/>
                          <a:ea typeface="+mj-ea"/>
                        </a:rPr>
                        <a:t>）</a:t>
                      </a:r>
                      <a:r>
                        <a:rPr lang="zh-CN" altLang="en-US" sz="1700" dirty="0" smtClean="0">
                          <a:solidFill>
                            <a:srgbClr val="FF0000"/>
                          </a:solidFill>
                          <a:latin typeface="+mj-ea"/>
                          <a:ea typeface="+mj-ea"/>
                        </a:rPr>
                        <a:t>加强安保</a:t>
                      </a:r>
                      <a:r>
                        <a:rPr lang="zh-CN" altLang="en-US" sz="1700" dirty="0" smtClean="0">
                          <a:latin typeface="+mj-ea"/>
                          <a:ea typeface="+mj-ea"/>
                        </a:rPr>
                        <a:t>：赛场周围</a:t>
                      </a:r>
                      <a:r>
                        <a:rPr kumimoji="0" lang="zh-CN" altLang="en-US" sz="1700" kern="1200" dirty="0" smtClean="0">
                          <a:solidFill>
                            <a:schemeClr val="dk1"/>
                          </a:solidFill>
                          <a:latin typeface="+mj-ea"/>
                          <a:ea typeface="+mj-ea"/>
                          <a:cs typeface="+mn-cs"/>
                        </a:rPr>
                        <a:t>设立警戒线，防止无关人员进入</a:t>
                      </a:r>
                      <a:endParaRPr kumimoji="0" lang="en-US" altLang="zh-CN" sz="1700" kern="1200" dirty="0" smtClean="0">
                        <a:solidFill>
                          <a:schemeClr val="dk1"/>
                        </a:solidFill>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en-US" sz="1700" kern="1200" dirty="0" smtClean="0">
                          <a:solidFill>
                            <a:schemeClr val="dk1"/>
                          </a:solidFill>
                          <a:latin typeface="+mj-ea"/>
                          <a:ea typeface="+mj-ea"/>
                          <a:cs typeface="+mn-cs"/>
                        </a:rPr>
                        <a:t>（</a:t>
                      </a:r>
                      <a:r>
                        <a:rPr kumimoji="0" lang="en-US" altLang="zh-CN" sz="1700" kern="1200" dirty="0" smtClean="0">
                          <a:solidFill>
                            <a:schemeClr val="dk1"/>
                          </a:solidFill>
                          <a:latin typeface="+mj-ea"/>
                          <a:ea typeface="+mj-ea"/>
                          <a:cs typeface="+mn-cs"/>
                        </a:rPr>
                        <a:t>3</a:t>
                      </a:r>
                      <a:r>
                        <a:rPr kumimoji="0" lang="zh-CN" altLang="en-US" sz="1700" kern="1200" dirty="0" smtClean="0">
                          <a:solidFill>
                            <a:schemeClr val="dk1"/>
                          </a:solidFill>
                          <a:latin typeface="+mj-ea"/>
                          <a:ea typeface="+mj-ea"/>
                          <a:cs typeface="+mn-cs"/>
                        </a:rPr>
                        <a:t>）</a:t>
                      </a:r>
                      <a:r>
                        <a:rPr kumimoji="0" lang="zh-CN" altLang="en-US" sz="1700" kern="1200" dirty="0" smtClean="0">
                          <a:solidFill>
                            <a:srgbClr val="FF0000"/>
                          </a:solidFill>
                          <a:latin typeface="+mj-ea"/>
                          <a:ea typeface="+mj-ea"/>
                          <a:cs typeface="+mn-cs"/>
                        </a:rPr>
                        <a:t>应急保障</a:t>
                      </a:r>
                      <a:r>
                        <a:rPr kumimoji="0" lang="zh-CN" altLang="en-US" sz="1700" kern="1200" dirty="0" smtClean="0">
                          <a:solidFill>
                            <a:schemeClr val="tx1"/>
                          </a:solidFill>
                          <a:latin typeface="+mj-ea"/>
                          <a:ea typeface="+mj-ea"/>
                          <a:cs typeface="+mn-cs"/>
                        </a:rPr>
                        <a:t>：</a:t>
                      </a:r>
                      <a:r>
                        <a:rPr kumimoji="0" lang="zh-CN" altLang="en-US" sz="1700" kern="1200" dirty="0" smtClean="0">
                          <a:solidFill>
                            <a:schemeClr val="dk1"/>
                          </a:solidFill>
                          <a:latin typeface="+mj-ea"/>
                          <a:ea typeface="+mj-ea"/>
                          <a:cs typeface="+mn-cs"/>
                        </a:rPr>
                        <a:t>提供保障应急预案实施的人力物力条件</a:t>
                      </a:r>
                      <a:endParaRPr kumimoji="0" lang="en-US" altLang="zh-CN" sz="1700" kern="1200" dirty="0" smtClean="0">
                        <a:solidFill>
                          <a:schemeClr val="dk1"/>
                        </a:solidFill>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en-US" sz="1700" kern="1200" dirty="0" smtClean="0">
                          <a:solidFill>
                            <a:schemeClr val="dk1"/>
                          </a:solidFill>
                          <a:latin typeface="+mj-ea"/>
                          <a:ea typeface="+mj-ea"/>
                          <a:cs typeface="+mn-cs"/>
                        </a:rPr>
                        <a:t>（</a:t>
                      </a:r>
                      <a:r>
                        <a:rPr kumimoji="0" lang="en-US" altLang="zh-CN" sz="1700" kern="1200" dirty="0" smtClean="0">
                          <a:solidFill>
                            <a:schemeClr val="dk1"/>
                          </a:solidFill>
                          <a:latin typeface="+mj-ea"/>
                          <a:ea typeface="+mj-ea"/>
                          <a:cs typeface="+mn-cs"/>
                        </a:rPr>
                        <a:t>4</a:t>
                      </a:r>
                      <a:r>
                        <a:rPr kumimoji="0" lang="zh-CN" altLang="en-US" sz="1700" kern="1200" dirty="0" smtClean="0">
                          <a:solidFill>
                            <a:schemeClr val="dk1"/>
                          </a:solidFill>
                          <a:latin typeface="+mj-ea"/>
                          <a:ea typeface="+mj-ea"/>
                          <a:cs typeface="+mn-cs"/>
                        </a:rPr>
                        <a:t>）</a:t>
                      </a:r>
                      <a:r>
                        <a:rPr kumimoji="0" lang="zh-CN" altLang="en-US" sz="1700" kern="1200" dirty="0" smtClean="0">
                          <a:solidFill>
                            <a:srgbClr val="FF0000"/>
                          </a:solidFill>
                          <a:latin typeface="+mj-ea"/>
                          <a:ea typeface="+mj-ea"/>
                          <a:cs typeface="+mn-cs"/>
                        </a:rPr>
                        <a:t>后勤保障：</a:t>
                      </a:r>
                      <a:r>
                        <a:rPr kumimoji="0" lang="zh-CN" altLang="en-US" sz="1700" kern="1200" dirty="0" smtClean="0">
                          <a:solidFill>
                            <a:schemeClr val="dk1"/>
                          </a:solidFill>
                          <a:latin typeface="+mj-ea"/>
                          <a:ea typeface="+mj-ea"/>
                          <a:cs typeface="+mn-cs"/>
                        </a:rPr>
                        <a:t>保证比赛期间参赛队伍、裁判和工作人员的饮食、住宿和交通安全</a:t>
                      </a:r>
                      <a:endParaRPr kumimoji="0" lang="en-US" altLang="zh-CN" sz="1700" kern="1200" dirty="0" smtClean="0">
                        <a:solidFill>
                          <a:schemeClr val="dk1"/>
                        </a:solidFill>
                        <a:latin typeface="+mj-ea"/>
                        <a:ea typeface="+mj-ea"/>
                        <a:cs typeface="+mn-cs"/>
                      </a:endParaRPr>
                    </a:p>
                  </a:txBody>
                  <a:tcPr/>
                </a:tc>
              </a:tr>
            </a:tbl>
          </a:graphicData>
        </a:graphic>
      </p:graphicFrame>
      <p:sp>
        <p:nvSpPr>
          <p:cNvPr id="4" name="TextBox 3"/>
          <p:cNvSpPr txBox="1"/>
          <p:nvPr/>
        </p:nvSpPr>
        <p:spPr>
          <a:xfrm>
            <a:off x="1142976" y="1214422"/>
            <a:ext cx="2714644" cy="492443"/>
          </a:xfrm>
          <a:prstGeom prst="rect">
            <a:avLst/>
          </a:prstGeom>
          <a:noFill/>
        </p:spPr>
        <p:txBody>
          <a:bodyPr wrap="square" rtlCol="0">
            <a:spAutoFit/>
          </a:bodyPr>
          <a:lstStyle/>
          <a:p>
            <a:r>
              <a:rPr lang="en-US" altLang="zh-CN" sz="2600" dirty="0" smtClean="0">
                <a:latin typeface="+mj-ea"/>
                <a:ea typeface="+mj-ea"/>
              </a:rPr>
              <a:t>2</a:t>
            </a:r>
            <a:r>
              <a:rPr lang="zh-CN" altLang="en-US" sz="2600" dirty="0" smtClean="0">
                <a:latin typeface="+mj-ea"/>
                <a:ea typeface="+mj-ea"/>
              </a:rPr>
              <a:t>、赛项</a:t>
            </a:r>
            <a:endParaRPr lang="zh-CN" altLang="en-US" sz="2600" dirty="0">
              <a:latin typeface="+mj-ea"/>
              <a:ea typeface="+mj-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日期占位符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smtClean="0"/>
              <a:t>2014/05</a:t>
            </a:r>
            <a:endParaRPr lang="zh-CN" altLang="en-US"/>
          </a:p>
        </p:txBody>
      </p:sp>
      <p:sp>
        <p:nvSpPr>
          <p:cNvPr id="31746" name="页脚占位符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a:t>2014</a:t>
            </a:r>
            <a:r>
              <a:rPr lang="zh-CN" altLang="en-US"/>
              <a:t>年全国职业院校技能大赛 </a:t>
            </a:r>
          </a:p>
        </p:txBody>
      </p:sp>
      <p:sp>
        <p:nvSpPr>
          <p:cNvPr id="5" name="内容占位符 4"/>
          <p:cNvSpPr>
            <a:spLocks noGrp="1"/>
          </p:cNvSpPr>
          <p:nvPr>
            <p:ph sz="quarter" idx="1"/>
          </p:nvPr>
        </p:nvSpPr>
        <p:spPr>
          <a:xfrm>
            <a:off x="500034" y="1285860"/>
            <a:ext cx="8229600" cy="4937125"/>
          </a:xfrm>
        </p:spPr>
        <p:txBody>
          <a:bodyPr>
            <a:normAutofit/>
          </a:bodyPr>
          <a:lstStyle/>
          <a:p>
            <a:pPr marL="274320" indent="-274320" fontAlgn="auto">
              <a:spcAft>
                <a:spcPts val="0"/>
              </a:spcAft>
              <a:buNone/>
              <a:defRPr/>
            </a:pPr>
            <a:r>
              <a:rPr lang="zh-CN" altLang="en-US" dirty="0" smtClean="0">
                <a:solidFill>
                  <a:srgbClr val="FF0000"/>
                </a:solidFill>
                <a:latin typeface="+mj-ea"/>
                <a:ea typeface="+mj-ea"/>
              </a:rPr>
              <a:t>制度核心</a:t>
            </a:r>
            <a:r>
              <a:rPr lang="zh-CN" altLang="en-US" dirty="0" smtClean="0">
                <a:latin typeface="+mj-ea"/>
                <a:ea typeface="+mj-ea"/>
              </a:rPr>
              <a:t>：建立成绩管理机制，促进大赛的公平与公正</a:t>
            </a:r>
            <a:endParaRPr lang="en-US" altLang="zh-CN" dirty="0" smtClean="0">
              <a:latin typeface="+mj-ea"/>
              <a:ea typeface="+mj-ea"/>
            </a:endParaRPr>
          </a:p>
        </p:txBody>
      </p:sp>
      <p:sp>
        <p:nvSpPr>
          <p:cNvPr id="31748" name="标题 2"/>
          <p:cNvSpPr>
            <a:spLocks noGrp="1"/>
          </p:cNvSpPr>
          <p:nvPr>
            <p:ph type="title"/>
          </p:nvPr>
        </p:nvSpPr>
        <p:spPr>
          <a:xfrm>
            <a:off x="1214438" y="152400"/>
            <a:ext cx="6429375" cy="990600"/>
          </a:xfrm>
        </p:spPr>
        <p:txBody>
          <a:bodyPr/>
          <a:lstStyle/>
          <a:p>
            <a:pPr algn="ctr"/>
            <a:r>
              <a:rPr lang="zh-CN" altLang="en-US" b="1" smtClean="0">
                <a:latin typeface="方正姚体" pitchFamily="2" charset="-122"/>
                <a:ea typeface="方正姚体" pitchFamily="2" charset="-122"/>
              </a:rPr>
              <a:t>成绩管理办法</a:t>
            </a:r>
          </a:p>
        </p:txBody>
      </p:sp>
      <p:graphicFrame>
        <p:nvGraphicFramePr>
          <p:cNvPr id="11" name="表格 10"/>
          <p:cNvGraphicFramePr>
            <a:graphicFrameLocks noGrp="1"/>
          </p:cNvGraphicFramePr>
          <p:nvPr/>
        </p:nvGraphicFramePr>
        <p:xfrm>
          <a:off x="571472" y="2071678"/>
          <a:ext cx="8001056" cy="3507840"/>
        </p:xfrm>
        <a:graphic>
          <a:graphicData uri="http://schemas.openxmlformats.org/drawingml/2006/table">
            <a:tbl>
              <a:tblPr firstRow="1" bandRow="1">
                <a:tableStyleId>{5C22544A-7EE6-4342-B048-85BDC9FD1C3A}</a:tableStyleId>
              </a:tblPr>
              <a:tblGrid>
                <a:gridCol w="1785950"/>
                <a:gridCol w="2643206"/>
                <a:gridCol w="35719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400" dirty="0" smtClean="0">
                          <a:latin typeface="+mj-ea"/>
                          <a:ea typeface="+mj-ea"/>
                        </a:rPr>
                        <a:t>制度关键点</a:t>
                      </a:r>
                    </a:p>
                  </a:txBody>
                  <a:tcPr marT="108000" marB="108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400" dirty="0" smtClean="0">
                          <a:latin typeface="+mj-ea"/>
                          <a:ea typeface="+mj-ea"/>
                        </a:rPr>
                        <a:t>主要内容</a:t>
                      </a:r>
                    </a:p>
                  </a:txBody>
                  <a:tcPr marT="108000" marB="108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400" dirty="0" smtClean="0">
                          <a:latin typeface="+mj-ea"/>
                          <a:ea typeface="+mj-ea"/>
                        </a:rPr>
                        <a:t>希望规避的问题</a:t>
                      </a:r>
                    </a:p>
                  </a:txBody>
                  <a:tcPr marT="108000" marB="108000"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en-US" sz="1800" b="0" kern="1200" dirty="0" smtClean="0">
                          <a:solidFill>
                            <a:schemeClr val="tx1"/>
                          </a:solidFill>
                          <a:latin typeface="+mj-ea"/>
                          <a:ea typeface="+mj-ea"/>
                          <a:cs typeface="+mn-cs"/>
                        </a:rPr>
                        <a:t>一、完善赛项成绩管理组织机构</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smtClean="0">
                          <a:solidFill>
                            <a:schemeClr val="tx1"/>
                          </a:solidFill>
                          <a:latin typeface="+mj-ea"/>
                          <a:ea typeface="+mj-ea"/>
                        </a:rPr>
                        <a:t>明确与赛项成绩管理工作相关的人员组成及其职责</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smtClean="0">
                          <a:solidFill>
                            <a:schemeClr val="tx1"/>
                          </a:solidFill>
                          <a:latin typeface="+mj-ea"/>
                          <a:ea typeface="+mj-ea"/>
                        </a:rPr>
                        <a:t>避免裁判人员、监督人员与仲裁人员之间交叉使用；</a:t>
                      </a:r>
                      <a:endParaRPr lang="en-US" altLang="zh-CN" sz="18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smtClean="0">
                          <a:solidFill>
                            <a:schemeClr val="tx1"/>
                          </a:solidFill>
                          <a:latin typeface="+mj-ea"/>
                          <a:ea typeface="+mj-ea"/>
                        </a:rPr>
                        <a:t>避免加密裁判兼做现场裁判或评分裁判等现象</a:t>
                      </a: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CN" altLang="en-US" sz="1800" b="0" kern="1200" dirty="0" smtClean="0">
                          <a:solidFill>
                            <a:schemeClr val="tx1"/>
                          </a:solidFill>
                          <a:latin typeface="+mj-ea"/>
                          <a:ea typeface="+mj-ea"/>
                          <a:cs typeface="+mn-cs"/>
                        </a:rPr>
                        <a:t>二、规范成绩管理基本流程和成绩评定方式</a:t>
                      </a:r>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zh-CN" altLang="en-US" sz="1800" b="0" dirty="0" smtClean="0">
                          <a:solidFill>
                            <a:schemeClr val="tx1"/>
                          </a:solidFill>
                          <a:latin typeface="+mj-ea"/>
                          <a:ea typeface="+mj-ea"/>
                        </a:rPr>
                        <a:t>制定了抽签加密、成绩评定、抽检复核、留档备案与成绩使用</a:t>
                      </a:r>
                      <a:r>
                        <a:rPr lang="en-US" altLang="zh-CN" sz="1800" b="0" dirty="0" smtClean="0">
                          <a:solidFill>
                            <a:schemeClr val="tx1"/>
                          </a:solidFill>
                          <a:latin typeface="+mj-ea"/>
                          <a:ea typeface="+mj-ea"/>
                        </a:rPr>
                        <a:t>4</a:t>
                      </a:r>
                      <a:r>
                        <a:rPr lang="zh-CN" altLang="en-US" sz="1800" b="0" dirty="0" smtClean="0">
                          <a:solidFill>
                            <a:schemeClr val="tx1"/>
                          </a:solidFill>
                          <a:latin typeface="+mj-ea"/>
                          <a:ea typeface="+mj-ea"/>
                        </a:rPr>
                        <a:t>个关键环节；</a:t>
                      </a:r>
                      <a:endParaRPr lang="en-US" altLang="zh-CN" sz="1800" b="0" dirty="0" smtClean="0">
                        <a:solidFill>
                          <a:schemeClr val="tx1"/>
                        </a:solidFill>
                        <a:latin typeface="+mj-ea"/>
                        <a:ea typeface="+mj-ea"/>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zh-CN" altLang="en-US" sz="1800" b="0" dirty="0" smtClean="0">
                          <a:solidFill>
                            <a:schemeClr val="tx1"/>
                          </a:solidFill>
                          <a:latin typeface="+mj-ea"/>
                          <a:ea typeface="+mj-ea"/>
                        </a:rPr>
                        <a:t>设计了四种成绩评定方式及其基本要求；</a:t>
                      </a:r>
                      <a:endParaRPr lang="en-US" altLang="zh-CN" sz="1800" b="0" dirty="0" smtClean="0">
                        <a:solidFill>
                          <a:schemeClr val="tx1"/>
                        </a:solidFill>
                        <a:latin typeface="+mj-ea"/>
                        <a:ea typeface="+mj-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smtClean="0">
                          <a:solidFill>
                            <a:schemeClr val="tx1"/>
                          </a:solidFill>
                          <a:latin typeface="+mj-ea"/>
                          <a:ea typeface="+mj-ea"/>
                        </a:rPr>
                        <a:t>最大限度避免参赛队（选手）和成绩管理相关人员的舞弊行为，</a:t>
                      </a:r>
                      <a:endParaRPr lang="en-US" altLang="zh-CN" sz="18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8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8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dirty="0" smtClean="0">
                          <a:solidFill>
                            <a:schemeClr val="tx1"/>
                          </a:solidFill>
                          <a:latin typeface="+mj-ea"/>
                          <a:ea typeface="+mj-ea"/>
                        </a:rPr>
                        <a:t>尽可能保证成绩评定的公平性和准确性</a:t>
                      </a:r>
                    </a:p>
                  </a:txBody>
                  <a:tcPr anchor="ct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日期占位符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smtClean="0"/>
              <a:t>2014/05</a:t>
            </a:r>
            <a:endParaRPr lang="zh-CN" altLang="en-US"/>
          </a:p>
        </p:txBody>
      </p:sp>
      <p:sp>
        <p:nvSpPr>
          <p:cNvPr id="57347" name="页脚占位符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a:t>2014</a:t>
            </a:r>
            <a:r>
              <a:rPr lang="zh-CN" altLang="en-US"/>
              <a:t>年全国职业院校技能大赛 </a:t>
            </a:r>
          </a:p>
        </p:txBody>
      </p:sp>
      <p:sp>
        <p:nvSpPr>
          <p:cNvPr id="6" name="TextBox 5"/>
          <p:cNvSpPr txBox="1"/>
          <p:nvPr/>
        </p:nvSpPr>
        <p:spPr>
          <a:xfrm>
            <a:off x="1142976" y="1364921"/>
            <a:ext cx="2714644" cy="492443"/>
          </a:xfrm>
          <a:prstGeom prst="rect">
            <a:avLst/>
          </a:prstGeom>
          <a:noFill/>
        </p:spPr>
        <p:txBody>
          <a:bodyPr wrap="square" rtlCol="0">
            <a:spAutoFit/>
          </a:bodyPr>
          <a:lstStyle/>
          <a:p>
            <a:r>
              <a:rPr lang="en-US" altLang="zh-CN" sz="2600" dirty="0" smtClean="0">
                <a:latin typeface="+mj-ea"/>
                <a:ea typeface="+mj-ea"/>
              </a:rPr>
              <a:t>3</a:t>
            </a:r>
            <a:r>
              <a:rPr lang="zh-CN" altLang="en-US" sz="2600" dirty="0" smtClean="0">
                <a:latin typeface="+mj-ea"/>
                <a:ea typeface="+mj-ea"/>
              </a:rPr>
              <a:t>、参赛队</a:t>
            </a:r>
            <a:endParaRPr lang="zh-CN" altLang="en-US" sz="2600" dirty="0">
              <a:latin typeface="+mj-ea"/>
              <a:ea typeface="+mj-ea"/>
            </a:endParaRPr>
          </a:p>
        </p:txBody>
      </p:sp>
      <p:sp>
        <p:nvSpPr>
          <p:cNvPr id="8" name="标题 1"/>
          <p:cNvSpPr txBox="1">
            <a:spLocks/>
          </p:cNvSpPr>
          <p:nvPr/>
        </p:nvSpPr>
        <p:spPr bwMode="auto">
          <a:xfrm>
            <a:off x="1214438" y="0"/>
            <a:ext cx="6429375"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900" b="1" i="0" u="none" strike="noStrike" kern="1200" cap="none" spc="0" normalizeH="0" baseline="0" noProof="0" smtClean="0">
                <a:ln>
                  <a:noFill/>
                </a:ln>
                <a:solidFill>
                  <a:schemeClr val="tx2"/>
                </a:solidFill>
                <a:effectLst/>
                <a:uLnTx/>
                <a:uFillTx/>
                <a:latin typeface="方正姚体" pitchFamily="2" charset="-122"/>
                <a:ea typeface="方正姚体" pitchFamily="2" charset="-122"/>
                <a:cs typeface="+mj-cs"/>
              </a:rPr>
              <a:t>一、安全工作职责</a:t>
            </a:r>
            <a:endParaRPr kumimoji="0" lang="zh-CN" altLang="en-US" sz="2900" b="1" i="0" u="none" strike="noStrike" kern="1200" cap="none" spc="0" normalizeH="0" baseline="0" noProof="0" dirty="0" smtClean="0">
              <a:ln>
                <a:noFill/>
              </a:ln>
              <a:solidFill>
                <a:schemeClr val="tx2"/>
              </a:solidFill>
              <a:effectLst/>
              <a:uLnTx/>
              <a:uFillTx/>
              <a:latin typeface="方正姚体" pitchFamily="2" charset="-122"/>
              <a:ea typeface="方正姚体" pitchFamily="2" charset="-122"/>
              <a:cs typeface="+mj-cs"/>
            </a:endParaRPr>
          </a:p>
        </p:txBody>
      </p:sp>
      <p:graphicFrame>
        <p:nvGraphicFramePr>
          <p:cNvPr id="11" name="表格 10"/>
          <p:cNvGraphicFramePr>
            <a:graphicFrameLocks noGrp="1"/>
          </p:cNvGraphicFramePr>
          <p:nvPr/>
        </p:nvGraphicFramePr>
        <p:xfrm>
          <a:off x="928662" y="2152664"/>
          <a:ext cx="7215238" cy="3276600"/>
        </p:xfrm>
        <a:graphic>
          <a:graphicData uri="http://schemas.openxmlformats.org/drawingml/2006/table">
            <a:tbl>
              <a:tblPr firstRow="1" bandRow="1">
                <a:tableStyleId>{5C22544A-7EE6-4342-B048-85BDC9FD1C3A}</a:tableStyleId>
              </a:tblPr>
              <a:tblGrid>
                <a:gridCol w="1691083"/>
                <a:gridCol w="5524155"/>
              </a:tblGrid>
              <a:tr h="370840">
                <a:tc>
                  <a:txBody>
                    <a:bodyPr/>
                    <a:lstStyle/>
                    <a:p>
                      <a:endParaRPr lang="zh-CN" altLang="en-US" sz="2400" dirty="0">
                        <a:latin typeface="+mj-ea"/>
                        <a:ea typeface="+mj-ea"/>
                      </a:endParaRPr>
                    </a:p>
                  </a:txBody>
                  <a:tcPr anchor="ctr"/>
                </a:tc>
                <a:tc>
                  <a:txBody>
                    <a:bodyPr/>
                    <a:lstStyle/>
                    <a:p>
                      <a:pPr algn="ctr"/>
                      <a:r>
                        <a:rPr lang="zh-CN" altLang="en-US" sz="2400" dirty="0" smtClean="0">
                          <a:latin typeface="+mj-ea"/>
                          <a:ea typeface="+mj-ea"/>
                        </a:rPr>
                        <a:t>参赛队</a:t>
                      </a:r>
                      <a:endParaRPr lang="zh-CN" altLang="en-US" sz="2400" dirty="0">
                        <a:latin typeface="+mj-ea"/>
                        <a:ea typeface="+mj-ea"/>
                      </a:endParaRPr>
                    </a:p>
                  </a:txBody>
                  <a:tcPr anchor="ctr"/>
                </a:tc>
              </a:tr>
              <a:tr h="370840">
                <a:tc>
                  <a:txBody>
                    <a:bodyPr/>
                    <a:lstStyle/>
                    <a:p>
                      <a:pPr algn="ctr"/>
                      <a:r>
                        <a:rPr lang="zh-CN" altLang="en-US" sz="2400" dirty="0" smtClean="0">
                          <a:latin typeface="+mj-ea"/>
                          <a:ea typeface="+mj-ea"/>
                        </a:rPr>
                        <a:t>工作职责</a:t>
                      </a:r>
                      <a:endParaRPr lang="zh-CN" altLang="en-US" sz="2400" dirty="0">
                        <a:latin typeface="+mj-ea"/>
                        <a:ea typeface="+mj-ea"/>
                      </a:endParaRPr>
                    </a:p>
                  </a:txBody>
                  <a:tcPr anchor="ctr"/>
                </a:tc>
                <a:tc>
                  <a:txBody>
                    <a:bodyPr/>
                    <a:lstStyle/>
                    <a:p>
                      <a:pPr>
                        <a:spcBef>
                          <a:spcPts val="1200"/>
                        </a:spcBef>
                        <a:spcAft>
                          <a:spcPts val="600"/>
                        </a:spcAft>
                      </a:pPr>
                      <a:r>
                        <a:rPr lang="zh-CN" altLang="en-US" sz="2000" dirty="0" smtClean="0">
                          <a:latin typeface="+mj-ea"/>
                          <a:ea typeface="+mj-ea"/>
                        </a:rPr>
                        <a:t>（</a:t>
                      </a:r>
                      <a:r>
                        <a:rPr lang="en-US" altLang="zh-CN" sz="2000" dirty="0" smtClean="0">
                          <a:latin typeface="+mj-ea"/>
                          <a:ea typeface="+mj-ea"/>
                        </a:rPr>
                        <a:t>1</a:t>
                      </a:r>
                      <a:r>
                        <a:rPr lang="zh-CN" altLang="en-US" sz="2000" dirty="0" smtClean="0">
                          <a:latin typeface="+mj-ea"/>
                          <a:ea typeface="+mj-ea"/>
                        </a:rPr>
                        <a:t>）</a:t>
                      </a:r>
                      <a:r>
                        <a:rPr lang="zh-CN" altLang="en-US" sz="2000" dirty="0" smtClean="0">
                          <a:solidFill>
                            <a:srgbClr val="FF0000"/>
                          </a:solidFill>
                          <a:latin typeface="+mj-ea"/>
                          <a:ea typeface="+mj-ea"/>
                        </a:rPr>
                        <a:t>购买保险</a:t>
                      </a:r>
                      <a:r>
                        <a:rPr lang="zh-CN" altLang="en-US" sz="2000" dirty="0" smtClean="0">
                          <a:latin typeface="+mj-ea"/>
                          <a:ea typeface="+mj-ea"/>
                        </a:rPr>
                        <a:t>：为参赛选手购买大赛期间的人身意外伤害保险。</a:t>
                      </a:r>
                    </a:p>
                    <a:p>
                      <a:pPr>
                        <a:spcBef>
                          <a:spcPts val="1200"/>
                        </a:spcBef>
                        <a:spcAft>
                          <a:spcPts val="600"/>
                        </a:spcAft>
                      </a:pPr>
                      <a:r>
                        <a:rPr lang="zh-CN" altLang="en-US" sz="2000" dirty="0" smtClean="0">
                          <a:latin typeface="+mj-ea"/>
                          <a:ea typeface="+mj-ea"/>
                        </a:rPr>
                        <a:t>（</a:t>
                      </a:r>
                      <a:r>
                        <a:rPr lang="en-US" altLang="zh-CN" sz="2000" dirty="0" smtClean="0">
                          <a:latin typeface="+mj-ea"/>
                          <a:ea typeface="+mj-ea"/>
                        </a:rPr>
                        <a:t>2</a:t>
                      </a:r>
                      <a:r>
                        <a:rPr lang="zh-CN" altLang="en-US" sz="2000" dirty="0" smtClean="0">
                          <a:latin typeface="+mj-ea"/>
                          <a:ea typeface="+mj-ea"/>
                        </a:rPr>
                        <a:t>）</a:t>
                      </a:r>
                      <a:r>
                        <a:rPr lang="zh-CN" altLang="en-US" sz="2000" dirty="0" smtClean="0">
                          <a:solidFill>
                            <a:srgbClr val="FF0000"/>
                          </a:solidFill>
                          <a:latin typeface="+mj-ea"/>
                          <a:ea typeface="+mj-ea"/>
                        </a:rPr>
                        <a:t>安全教育</a:t>
                      </a:r>
                      <a:r>
                        <a:rPr lang="zh-CN" altLang="en-US" sz="2000" dirty="0" smtClean="0">
                          <a:latin typeface="+mj-ea"/>
                          <a:ea typeface="+mj-ea"/>
                        </a:rPr>
                        <a:t>：须制定相关管理制度，并对所有参赛选手、指导教师进行安全教育。</a:t>
                      </a:r>
                    </a:p>
                    <a:p>
                      <a:pPr>
                        <a:spcBef>
                          <a:spcPts val="1200"/>
                        </a:spcBef>
                        <a:spcAft>
                          <a:spcPts val="600"/>
                        </a:spcAft>
                      </a:pPr>
                      <a:r>
                        <a:rPr lang="zh-CN" altLang="en-US" sz="2000" dirty="0" smtClean="0">
                          <a:latin typeface="+mj-ea"/>
                          <a:ea typeface="+mj-ea"/>
                        </a:rPr>
                        <a:t>（</a:t>
                      </a:r>
                      <a:r>
                        <a:rPr lang="en-US" altLang="zh-CN" sz="2000" dirty="0" smtClean="0">
                          <a:latin typeface="+mj-ea"/>
                          <a:ea typeface="+mj-ea"/>
                        </a:rPr>
                        <a:t>3</a:t>
                      </a:r>
                      <a:r>
                        <a:rPr lang="zh-CN" altLang="en-US" sz="2000" dirty="0" smtClean="0">
                          <a:latin typeface="+mj-ea"/>
                          <a:ea typeface="+mj-ea"/>
                        </a:rPr>
                        <a:t>）</a:t>
                      </a:r>
                      <a:r>
                        <a:rPr lang="zh-CN" altLang="en-US" sz="2000" dirty="0" smtClean="0">
                          <a:solidFill>
                            <a:srgbClr val="FF0000"/>
                          </a:solidFill>
                          <a:latin typeface="+mj-ea"/>
                          <a:ea typeface="+mj-ea"/>
                        </a:rPr>
                        <a:t>安全管理</a:t>
                      </a:r>
                      <a:r>
                        <a:rPr lang="zh-CN" altLang="en-US" sz="2000" dirty="0" smtClean="0">
                          <a:latin typeface="+mj-ea"/>
                          <a:ea typeface="+mj-ea"/>
                        </a:rPr>
                        <a:t>：须加强对参与比赛人员的安全管理，并配合各方做好安全管理工作。</a:t>
                      </a:r>
                    </a:p>
                    <a:p>
                      <a:endParaRPr lang="zh-CN" altLang="en-US" sz="2400" dirty="0">
                        <a:latin typeface="+mj-ea"/>
                        <a:ea typeface="+mj-ea"/>
                      </a:endParaRPr>
                    </a:p>
                  </a:txBody>
                  <a:tcPr anchor="ct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标题 1"/>
          <p:cNvSpPr>
            <a:spLocks noGrp="1"/>
          </p:cNvSpPr>
          <p:nvPr>
            <p:ph type="title"/>
          </p:nvPr>
        </p:nvSpPr>
        <p:spPr>
          <a:xfrm>
            <a:off x="1214438" y="0"/>
            <a:ext cx="6429375" cy="990600"/>
          </a:xfrm>
        </p:spPr>
        <p:txBody>
          <a:bodyPr/>
          <a:lstStyle/>
          <a:p>
            <a:pPr algn="ctr"/>
            <a:r>
              <a:rPr lang="zh-CN" altLang="en-US" b="1" dirty="0" smtClean="0">
                <a:latin typeface="方正姚体" pitchFamily="2" charset="-122"/>
                <a:ea typeface="方正姚体" pitchFamily="2" charset="-122"/>
              </a:rPr>
              <a:t>二、应急处理</a:t>
            </a:r>
          </a:p>
        </p:txBody>
      </p:sp>
      <p:sp>
        <p:nvSpPr>
          <p:cNvPr id="58370" name="日期占位符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smtClean="0"/>
              <a:t>2014/05</a:t>
            </a:r>
            <a:endParaRPr lang="zh-CN" altLang="en-US"/>
          </a:p>
        </p:txBody>
      </p:sp>
      <p:sp>
        <p:nvSpPr>
          <p:cNvPr id="58371" name="页脚占位符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a:t>2014</a:t>
            </a:r>
            <a:r>
              <a:rPr lang="zh-CN" altLang="en-US"/>
              <a:t>年全国职业院校技能大赛 </a:t>
            </a:r>
          </a:p>
        </p:txBody>
      </p:sp>
      <p:sp>
        <p:nvSpPr>
          <p:cNvPr id="5" name="内容占位符 4"/>
          <p:cNvSpPr>
            <a:spLocks noGrp="1"/>
          </p:cNvSpPr>
          <p:nvPr>
            <p:ph sz="quarter" idx="1"/>
          </p:nvPr>
        </p:nvSpPr>
        <p:spPr>
          <a:xfrm>
            <a:off x="457200" y="1219200"/>
            <a:ext cx="8229600" cy="841375"/>
          </a:xfrm>
        </p:spPr>
        <p:txBody>
          <a:bodyPr>
            <a:normAutofit/>
          </a:bodyPr>
          <a:lstStyle/>
          <a:p>
            <a:pPr marL="274320" indent="-274320" fontAlgn="auto">
              <a:spcAft>
                <a:spcPts val="0"/>
              </a:spcAft>
              <a:buFont typeface="Wingdings 3"/>
              <a:buChar char=""/>
              <a:defRPr/>
            </a:pPr>
            <a:r>
              <a:rPr lang="zh-CN" altLang="en-US" dirty="0" smtClean="0">
                <a:latin typeface="+mj-ea"/>
                <a:ea typeface="+mj-ea"/>
              </a:rPr>
              <a:t>比赛期间发生意外事故时的应急处理流程：</a:t>
            </a:r>
            <a:endParaRPr lang="zh-CN" altLang="en-US" dirty="0">
              <a:latin typeface="+mj-ea"/>
              <a:ea typeface="+mj-ea"/>
            </a:endParaRPr>
          </a:p>
        </p:txBody>
      </p:sp>
      <p:graphicFrame>
        <p:nvGraphicFramePr>
          <p:cNvPr id="7" name="Diagram 6"/>
          <p:cNvGraphicFramePr/>
          <p:nvPr/>
        </p:nvGraphicFramePr>
        <p:xfrm>
          <a:off x="611560" y="1988840"/>
          <a:ext cx="7848872"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214438" y="0"/>
            <a:ext cx="6429375" cy="990600"/>
          </a:xfrm>
        </p:spPr>
        <p:txBody>
          <a:bodyPr/>
          <a:lstStyle/>
          <a:p>
            <a:pPr algn="ctr"/>
            <a:r>
              <a:rPr lang="zh-CN" altLang="en-US" b="1" dirty="0" smtClean="0">
                <a:latin typeface="方正姚体" pitchFamily="2" charset="-122"/>
                <a:ea typeface="方正姚体" pitchFamily="2" charset="-122"/>
              </a:rPr>
              <a:t>三、处罚措施</a:t>
            </a:r>
            <a:endParaRPr lang="en-US" b="1" dirty="0" smtClean="0">
              <a:latin typeface="方正姚体" pitchFamily="2" charset="-122"/>
              <a:ea typeface="方正姚体" pitchFamily="2" charset="-122"/>
            </a:endParaRPr>
          </a:p>
        </p:txBody>
      </p:sp>
      <p:sp>
        <p:nvSpPr>
          <p:cNvPr id="59394"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smtClean="0"/>
              <a:t>2014/05</a:t>
            </a:r>
            <a:endParaRPr lang="zh-CN" altLang="en-US"/>
          </a:p>
        </p:txBody>
      </p:sp>
      <p:sp>
        <p:nvSpPr>
          <p:cNvPr id="59395" name="Footer Placeholder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a:t>2014</a:t>
            </a:r>
            <a:r>
              <a:rPr lang="zh-CN" altLang="en-US"/>
              <a:t>年全国职业院校技能大赛 </a:t>
            </a:r>
          </a:p>
        </p:txBody>
      </p:sp>
      <p:graphicFrame>
        <p:nvGraphicFramePr>
          <p:cNvPr id="8" name="Content Placeholder 7"/>
          <p:cNvGraphicFramePr>
            <a:graphicFrameLocks noGrp="1"/>
          </p:cNvGraphicFramePr>
          <p:nvPr>
            <p:ph sz="quarter" idx="1"/>
          </p:nvPr>
        </p:nvGraphicFramePr>
        <p:xfrm>
          <a:off x="357158" y="1714488"/>
          <a:ext cx="8229600" cy="3569960"/>
        </p:xfrm>
        <a:graphic>
          <a:graphicData uri="http://schemas.openxmlformats.org/drawingml/2006/table">
            <a:tbl>
              <a:tblPr firstRow="1" bandRow="1">
                <a:tableStyleId>{5C22544A-7EE6-4342-B048-85BDC9FD1C3A}</a:tableStyleId>
              </a:tblPr>
              <a:tblGrid>
                <a:gridCol w="1143008"/>
                <a:gridCol w="1500198"/>
                <a:gridCol w="1214446"/>
                <a:gridCol w="1714512"/>
                <a:gridCol w="1000132"/>
                <a:gridCol w="1657304"/>
              </a:tblGrid>
              <a:tr h="370840">
                <a:tc>
                  <a:txBody>
                    <a:bodyPr/>
                    <a:lstStyle/>
                    <a:p>
                      <a:pPr algn="ctr"/>
                      <a:r>
                        <a:rPr lang="zh-CN" altLang="en-US" sz="2400" dirty="0" smtClean="0">
                          <a:latin typeface="华文新魏" pitchFamily="2" charset="-122"/>
                          <a:ea typeface="华文新魏" pitchFamily="2" charset="-122"/>
                        </a:rPr>
                        <a:t>责任方</a:t>
                      </a:r>
                      <a:endParaRPr lang="en-US" sz="2400" dirty="0">
                        <a:latin typeface="华文新魏" pitchFamily="2" charset="-122"/>
                        <a:ea typeface="华文新魏" pitchFamily="2" charset="-122"/>
                      </a:endParaRPr>
                    </a:p>
                  </a:txBody>
                  <a:tcPr/>
                </a:tc>
                <a:tc>
                  <a:txBody>
                    <a:bodyPr/>
                    <a:lstStyle/>
                    <a:p>
                      <a:pPr algn="ctr"/>
                      <a:r>
                        <a:rPr lang="zh-CN" altLang="en-US" sz="2400" dirty="0" smtClean="0">
                          <a:latin typeface="华文新魏" pitchFamily="2" charset="-122"/>
                          <a:ea typeface="华文新魏" pitchFamily="2" charset="-122"/>
                        </a:rPr>
                        <a:t>承办院校</a:t>
                      </a:r>
                      <a:endParaRPr lang="en-US" sz="2400" dirty="0">
                        <a:latin typeface="华文新魏" pitchFamily="2" charset="-122"/>
                        <a:ea typeface="华文新魏" pitchFamily="2" charset="-122"/>
                      </a:endParaRPr>
                    </a:p>
                  </a:txBody>
                  <a:tcPr/>
                </a:tc>
                <a:tc gridSpan="2">
                  <a:txBody>
                    <a:bodyPr/>
                    <a:lstStyle/>
                    <a:p>
                      <a:pPr algn="ctr"/>
                      <a:r>
                        <a:rPr lang="zh-CN" altLang="en-US" sz="2400" dirty="0" smtClean="0">
                          <a:latin typeface="华文新魏" pitchFamily="2" charset="-122"/>
                          <a:ea typeface="华文新魏" pitchFamily="2" charset="-122"/>
                        </a:rPr>
                        <a:t>参赛队伍</a:t>
                      </a:r>
                      <a:endParaRPr lang="en-US" sz="2400" dirty="0">
                        <a:latin typeface="华文新魏" pitchFamily="2" charset="-122"/>
                        <a:ea typeface="华文新魏" pitchFamily="2" charset="-122"/>
                      </a:endParaRPr>
                    </a:p>
                  </a:txBody>
                  <a:tcPr/>
                </a:tc>
                <a:tc hMerge="1">
                  <a:txBody>
                    <a:bodyPr/>
                    <a:lstStyle/>
                    <a:p>
                      <a:endParaRPr lang="en-US"/>
                    </a:p>
                  </a:txBody>
                  <a:tcPr/>
                </a:tc>
                <a:tc gridSpan="2">
                  <a:txBody>
                    <a:bodyPr/>
                    <a:lstStyle/>
                    <a:p>
                      <a:pPr algn="ctr"/>
                      <a:r>
                        <a:rPr lang="zh-CN" altLang="en-US" sz="2400" dirty="0" smtClean="0">
                          <a:latin typeface="华文新魏" pitchFamily="2" charset="-122"/>
                          <a:ea typeface="华文新魏" pitchFamily="2" charset="-122"/>
                        </a:rPr>
                        <a:t>赛事工作人员</a:t>
                      </a:r>
                      <a:endParaRPr lang="en-US" sz="2400" dirty="0">
                        <a:latin typeface="华文新魏" pitchFamily="2" charset="-122"/>
                        <a:ea typeface="华文新魏" pitchFamily="2" charset="-122"/>
                      </a:endParaRPr>
                    </a:p>
                  </a:txBody>
                  <a:tcPr/>
                </a:tc>
                <a:tc hMerge="1">
                  <a:txBody>
                    <a:bodyPr/>
                    <a:lstStyle/>
                    <a:p>
                      <a:endParaRPr lang="en-US"/>
                    </a:p>
                  </a:txBody>
                  <a:tcPr/>
                </a:tc>
              </a:tr>
              <a:tr h="1497320">
                <a:tc>
                  <a:txBody>
                    <a:bodyPr/>
                    <a:lstStyle/>
                    <a:p>
                      <a:pPr algn="ctr"/>
                      <a:endParaRPr lang="en-US" altLang="zh-CN" sz="2400" dirty="0" smtClean="0">
                        <a:latin typeface="华文新魏" pitchFamily="2" charset="-122"/>
                        <a:ea typeface="华文新魏" pitchFamily="2" charset="-122"/>
                      </a:endParaRPr>
                    </a:p>
                    <a:p>
                      <a:pPr algn="ctr"/>
                      <a:r>
                        <a:rPr lang="zh-CN" altLang="en-US" sz="2400" dirty="0" smtClean="0">
                          <a:latin typeface="华文新魏" pitchFamily="2" charset="-122"/>
                          <a:ea typeface="华文新魏" pitchFamily="2" charset="-122"/>
                        </a:rPr>
                        <a:t>处罚事由</a:t>
                      </a:r>
                      <a:endParaRPr lang="en-US" sz="2400" dirty="0">
                        <a:latin typeface="华文新魏" pitchFamily="2" charset="-122"/>
                        <a:ea typeface="华文新魏" pitchFamily="2" charset="-122"/>
                      </a:endParaRPr>
                    </a:p>
                  </a:txBody>
                  <a:tcPr vert="eaVert"/>
                </a:tc>
                <a:tc>
                  <a:txBody>
                    <a:bodyPr/>
                    <a:lstStyle/>
                    <a:p>
                      <a:pPr algn="l"/>
                      <a:r>
                        <a:rPr lang="zh-CN" altLang="en-US" sz="2000" dirty="0" smtClean="0">
                          <a:latin typeface="+mj-ea"/>
                          <a:ea typeface="+mj-ea"/>
                        </a:rPr>
                        <a:t>出现重大安全事故</a:t>
                      </a:r>
                      <a:endParaRPr lang="en-US" sz="2000" dirty="0">
                        <a:latin typeface="+mj-ea"/>
                        <a:ea typeface="+mj-ea"/>
                      </a:endParaRPr>
                    </a:p>
                  </a:txBody>
                  <a:tcPr anchor="ctr"/>
                </a:tc>
                <a:tc>
                  <a:txBody>
                    <a:bodyPr/>
                    <a:lstStyle/>
                    <a:p>
                      <a:pPr algn="l"/>
                      <a:r>
                        <a:rPr lang="zh-CN" altLang="en-US" sz="2000" dirty="0" smtClean="0">
                          <a:latin typeface="+mj-ea"/>
                          <a:ea typeface="+mj-ea"/>
                        </a:rPr>
                        <a:t>造成重大安全事故</a:t>
                      </a:r>
                      <a:endParaRPr lang="en-US" sz="2000" dirty="0">
                        <a:latin typeface="+mj-ea"/>
                        <a:ea typeface="+mj-ea"/>
                      </a:endParaRPr>
                    </a:p>
                  </a:txBody>
                  <a:tcPr anchor="ctr"/>
                </a:tc>
                <a:tc>
                  <a:txBody>
                    <a:bodyPr/>
                    <a:lstStyle/>
                    <a:p>
                      <a:pPr algn="l"/>
                      <a:r>
                        <a:rPr lang="zh-CN" altLang="en-US" sz="2000" dirty="0" smtClean="0">
                          <a:latin typeface="+mj-ea"/>
                          <a:ea typeface="+mj-ea"/>
                        </a:rPr>
                        <a:t>发生重大安全事故隐患</a:t>
                      </a:r>
                      <a:endParaRPr lang="en-US" sz="2000" dirty="0">
                        <a:latin typeface="+mj-ea"/>
                        <a:ea typeface="+mj-ea"/>
                      </a:endParaRPr>
                    </a:p>
                  </a:txBody>
                  <a:tcPr anchor="ctr"/>
                </a:tc>
                <a:tc>
                  <a:txBody>
                    <a:bodyPr/>
                    <a:lstStyle/>
                    <a:p>
                      <a:pPr algn="l"/>
                      <a:r>
                        <a:rPr lang="zh-CN" altLang="en-US" sz="2000" dirty="0" smtClean="0">
                          <a:latin typeface="+mj-ea"/>
                          <a:ea typeface="+mj-ea"/>
                        </a:rPr>
                        <a:t>违规</a:t>
                      </a:r>
                      <a:endParaRPr lang="en-US" sz="2000" dirty="0">
                        <a:latin typeface="+mj-ea"/>
                        <a:ea typeface="+mj-ea"/>
                      </a:endParaRPr>
                    </a:p>
                  </a:txBody>
                  <a:tcPr anchor="ctr"/>
                </a:tc>
                <a:tc>
                  <a:txBody>
                    <a:bodyPr/>
                    <a:lstStyle/>
                    <a:p>
                      <a:pPr algn="l"/>
                      <a:r>
                        <a:rPr lang="zh-CN" altLang="en-US" sz="2000" dirty="0" smtClean="0">
                          <a:latin typeface="+mj-ea"/>
                          <a:ea typeface="+mj-ea"/>
                        </a:rPr>
                        <a:t>情节恶劣并造成重大安全事故</a:t>
                      </a:r>
                      <a:endParaRPr lang="en-US" sz="2000" dirty="0">
                        <a:latin typeface="+mj-ea"/>
                        <a:ea typeface="+mj-ea"/>
                      </a:endParaRPr>
                    </a:p>
                  </a:txBody>
                  <a:tcPr anchor="ctr"/>
                </a:tc>
              </a:tr>
              <a:tr h="370840">
                <a:tc>
                  <a:txBody>
                    <a:bodyPr/>
                    <a:lstStyle/>
                    <a:p>
                      <a:endParaRPr lang="en-US" altLang="zh-CN" sz="2400" dirty="0" smtClean="0">
                        <a:latin typeface="华文新魏" pitchFamily="2" charset="-122"/>
                        <a:ea typeface="华文新魏" pitchFamily="2" charset="-122"/>
                      </a:endParaRPr>
                    </a:p>
                    <a:p>
                      <a:pPr algn="ctr"/>
                      <a:r>
                        <a:rPr lang="zh-CN" altLang="en-US" sz="2400" dirty="0" smtClean="0">
                          <a:latin typeface="华文新魏" pitchFamily="2" charset="-122"/>
                          <a:ea typeface="华文新魏" pitchFamily="2" charset="-122"/>
                        </a:rPr>
                        <a:t>处罚措施</a:t>
                      </a:r>
                      <a:endParaRPr lang="en-US" sz="2400" dirty="0">
                        <a:latin typeface="华文新魏" pitchFamily="2" charset="-122"/>
                        <a:ea typeface="华文新魏" pitchFamily="2" charset="-122"/>
                      </a:endParaRPr>
                    </a:p>
                  </a:txBody>
                  <a:tcPr vert="eaVert"/>
                </a:tc>
                <a:tc>
                  <a:txBody>
                    <a:bodyPr/>
                    <a:lstStyle/>
                    <a:p>
                      <a:pPr algn="l"/>
                      <a:r>
                        <a:rPr lang="zh-CN" altLang="en-US" sz="2000" dirty="0" smtClean="0">
                          <a:latin typeface="+mj-ea"/>
                          <a:ea typeface="+mj-ea"/>
                        </a:rPr>
                        <a:t>停止承办院校的赛项承办资格</a:t>
                      </a:r>
                      <a:endParaRPr lang="en-US" sz="2000" dirty="0">
                        <a:latin typeface="+mj-ea"/>
                        <a:ea typeface="+mj-ea"/>
                      </a:endParaRPr>
                    </a:p>
                  </a:txBody>
                  <a:tcPr anchor="ctr"/>
                </a:tc>
                <a:tc>
                  <a:txBody>
                    <a:bodyPr/>
                    <a:lstStyle/>
                    <a:p>
                      <a:pPr algn="l"/>
                      <a:r>
                        <a:rPr lang="zh-CN" altLang="en-US" sz="2000" dirty="0" smtClean="0">
                          <a:latin typeface="+mj-ea"/>
                          <a:ea typeface="+mj-ea"/>
                        </a:rPr>
                        <a:t>取消其评奖资格</a:t>
                      </a:r>
                      <a:endParaRPr lang="en-US" sz="2000" dirty="0">
                        <a:latin typeface="+mj-ea"/>
                        <a:ea typeface="+mj-ea"/>
                      </a:endParaRPr>
                    </a:p>
                  </a:txBody>
                  <a:tcPr anchor="ctr"/>
                </a:tc>
                <a:tc>
                  <a:txBody>
                    <a:bodyPr/>
                    <a:lstStyle/>
                    <a:p>
                      <a:pPr algn="l"/>
                      <a:r>
                        <a:rPr lang="zh-CN" altLang="en-US" sz="2000" dirty="0" smtClean="0">
                          <a:latin typeface="+mj-ea"/>
                          <a:ea typeface="+mj-ea"/>
                        </a:rPr>
                        <a:t>经赛场工作人员提示、警告无效的，可取消其继续比赛的资格</a:t>
                      </a:r>
                      <a:endParaRPr lang="en-US" sz="2000" dirty="0">
                        <a:latin typeface="+mj-ea"/>
                        <a:ea typeface="+mj-ea"/>
                      </a:endParaRPr>
                    </a:p>
                  </a:txBody>
                  <a:tcPr anchor="ctr"/>
                </a:tc>
                <a:tc>
                  <a:txBody>
                    <a:bodyPr/>
                    <a:lstStyle/>
                    <a:p>
                      <a:pPr algn="l"/>
                      <a:r>
                        <a:rPr lang="zh-CN" altLang="en-US" sz="2000" dirty="0" smtClean="0">
                          <a:latin typeface="+mj-ea"/>
                          <a:ea typeface="+mj-ea"/>
                        </a:rPr>
                        <a:t>按照相应的制度追究责任</a:t>
                      </a:r>
                      <a:endParaRPr lang="en-US" sz="2000" dirty="0">
                        <a:latin typeface="+mj-ea"/>
                        <a:ea typeface="+mj-ea"/>
                      </a:endParaRPr>
                    </a:p>
                  </a:txBody>
                  <a:tcPr anchor="ctr"/>
                </a:tc>
                <a:tc>
                  <a:txBody>
                    <a:bodyPr/>
                    <a:lstStyle/>
                    <a:p>
                      <a:pPr algn="l"/>
                      <a:r>
                        <a:rPr lang="zh-CN" altLang="en-US" sz="2000" dirty="0" smtClean="0">
                          <a:latin typeface="+mj-ea"/>
                          <a:ea typeface="+mj-ea"/>
                        </a:rPr>
                        <a:t>由司法机关追究相应法律责任</a:t>
                      </a:r>
                      <a:endParaRPr lang="en-US" sz="2000" dirty="0">
                        <a:latin typeface="+mj-ea"/>
                        <a:ea typeface="+mj-ea"/>
                      </a:endParaRPr>
                    </a:p>
                  </a:txBody>
                  <a:tcPr anchor="ct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日期占位符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smtClean="0"/>
              <a:t>2014/05</a:t>
            </a:r>
            <a:endParaRPr lang="zh-CN" altLang="en-US"/>
          </a:p>
        </p:txBody>
      </p:sp>
      <p:sp>
        <p:nvSpPr>
          <p:cNvPr id="60418" name="页脚占位符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a:t>2014</a:t>
            </a:r>
            <a:r>
              <a:rPr lang="zh-CN" altLang="en-US"/>
              <a:t>年全国职业院校技能大赛 </a:t>
            </a:r>
          </a:p>
        </p:txBody>
      </p:sp>
      <p:sp>
        <p:nvSpPr>
          <p:cNvPr id="6" name="矩形 5"/>
          <p:cNvSpPr/>
          <p:nvPr/>
        </p:nvSpPr>
        <p:spPr>
          <a:xfrm>
            <a:off x="1500167" y="1928802"/>
            <a:ext cx="6357981" cy="2928958"/>
          </a:xfrm>
          <a:prstGeom prst="rect">
            <a:avLst/>
          </a:prstGeom>
          <a:noFill/>
        </p:spPr>
        <p:txBody>
          <a:bodyPr>
            <a:prstTxWarp prst="textPlain">
              <a:avLst/>
            </a:prstTxWarp>
            <a:spAutoFit/>
            <a:scene3d>
              <a:camera prst="obliqueBottomRight"/>
              <a:lightRig rig="soft" dir="tl">
                <a:rot lat="0" lon="0" rev="0"/>
              </a:lightRig>
            </a:scene3d>
            <a:sp3d extrusionH="57150"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6600" b="1" spc="50" dirty="0">
                <a:ln w="11430"/>
                <a:gradFill>
                  <a:gsLst>
                    <a:gs pos="25000">
                      <a:schemeClr val="accent2">
                        <a:satMod val="155000"/>
                      </a:schemeClr>
                    </a:gs>
                    <a:gs pos="100000">
                      <a:schemeClr val="accent2">
                        <a:shade val="45000"/>
                        <a:satMod val="165000"/>
                      </a:schemeClr>
                    </a:gs>
                  </a:gsLst>
                  <a:lin ang="5400000"/>
                </a:gradFill>
                <a:effectLst>
                  <a:glow rad="63500">
                    <a:schemeClr val="accent5">
                      <a:satMod val="175000"/>
                      <a:alpha val="40000"/>
                    </a:schemeClr>
                  </a:glow>
                  <a:outerShdw blurRad="50800" dist="38100" algn="l" rotWithShape="0">
                    <a:prstClr val="black">
                      <a:alpha val="40000"/>
                    </a:prstClr>
                  </a:outerShdw>
                </a:effectLst>
                <a:latin typeface="+mn-lt"/>
                <a:ea typeface="+mn-ea"/>
              </a:rPr>
              <a:t>赛项设备与设施管理办法</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1214438" y="44450"/>
            <a:ext cx="6429375" cy="990600"/>
          </a:xfrm>
        </p:spPr>
        <p:txBody>
          <a:bodyPr/>
          <a:lstStyle/>
          <a:p>
            <a:pPr algn="ctr"/>
            <a:r>
              <a:rPr lang="en-US" b="1" dirty="0" err="1" smtClean="0">
                <a:latin typeface="方正姚体" pitchFamily="2" charset="-122"/>
                <a:ea typeface="方正姚体" pitchFamily="2" charset="-122"/>
              </a:rPr>
              <a:t>赛项设备与设施管理办法</a:t>
            </a:r>
            <a:endParaRPr lang="en-US" b="1" dirty="0" smtClean="0">
              <a:latin typeface="方正姚体" pitchFamily="2" charset="-122"/>
              <a:ea typeface="方正姚体" pitchFamily="2" charset="-122"/>
            </a:endParaRPr>
          </a:p>
        </p:txBody>
      </p:sp>
      <p:sp>
        <p:nvSpPr>
          <p:cNvPr id="61442"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smtClean="0"/>
              <a:t>2014/05</a:t>
            </a:r>
            <a:endParaRPr lang="zh-CN" altLang="en-US"/>
          </a:p>
        </p:txBody>
      </p:sp>
      <p:sp>
        <p:nvSpPr>
          <p:cNvPr id="61443" name="Footer Placeholder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a:t>2014</a:t>
            </a:r>
            <a:r>
              <a:rPr lang="zh-CN" altLang="en-US"/>
              <a:t>年全国职业院校技能大赛 </a:t>
            </a:r>
          </a:p>
        </p:txBody>
      </p:sp>
      <p:sp>
        <p:nvSpPr>
          <p:cNvPr id="5" name="Content Placeholder 4"/>
          <p:cNvSpPr>
            <a:spLocks noGrp="1"/>
          </p:cNvSpPr>
          <p:nvPr>
            <p:ph sz="quarter" idx="1"/>
          </p:nvPr>
        </p:nvSpPr>
        <p:spPr>
          <a:xfrm>
            <a:off x="714375" y="1349375"/>
            <a:ext cx="7715250" cy="4937125"/>
          </a:xfrm>
        </p:spPr>
        <p:txBody>
          <a:bodyPr>
            <a:normAutofit/>
          </a:bodyPr>
          <a:lstStyle/>
          <a:p>
            <a:pPr indent="0">
              <a:buFont typeface="Wingdings 3" pitchFamily="18" charset="2"/>
              <a:buNone/>
            </a:pPr>
            <a:r>
              <a:rPr lang="zh-CN" altLang="en-US" dirty="0" smtClean="0">
                <a:solidFill>
                  <a:srgbClr val="FF0000"/>
                </a:solidFill>
                <a:latin typeface="华文新魏" pitchFamily="2" charset="-122"/>
                <a:ea typeface="华文新魏" pitchFamily="2" charset="-122"/>
              </a:rPr>
              <a:t>制度核心</a:t>
            </a:r>
            <a:r>
              <a:rPr lang="zh-CN" altLang="en-US" dirty="0" smtClean="0">
                <a:latin typeface="华文新魏" pitchFamily="2" charset="-122"/>
                <a:ea typeface="华文新魏" pitchFamily="2" charset="-122"/>
              </a:rPr>
              <a:t>：通过加强赛项设备管理、完善赛场建设流程、优化赛场布置，保障比赛公平、安全、有序地进行。</a:t>
            </a:r>
            <a:endParaRPr lang="en-US" altLang="zh-CN" dirty="0" smtClean="0">
              <a:latin typeface="华文新魏" pitchFamily="2" charset="-122"/>
              <a:ea typeface="华文新魏" pitchFamily="2" charset="-122"/>
            </a:endParaRPr>
          </a:p>
          <a:p>
            <a:pPr indent="0"/>
            <a:endParaRPr lang="en-US" dirty="0" smtClean="0">
              <a:ea typeface="宋体" charset="-122"/>
            </a:endParaRPr>
          </a:p>
        </p:txBody>
      </p:sp>
      <p:graphicFrame>
        <p:nvGraphicFramePr>
          <p:cNvPr id="8" name="表格 7"/>
          <p:cNvGraphicFramePr>
            <a:graphicFrameLocks noGrp="1"/>
          </p:cNvGraphicFramePr>
          <p:nvPr/>
        </p:nvGraphicFramePr>
        <p:xfrm>
          <a:off x="785786" y="3000371"/>
          <a:ext cx="7643866" cy="2500331"/>
        </p:xfrm>
        <a:graphic>
          <a:graphicData uri="http://schemas.openxmlformats.org/drawingml/2006/table">
            <a:tbl>
              <a:tblPr firstRow="1" bandRow="1">
                <a:tableStyleId>{5C22544A-7EE6-4342-B048-85BDC9FD1C3A}</a:tableStyleId>
              </a:tblPr>
              <a:tblGrid>
                <a:gridCol w="3133985"/>
                <a:gridCol w="4509881"/>
              </a:tblGrid>
              <a:tr h="805991">
                <a:tc>
                  <a:txBody>
                    <a:bodyPr/>
                    <a:lstStyle/>
                    <a:p>
                      <a:pPr algn="ctr"/>
                      <a:r>
                        <a:rPr lang="zh-CN" altLang="en-US" sz="2400" dirty="0" smtClean="0">
                          <a:latin typeface="华文新魏" pitchFamily="2" charset="-122"/>
                          <a:ea typeface="华文新魏" pitchFamily="2" charset="-122"/>
                        </a:rPr>
                        <a:t>制度关键点</a:t>
                      </a:r>
                      <a:endParaRPr lang="zh-CN" altLang="en-US" sz="2400" dirty="0">
                        <a:latin typeface="华文新魏" pitchFamily="2" charset="-122"/>
                        <a:ea typeface="华文新魏" pitchFamily="2" charset="-122"/>
                      </a:endParaRPr>
                    </a:p>
                  </a:txBody>
                  <a:tcPr anchor="ctr"/>
                </a:tc>
                <a:tc>
                  <a:txBody>
                    <a:bodyPr/>
                    <a:lstStyle/>
                    <a:p>
                      <a:pPr algn="ctr"/>
                      <a:r>
                        <a:rPr lang="zh-CN" altLang="en-US" sz="2400" dirty="0" smtClean="0">
                          <a:latin typeface="华文新魏" pitchFamily="2" charset="-122"/>
                          <a:ea typeface="华文新魏" pitchFamily="2" charset="-122"/>
                        </a:rPr>
                        <a:t>主要内容</a:t>
                      </a:r>
                      <a:endParaRPr lang="zh-CN" altLang="en-US" sz="2400" dirty="0">
                        <a:latin typeface="华文新魏" pitchFamily="2" charset="-122"/>
                        <a:ea typeface="华文新魏" pitchFamily="2" charset="-122"/>
                      </a:endParaRPr>
                    </a:p>
                  </a:txBody>
                  <a:tcPr anchor="ctr"/>
                </a:tc>
              </a:tr>
              <a:tr h="847170">
                <a:tc>
                  <a:txBody>
                    <a:bodyPr/>
                    <a:lstStyle/>
                    <a:p>
                      <a:r>
                        <a:rPr lang="zh-CN" altLang="en-US" dirty="0" smtClean="0">
                          <a:latin typeface="+mj-ea"/>
                          <a:ea typeface="+mj-ea"/>
                        </a:rPr>
                        <a:t>一、赛项设备的选定与使用</a:t>
                      </a:r>
                      <a:endParaRPr lang="zh-CN" altLang="en-US" dirty="0">
                        <a:latin typeface="+mj-ea"/>
                        <a:ea typeface="+mj-ea"/>
                      </a:endParaRPr>
                    </a:p>
                  </a:txBody>
                  <a:tcPr anchor="ctr"/>
                </a:tc>
                <a:tc>
                  <a:txBody>
                    <a:bodyPr/>
                    <a:lstStyle/>
                    <a:p>
                      <a:r>
                        <a:rPr lang="en-US" altLang="zh-CN" dirty="0" smtClean="0">
                          <a:latin typeface="+mj-ea"/>
                          <a:ea typeface="+mj-ea"/>
                        </a:rPr>
                        <a:t>1</a:t>
                      </a:r>
                      <a:r>
                        <a:rPr lang="zh-CN" altLang="en-US" dirty="0" smtClean="0">
                          <a:latin typeface="+mj-ea"/>
                          <a:ea typeface="+mj-ea"/>
                        </a:rPr>
                        <a:t>、赛项设备选定应考虑的</a:t>
                      </a:r>
                      <a:r>
                        <a:rPr lang="en-US" altLang="zh-CN" dirty="0" smtClean="0">
                          <a:latin typeface="+mj-ea"/>
                          <a:ea typeface="+mj-ea"/>
                        </a:rPr>
                        <a:t>4</a:t>
                      </a:r>
                      <a:r>
                        <a:rPr lang="zh-CN" altLang="en-US" dirty="0" smtClean="0">
                          <a:latin typeface="+mj-ea"/>
                          <a:ea typeface="+mj-ea"/>
                        </a:rPr>
                        <a:t>大因素</a:t>
                      </a:r>
                      <a:endParaRPr lang="en-US" altLang="zh-CN" dirty="0" smtClean="0">
                        <a:latin typeface="+mj-ea"/>
                        <a:ea typeface="+mj-ea"/>
                      </a:endParaRPr>
                    </a:p>
                    <a:p>
                      <a:r>
                        <a:rPr lang="en-US" altLang="zh-CN" dirty="0" smtClean="0">
                          <a:latin typeface="+mj-ea"/>
                          <a:ea typeface="+mj-ea"/>
                        </a:rPr>
                        <a:t>2</a:t>
                      </a:r>
                      <a:r>
                        <a:rPr lang="zh-CN" altLang="en-US" dirty="0" smtClean="0">
                          <a:latin typeface="+mj-ea"/>
                          <a:ea typeface="+mj-ea"/>
                        </a:rPr>
                        <a:t>、赛项设备的安全使用建议</a:t>
                      </a:r>
                      <a:endParaRPr lang="zh-CN" altLang="en-US" dirty="0">
                        <a:latin typeface="+mj-ea"/>
                        <a:ea typeface="+mj-ea"/>
                      </a:endParaRPr>
                    </a:p>
                  </a:txBody>
                  <a:tcPr anchor="ctr"/>
                </a:tc>
              </a:tr>
              <a:tr h="847170">
                <a:tc>
                  <a:txBody>
                    <a:bodyPr/>
                    <a:lstStyle/>
                    <a:p>
                      <a:r>
                        <a:rPr lang="zh-CN" altLang="en-US" dirty="0" smtClean="0">
                          <a:latin typeface="+mj-ea"/>
                          <a:ea typeface="+mj-ea"/>
                        </a:rPr>
                        <a:t>二、赛项设施的</a:t>
                      </a:r>
                      <a:r>
                        <a:rPr kumimoji="0" lang="zh-CN" altLang="en-US" kern="1200" dirty="0" smtClean="0">
                          <a:solidFill>
                            <a:schemeClr val="dk1"/>
                          </a:solidFill>
                          <a:latin typeface="+mj-ea"/>
                          <a:ea typeface="+mj-ea"/>
                          <a:cs typeface="+mn-cs"/>
                        </a:rPr>
                        <a:t>布局</a:t>
                      </a:r>
                      <a:r>
                        <a:rPr lang="zh-CN" altLang="en-US" dirty="0" smtClean="0">
                          <a:latin typeface="+mj-ea"/>
                          <a:ea typeface="+mj-ea"/>
                        </a:rPr>
                        <a:t>与</a:t>
                      </a:r>
                      <a:r>
                        <a:rPr kumimoji="0" lang="zh-CN" altLang="en-US" kern="1200" dirty="0" smtClean="0">
                          <a:solidFill>
                            <a:schemeClr val="dk1"/>
                          </a:solidFill>
                          <a:latin typeface="+mj-ea"/>
                          <a:ea typeface="+mj-ea"/>
                          <a:cs typeface="+mn-cs"/>
                        </a:rPr>
                        <a:t>建设</a:t>
                      </a:r>
                      <a:endParaRPr lang="zh-CN" altLang="en-US" dirty="0">
                        <a:latin typeface="+mj-ea"/>
                        <a:ea typeface="+mj-ea"/>
                      </a:endParaRPr>
                    </a:p>
                  </a:txBody>
                  <a:tcPr anchor="ctr"/>
                </a:tc>
                <a:tc>
                  <a:txBody>
                    <a:bodyPr/>
                    <a:lstStyle/>
                    <a:p>
                      <a:r>
                        <a:rPr lang="en-US" altLang="zh-CN" dirty="0" smtClean="0">
                          <a:latin typeface="+mj-ea"/>
                          <a:ea typeface="+mj-ea"/>
                        </a:rPr>
                        <a:t>1</a:t>
                      </a:r>
                      <a:r>
                        <a:rPr lang="zh-CN" altLang="en-US" dirty="0" smtClean="0">
                          <a:latin typeface="+mj-ea"/>
                          <a:ea typeface="+mj-ea"/>
                        </a:rPr>
                        <a:t>、赛场条件及其布局的基本要求</a:t>
                      </a:r>
                      <a:endParaRPr lang="en-US" altLang="zh-CN" dirty="0" smtClean="0">
                        <a:latin typeface="+mj-ea"/>
                        <a:ea typeface="+mj-ea"/>
                      </a:endParaRPr>
                    </a:p>
                    <a:p>
                      <a:r>
                        <a:rPr lang="en-US" altLang="zh-CN" dirty="0" smtClean="0">
                          <a:latin typeface="+mj-ea"/>
                          <a:ea typeface="+mj-ea"/>
                        </a:rPr>
                        <a:t>2</a:t>
                      </a:r>
                      <a:r>
                        <a:rPr lang="zh-CN" altLang="en-US" dirty="0" smtClean="0">
                          <a:latin typeface="+mj-ea"/>
                          <a:ea typeface="+mj-ea"/>
                        </a:rPr>
                        <a:t>、赛场建设与监督的基本流程与时间节点</a:t>
                      </a:r>
                      <a:endParaRPr lang="zh-CN" altLang="en-US" dirty="0">
                        <a:latin typeface="+mj-ea"/>
                        <a:ea typeface="+mj-ea"/>
                      </a:endParaRPr>
                    </a:p>
                  </a:txBody>
                  <a:tcPr anchor="ct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标题 1"/>
          <p:cNvSpPr>
            <a:spLocks noGrp="1"/>
          </p:cNvSpPr>
          <p:nvPr>
            <p:ph type="title"/>
          </p:nvPr>
        </p:nvSpPr>
        <p:spPr>
          <a:xfrm>
            <a:off x="1214438" y="0"/>
            <a:ext cx="6429375" cy="990600"/>
          </a:xfrm>
        </p:spPr>
        <p:txBody>
          <a:bodyPr/>
          <a:lstStyle/>
          <a:p>
            <a:pPr algn="ctr"/>
            <a:r>
              <a:rPr lang="zh-CN" altLang="en-US" b="1" dirty="0" smtClean="0">
                <a:latin typeface="方正姚体" pitchFamily="2" charset="-122"/>
                <a:ea typeface="方正姚体" pitchFamily="2" charset="-122"/>
              </a:rPr>
              <a:t>一、赛项设备的选定与使用</a:t>
            </a:r>
          </a:p>
        </p:txBody>
      </p:sp>
      <p:sp>
        <p:nvSpPr>
          <p:cNvPr id="62466" name="日期占位符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smtClean="0"/>
              <a:t>2014/05</a:t>
            </a:r>
            <a:endParaRPr lang="zh-CN" altLang="en-US"/>
          </a:p>
        </p:txBody>
      </p:sp>
      <p:sp>
        <p:nvSpPr>
          <p:cNvPr id="62467" name="页脚占位符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a:t>2014</a:t>
            </a:r>
            <a:r>
              <a:rPr lang="zh-CN" altLang="en-US"/>
              <a:t>年全国职业院校技能大赛 </a:t>
            </a:r>
          </a:p>
        </p:txBody>
      </p:sp>
      <p:sp>
        <p:nvSpPr>
          <p:cNvPr id="11" name="TextBox 10"/>
          <p:cNvSpPr txBox="1"/>
          <p:nvPr/>
        </p:nvSpPr>
        <p:spPr>
          <a:xfrm>
            <a:off x="928662" y="1500174"/>
            <a:ext cx="7143800" cy="4739759"/>
          </a:xfrm>
          <a:prstGeom prst="rect">
            <a:avLst/>
          </a:prstGeom>
          <a:noFill/>
        </p:spPr>
        <p:txBody>
          <a:bodyPr wrap="square">
            <a:spAutoFit/>
          </a:bodyPr>
          <a:lstStyle/>
          <a:p>
            <a:pPr fontAlgn="auto">
              <a:spcBef>
                <a:spcPts val="0"/>
              </a:spcBef>
              <a:spcAft>
                <a:spcPts val="1200"/>
              </a:spcAft>
              <a:defRPr/>
            </a:pPr>
            <a:r>
              <a:rPr lang="en-US" altLang="zh-CN" sz="2400" dirty="0" smtClean="0">
                <a:latin typeface="+mj-ea"/>
                <a:ea typeface="+mj-ea"/>
              </a:rPr>
              <a:t>1</a:t>
            </a:r>
            <a:r>
              <a:rPr lang="zh-CN" altLang="en-US" sz="2400" dirty="0" smtClean="0">
                <a:latin typeface="+mj-ea"/>
                <a:ea typeface="+mj-ea"/>
              </a:rPr>
              <a:t>、赛项设备选定应考虑的因素包括：</a:t>
            </a:r>
            <a:endParaRPr lang="en-US" altLang="zh-CN" sz="2400" dirty="0" smtClean="0">
              <a:latin typeface="+mj-ea"/>
              <a:ea typeface="+mj-ea"/>
            </a:endParaRPr>
          </a:p>
          <a:p>
            <a:pPr fontAlgn="auto">
              <a:spcBef>
                <a:spcPts val="1200"/>
              </a:spcBef>
              <a:spcAft>
                <a:spcPts val="0"/>
              </a:spcAft>
              <a:defRPr/>
            </a:pPr>
            <a:r>
              <a:rPr lang="zh-CN" altLang="en-US" sz="2000" dirty="0" smtClean="0">
                <a:latin typeface="+mj-ea"/>
                <a:ea typeface="+mj-ea"/>
              </a:rPr>
              <a:t>（</a:t>
            </a:r>
            <a:r>
              <a:rPr lang="en-US" altLang="zh-CN" sz="2000" dirty="0" smtClean="0">
                <a:latin typeface="+mj-ea"/>
                <a:ea typeface="+mj-ea"/>
              </a:rPr>
              <a:t>1</a:t>
            </a:r>
            <a:r>
              <a:rPr lang="zh-CN" altLang="en-US" sz="2000" dirty="0" smtClean="0">
                <a:latin typeface="+mj-ea"/>
                <a:ea typeface="+mj-ea"/>
              </a:rPr>
              <a:t>）</a:t>
            </a:r>
            <a:r>
              <a:rPr lang="zh-CN" altLang="en-US" sz="2000" dirty="0" smtClean="0">
                <a:solidFill>
                  <a:srgbClr val="FF0000"/>
                </a:solidFill>
                <a:latin typeface="+mj-ea"/>
                <a:ea typeface="+mj-ea"/>
              </a:rPr>
              <a:t>安全标准</a:t>
            </a:r>
            <a:r>
              <a:rPr lang="zh-CN" altLang="en-US" sz="2000" dirty="0" smtClean="0">
                <a:latin typeface="+mj-ea"/>
                <a:ea typeface="+mj-ea"/>
              </a:rPr>
              <a:t>：赛项设备应符合国家有关安全规定；</a:t>
            </a:r>
            <a:endParaRPr lang="en-US" altLang="zh-CN" sz="2000" dirty="0" smtClean="0">
              <a:latin typeface="+mj-ea"/>
              <a:ea typeface="+mj-ea"/>
            </a:endParaRPr>
          </a:p>
          <a:p>
            <a:pPr fontAlgn="auto">
              <a:spcBef>
                <a:spcPts val="1200"/>
              </a:spcBef>
              <a:spcAft>
                <a:spcPts val="0"/>
              </a:spcAft>
              <a:defRPr/>
            </a:pPr>
            <a:r>
              <a:rPr lang="zh-CN" altLang="en-US" sz="2000" dirty="0" smtClean="0">
                <a:latin typeface="+mj-ea"/>
                <a:ea typeface="+mj-ea"/>
              </a:rPr>
              <a:t>（</a:t>
            </a:r>
            <a:r>
              <a:rPr lang="en-US" altLang="zh-CN" sz="2000" dirty="0" smtClean="0">
                <a:latin typeface="+mj-ea"/>
                <a:ea typeface="+mj-ea"/>
              </a:rPr>
              <a:t>2</a:t>
            </a:r>
            <a:r>
              <a:rPr lang="zh-CN" altLang="en-US" sz="2000" dirty="0" smtClean="0">
                <a:latin typeface="+mj-ea"/>
                <a:ea typeface="+mj-ea"/>
              </a:rPr>
              <a:t>）</a:t>
            </a:r>
            <a:r>
              <a:rPr lang="zh-CN" altLang="en-US" sz="2000" dirty="0" smtClean="0">
                <a:solidFill>
                  <a:srgbClr val="FF0000"/>
                </a:solidFill>
                <a:latin typeface="+mj-ea"/>
                <a:ea typeface="+mj-ea"/>
              </a:rPr>
              <a:t>行业标准</a:t>
            </a:r>
            <a:r>
              <a:rPr lang="zh-CN" altLang="en-US" sz="2000" dirty="0" smtClean="0">
                <a:latin typeface="+mj-ea"/>
                <a:ea typeface="+mj-ea"/>
              </a:rPr>
              <a:t>：根据行业特点，选择相对先进、通用性强、社会保有量高的设备与软件；</a:t>
            </a:r>
            <a:endParaRPr lang="en-US" altLang="zh-CN" sz="2000" dirty="0" smtClean="0">
              <a:latin typeface="+mj-ea"/>
              <a:ea typeface="+mj-ea"/>
            </a:endParaRPr>
          </a:p>
          <a:p>
            <a:pPr fontAlgn="auto">
              <a:spcBef>
                <a:spcPts val="1200"/>
              </a:spcBef>
              <a:spcAft>
                <a:spcPts val="0"/>
              </a:spcAft>
              <a:defRPr/>
            </a:pPr>
            <a:r>
              <a:rPr lang="zh-CN" altLang="en-US" sz="2000" dirty="0" smtClean="0">
                <a:latin typeface="+mj-ea"/>
                <a:ea typeface="+mj-ea"/>
              </a:rPr>
              <a:t>（</a:t>
            </a:r>
            <a:r>
              <a:rPr lang="en-US" altLang="zh-CN" sz="2000" dirty="0" smtClean="0">
                <a:latin typeface="+mj-ea"/>
                <a:ea typeface="+mj-ea"/>
              </a:rPr>
              <a:t>3</a:t>
            </a:r>
            <a:r>
              <a:rPr lang="zh-CN" altLang="en-US" sz="2000" dirty="0" smtClean="0">
                <a:latin typeface="+mj-ea"/>
                <a:ea typeface="+mj-ea"/>
              </a:rPr>
              <a:t>）</a:t>
            </a:r>
            <a:r>
              <a:rPr lang="zh-CN" altLang="en-US" sz="2000" dirty="0" smtClean="0">
                <a:solidFill>
                  <a:srgbClr val="FF0000"/>
                </a:solidFill>
                <a:latin typeface="+mj-ea"/>
                <a:ea typeface="+mj-ea"/>
              </a:rPr>
              <a:t>技术标准</a:t>
            </a:r>
            <a:r>
              <a:rPr lang="zh-CN" altLang="en-US" sz="2000" dirty="0" smtClean="0">
                <a:latin typeface="+mj-ea"/>
                <a:ea typeface="+mj-ea"/>
              </a:rPr>
              <a:t>：制定设备技术规范，确保赛场技术条件能满足设备正常运行的要求；</a:t>
            </a:r>
            <a:endParaRPr lang="en-US" altLang="zh-CN" sz="2000" dirty="0" smtClean="0">
              <a:latin typeface="+mj-ea"/>
              <a:ea typeface="+mj-ea"/>
            </a:endParaRPr>
          </a:p>
          <a:p>
            <a:pPr fontAlgn="auto">
              <a:spcBef>
                <a:spcPts val="1200"/>
              </a:spcBef>
              <a:spcAft>
                <a:spcPts val="0"/>
              </a:spcAft>
              <a:defRPr/>
            </a:pPr>
            <a:r>
              <a:rPr lang="zh-CN" altLang="en-US" sz="2000" dirty="0" smtClean="0">
                <a:latin typeface="+mj-ea"/>
                <a:ea typeface="+mj-ea"/>
              </a:rPr>
              <a:t>（</a:t>
            </a:r>
            <a:r>
              <a:rPr lang="en-US" altLang="zh-CN" sz="2000" dirty="0" smtClean="0">
                <a:latin typeface="+mj-ea"/>
                <a:ea typeface="+mj-ea"/>
              </a:rPr>
              <a:t>4</a:t>
            </a:r>
            <a:r>
              <a:rPr lang="zh-CN" altLang="en-US" sz="2000" dirty="0" smtClean="0">
                <a:latin typeface="+mj-ea"/>
                <a:ea typeface="+mj-ea"/>
              </a:rPr>
              <a:t>）</a:t>
            </a:r>
            <a:r>
              <a:rPr lang="zh-CN" altLang="en-US" sz="2000" dirty="0" smtClean="0">
                <a:solidFill>
                  <a:srgbClr val="FF0000"/>
                </a:solidFill>
                <a:latin typeface="+mj-ea"/>
                <a:ea typeface="+mj-ea"/>
              </a:rPr>
              <a:t>相对稳定</a:t>
            </a:r>
            <a:r>
              <a:rPr lang="zh-CN" altLang="en-US" sz="2000" dirty="0" smtClean="0">
                <a:latin typeface="+mj-ea"/>
                <a:ea typeface="+mj-ea"/>
              </a:rPr>
              <a:t>：已举办过、反映良好的赛项，若无特殊情况，原则上竞赛主要设备和软件应保持相对稳定，如软件需升级，原厂商应为参赛校提供免费升级服务。</a:t>
            </a:r>
            <a:r>
              <a:rPr lang="zh-CN" altLang="en-US" sz="2000" dirty="0" smtClean="0">
                <a:solidFill>
                  <a:srgbClr val="FF0000"/>
                </a:solidFill>
                <a:latin typeface="+mj-ea"/>
                <a:ea typeface="+mj-ea"/>
              </a:rPr>
              <a:t>实际上支持和调动企业参与大赛</a:t>
            </a:r>
            <a:endParaRPr lang="en-US" altLang="zh-CN" sz="2000" dirty="0" smtClean="0">
              <a:solidFill>
                <a:srgbClr val="FF0000"/>
              </a:solidFill>
              <a:latin typeface="+mj-ea"/>
              <a:ea typeface="+mj-ea"/>
            </a:endParaRPr>
          </a:p>
          <a:p>
            <a:pPr indent="457200" fontAlgn="auto">
              <a:spcBef>
                <a:spcPts val="0"/>
              </a:spcBef>
              <a:spcAft>
                <a:spcPts val="0"/>
              </a:spcAft>
              <a:defRPr/>
            </a:pPr>
            <a:endParaRPr lang="en-US" altLang="zh-CN" sz="2400" dirty="0" smtClean="0">
              <a:latin typeface="+mj-ea"/>
              <a:ea typeface="+mj-ea"/>
            </a:endParaRPr>
          </a:p>
          <a:p>
            <a:pPr indent="457200" fontAlgn="auto">
              <a:spcBef>
                <a:spcPts val="0"/>
              </a:spcBef>
              <a:spcAft>
                <a:spcPts val="0"/>
              </a:spcAft>
              <a:defRPr/>
            </a:pPr>
            <a:endParaRPr lang="en-US" altLang="zh-CN" sz="2400" dirty="0" smtClean="0">
              <a:latin typeface="+mj-ea"/>
              <a:ea typeface="+mj-ea"/>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42976" y="1643050"/>
            <a:ext cx="6786610" cy="4937760"/>
          </a:xfrm>
        </p:spPr>
        <p:txBody>
          <a:bodyPr/>
          <a:lstStyle/>
          <a:p>
            <a:pPr indent="0">
              <a:spcBef>
                <a:spcPts val="0"/>
              </a:spcBef>
              <a:spcAft>
                <a:spcPts val="1200"/>
              </a:spcAft>
              <a:buNone/>
            </a:pPr>
            <a:r>
              <a:rPr lang="en-US" altLang="zh-CN" sz="2400" dirty="0" smtClean="0">
                <a:latin typeface="+mj-ea"/>
                <a:ea typeface="+mj-ea"/>
              </a:rPr>
              <a:t>2</a:t>
            </a:r>
            <a:r>
              <a:rPr lang="zh-CN" altLang="en-US" sz="2400" dirty="0" smtClean="0">
                <a:latin typeface="+mj-ea"/>
                <a:ea typeface="+mj-ea"/>
              </a:rPr>
              <a:t>、在赛项设备使用过程中应注意以下几点：</a:t>
            </a:r>
            <a:endParaRPr lang="en-US" altLang="zh-CN" sz="2400" dirty="0" smtClean="0">
              <a:latin typeface="+mj-ea"/>
              <a:ea typeface="+mj-ea"/>
            </a:endParaRPr>
          </a:p>
          <a:p>
            <a:pPr indent="0">
              <a:spcBef>
                <a:spcPts val="1200"/>
              </a:spcBef>
              <a:buNone/>
            </a:pPr>
            <a:r>
              <a:rPr lang="zh-CN" altLang="en-US" sz="2000" dirty="0" smtClean="0">
                <a:latin typeface="+mj-ea"/>
                <a:ea typeface="+mj-ea"/>
              </a:rPr>
              <a:t>（</a:t>
            </a:r>
            <a:r>
              <a:rPr lang="en-US" altLang="zh-CN" sz="2000" dirty="0" smtClean="0">
                <a:latin typeface="+mj-ea"/>
                <a:ea typeface="+mj-ea"/>
              </a:rPr>
              <a:t>1</a:t>
            </a:r>
            <a:r>
              <a:rPr lang="zh-CN" altLang="en-US" sz="2000" dirty="0" smtClean="0">
                <a:latin typeface="+mj-ea"/>
                <a:ea typeface="+mj-ea"/>
              </a:rPr>
              <a:t>）</a:t>
            </a:r>
            <a:r>
              <a:rPr lang="zh-CN" altLang="en-US" sz="2000" dirty="0" smtClean="0">
                <a:solidFill>
                  <a:srgbClr val="FF0000"/>
                </a:solidFill>
                <a:latin typeface="+mj-ea"/>
                <a:ea typeface="+mj-ea"/>
              </a:rPr>
              <a:t>提供技术参数</a:t>
            </a:r>
            <a:r>
              <a:rPr lang="zh-CN" altLang="en-US" sz="2000" dirty="0" smtClean="0">
                <a:latin typeface="+mj-ea"/>
                <a:ea typeface="+mj-ea"/>
              </a:rPr>
              <a:t>：应详细列出赛项设备相关技术参数或提供相关技术资料；</a:t>
            </a:r>
            <a:endParaRPr lang="en-US" altLang="zh-CN" sz="2000" dirty="0" smtClean="0">
              <a:latin typeface="+mj-ea"/>
              <a:ea typeface="+mj-ea"/>
            </a:endParaRPr>
          </a:p>
          <a:p>
            <a:pPr indent="0">
              <a:spcBef>
                <a:spcPts val="1200"/>
              </a:spcBef>
              <a:buNone/>
            </a:pPr>
            <a:r>
              <a:rPr lang="zh-CN" altLang="en-US" sz="2000" dirty="0" smtClean="0">
                <a:latin typeface="+mj-ea"/>
                <a:ea typeface="+mj-ea"/>
              </a:rPr>
              <a:t>（</a:t>
            </a:r>
            <a:r>
              <a:rPr lang="en-US" altLang="zh-CN" sz="2000" dirty="0" smtClean="0">
                <a:latin typeface="+mj-ea"/>
                <a:ea typeface="+mj-ea"/>
              </a:rPr>
              <a:t>2</a:t>
            </a:r>
            <a:r>
              <a:rPr lang="zh-CN" altLang="en-US" sz="2000" dirty="0" smtClean="0">
                <a:latin typeface="+mj-ea"/>
                <a:ea typeface="+mj-ea"/>
              </a:rPr>
              <a:t>）</a:t>
            </a:r>
            <a:r>
              <a:rPr lang="zh-CN" altLang="en-US" sz="2000" dirty="0" smtClean="0">
                <a:solidFill>
                  <a:srgbClr val="FF0000"/>
                </a:solidFill>
                <a:latin typeface="+mj-ea"/>
                <a:ea typeface="+mj-ea"/>
              </a:rPr>
              <a:t>安全操作</a:t>
            </a:r>
            <a:r>
              <a:rPr lang="zh-CN" altLang="en-US" sz="2000" dirty="0" smtClean="0">
                <a:latin typeface="+mj-ea"/>
                <a:ea typeface="+mj-ea"/>
              </a:rPr>
              <a:t>：制定并在赛位上张贴设备安全、文明操作规程，竞赛内容与任务中涉及到国家管控的易燃、易爆、化工、药品、有毒等物品的，应遵照行业相关规定使用与处理；</a:t>
            </a:r>
            <a:endParaRPr lang="en-US" altLang="zh-CN" sz="2000" dirty="0" smtClean="0">
              <a:latin typeface="+mj-ea"/>
              <a:ea typeface="+mj-ea"/>
            </a:endParaRPr>
          </a:p>
          <a:p>
            <a:pPr indent="0">
              <a:spcBef>
                <a:spcPts val="1200"/>
              </a:spcBef>
              <a:buNone/>
            </a:pPr>
            <a:r>
              <a:rPr lang="zh-CN" altLang="en-US" sz="2000" dirty="0" smtClean="0">
                <a:latin typeface="+mj-ea"/>
                <a:ea typeface="+mj-ea"/>
              </a:rPr>
              <a:t>（</a:t>
            </a:r>
            <a:r>
              <a:rPr lang="en-US" altLang="zh-CN" sz="2000" dirty="0" smtClean="0">
                <a:latin typeface="+mj-ea"/>
                <a:ea typeface="+mj-ea"/>
              </a:rPr>
              <a:t>3</a:t>
            </a:r>
            <a:r>
              <a:rPr lang="zh-CN" altLang="en-US" sz="2000" dirty="0" smtClean="0">
                <a:latin typeface="+mj-ea"/>
                <a:ea typeface="+mj-ea"/>
              </a:rPr>
              <a:t>）</a:t>
            </a:r>
            <a:r>
              <a:rPr lang="zh-CN" altLang="en-US" sz="2000" dirty="0" smtClean="0">
                <a:solidFill>
                  <a:srgbClr val="FF0000"/>
                </a:solidFill>
                <a:latin typeface="+mj-ea"/>
                <a:ea typeface="+mj-ea"/>
              </a:rPr>
              <a:t>安全检查</a:t>
            </a:r>
            <a:r>
              <a:rPr lang="zh-CN" altLang="en-US" sz="2000" dirty="0" smtClean="0">
                <a:latin typeface="+mj-ea"/>
                <a:ea typeface="+mj-ea"/>
              </a:rPr>
              <a:t>：竞赛结束时，要及时进行安全检查，重点做好防火、防盗以及电气、设备的安全检查，防止因疏忽而发生事故。</a:t>
            </a:r>
            <a:endParaRPr lang="en-US" altLang="zh-CN" sz="2000" dirty="0" smtClean="0">
              <a:latin typeface="+mj-ea"/>
              <a:ea typeface="+mj-ea"/>
            </a:endParaRPr>
          </a:p>
          <a:p>
            <a:pPr>
              <a:buNone/>
            </a:pPr>
            <a:endParaRPr lang="zh-CN" altLang="en-US" dirty="0"/>
          </a:p>
        </p:txBody>
      </p:sp>
      <p:sp>
        <p:nvSpPr>
          <p:cNvPr id="4" name="日期占位符 3"/>
          <p:cNvSpPr>
            <a:spLocks noGrp="1"/>
          </p:cNvSpPr>
          <p:nvPr>
            <p:ph type="dt" sz="half" idx="10"/>
          </p:nvPr>
        </p:nvSpPr>
        <p:spPr/>
        <p:txBody>
          <a:bodyPr/>
          <a:lstStyle/>
          <a:p>
            <a:pPr>
              <a:defRPr/>
            </a:pPr>
            <a:r>
              <a:rPr lang="en-US" altLang="zh-CN" smtClean="0"/>
              <a:t>2014/05</a:t>
            </a:r>
            <a:endParaRPr lang="zh-CN" altLang="en-US"/>
          </a:p>
        </p:txBody>
      </p:sp>
      <p:sp>
        <p:nvSpPr>
          <p:cNvPr id="5" name="页脚占位符 4"/>
          <p:cNvSpPr>
            <a:spLocks noGrp="1"/>
          </p:cNvSpPr>
          <p:nvPr>
            <p:ph type="ftr" sz="quarter" idx="11"/>
          </p:nvPr>
        </p:nvSpPr>
        <p:spPr/>
        <p:txBody>
          <a:bodyPr/>
          <a:lstStyle/>
          <a:p>
            <a:pPr>
              <a:defRPr/>
            </a:pPr>
            <a:r>
              <a:rPr lang="en-US" altLang="zh-CN" smtClean="0"/>
              <a:t>2014</a:t>
            </a:r>
            <a:r>
              <a:rPr lang="zh-CN" altLang="en-US" smtClean="0"/>
              <a:t>年全国职业院校技能大赛 </a:t>
            </a:r>
            <a:endParaRPr lang="zh-CN" altLang="en-US"/>
          </a:p>
        </p:txBody>
      </p:sp>
      <p:sp>
        <p:nvSpPr>
          <p:cNvPr id="6" name="标题 1"/>
          <p:cNvSpPr>
            <a:spLocks noGrp="1"/>
          </p:cNvSpPr>
          <p:nvPr>
            <p:ph type="title"/>
          </p:nvPr>
        </p:nvSpPr>
        <p:spPr>
          <a:xfrm>
            <a:off x="1214438" y="0"/>
            <a:ext cx="6429375" cy="990600"/>
          </a:xfrm>
        </p:spPr>
        <p:txBody>
          <a:bodyPr/>
          <a:lstStyle/>
          <a:p>
            <a:pPr algn="ctr"/>
            <a:r>
              <a:rPr lang="zh-CN" altLang="en-US" b="1" dirty="0" smtClean="0">
                <a:latin typeface="方正姚体" pitchFamily="2" charset="-122"/>
                <a:ea typeface="方正姚体" pitchFamily="2" charset="-122"/>
              </a:rPr>
              <a:t>一、赛项设备的选定与使用</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1214438" y="0"/>
            <a:ext cx="6858000" cy="990600"/>
          </a:xfrm>
        </p:spPr>
        <p:txBody>
          <a:bodyPr/>
          <a:lstStyle/>
          <a:p>
            <a:pPr algn="ctr"/>
            <a:r>
              <a:rPr lang="zh-CN" altLang="en-US" b="1" dirty="0" smtClean="0">
                <a:latin typeface="方正姚体" pitchFamily="2" charset="-122"/>
                <a:ea typeface="方正姚体" pitchFamily="2" charset="-122"/>
              </a:rPr>
              <a:t>二、赛项设施的建设与布局</a:t>
            </a:r>
            <a:endParaRPr lang="en-US" b="1" dirty="0" smtClean="0">
              <a:latin typeface="方正姚体" pitchFamily="2" charset="-122"/>
              <a:ea typeface="方正姚体" pitchFamily="2" charset="-122"/>
            </a:endParaRPr>
          </a:p>
        </p:txBody>
      </p:sp>
      <p:sp>
        <p:nvSpPr>
          <p:cNvPr id="64514"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smtClean="0"/>
              <a:t>2014/05</a:t>
            </a:r>
            <a:endParaRPr lang="zh-CN" altLang="en-US"/>
          </a:p>
        </p:txBody>
      </p:sp>
      <p:sp>
        <p:nvSpPr>
          <p:cNvPr id="64515" name="Footer Placeholder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a:t>2014</a:t>
            </a:r>
            <a:r>
              <a:rPr lang="zh-CN" altLang="en-US"/>
              <a:t>年全国职业院校技能大赛 </a:t>
            </a:r>
          </a:p>
        </p:txBody>
      </p:sp>
      <p:grpSp>
        <p:nvGrpSpPr>
          <p:cNvPr id="64516" name="组合 20"/>
          <p:cNvGrpSpPr>
            <a:grpSpLocks/>
          </p:cNvGrpSpPr>
          <p:nvPr/>
        </p:nvGrpSpPr>
        <p:grpSpPr bwMode="auto">
          <a:xfrm>
            <a:off x="357158" y="2214554"/>
            <a:ext cx="4714908" cy="3311527"/>
            <a:chOff x="323528" y="1467944"/>
            <a:chExt cx="8398436" cy="4248472"/>
          </a:xfrm>
        </p:grpSpPr>
        <p:sp>
          <p:nvSpPr>
            <p:cNvPr id="6" name="Oval 5"/>
            <p:cNvSpPr/>
            <p:nvPr/>
          </p:nvSpPr>
          <p:spPr>
            <a:xfrm>
              <a:off x="971600" y="1467944"/>
              <a:ext cx="7128792" cy="4248472"/>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1331640" y="1755977"/>
              <a:ext cx="6408711" cy="3672408"/>
            </a:xfrm>
            <a:prstGeom prst="ellipse">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sp>
          <p:nvSpPr>
            <p:cNvPr id="9" name="TextBox 8"/>
            <p:cNvSpPr txBox="1"/>
            <p:nvPr/>
          </p:nvSpPr>
          <p:spPr>
            <a:xfrm>
              <a:off x="323528" y="1755977"/>
              <a:ext cx="1224137" cy="392039"/>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zh-CN" altLang="en-US" sz="1200" dirty="0"/>
                <a:t>警戒线</a:t>
              </a:r>
              <a:endParaRPr lang="en-US" sz="1200" dirty="0"/>
            </a:p>
          </p:txBody>
        </p:sp>
        <p:cxnSp>
          <p:nvCxnSpPr>
            <p:cNvPr id="11" name="Straight Connector 10"/>
            <p:cNvCxnSpPr>
              <a:stCxn id="0" idx="3"/>
              <a:endCxn id="0" idx="1"/>
            </p:cNvCxnSpPr>
            <p:nvPr/>
          </p:nvCxnSpPr>
          <p:spPr>
            <a:xfrm>
              <a:off x="1546399" y="1951368"/>
              <a:ext cx="469332" cy="139366"/>
            </a:xfrm>
            <a:prstGeom prst="line">
              <a:avLst/>
            </a:prstGeom>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3059832" y="1827984"/>
              <a:ext cx="2952328" cy="2232248"/>
            </a:xfrm>
            <a:prstGeom prst="ellipse">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zh-CN" altLang="en-US" sz="2800" dirty="0"/>
                <a:t>赛场</a:t>
              </a:r>
              <a:endParaRPr lang="en-US" sz="2800" dirty="0"/>
            </a:p>
          </p:txBody>
        </p:sp>
        <p:sp>
          <p:nvSpPr>
            <p:cNvPr id="15" name="Oval 14"/>
            <p:cNvSpPr/>
            <p:nvPr/>
          </p:nvSpPr>
          <p:spPr>
            <a:xfrm>
              <a:off x="1619672" y="2620072"/>
              <a:ext cx="1224136" cy="115212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zh-CN" altLang="en-US" sz="1100" dirty="0"/>
                <a:t>卫生间</a:t>
              </a:r>
              <a:endParaRPr lang="en-US" sz="1100" dirty="0"/>
            </a:p>
          </p:txBody>
        </p:sp>
        <p:sp>
          <p:nvSpPr>
            <p:cNvPr id="16" name="Oval 15"/>
            <p:cNvSpPr/>
            <p:nvPr/>
          </p:nvSpPr>
          <p:spPr>
            <a:xfrm>
              <a:off x="2411760" y="3844208"/>
              <a:ext cx="1224136" cy="115212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zh-CN" altLang="en-US" sz="1100" dirty="0"/>
                <a:t>医疗</a:t>
              </a:r>
              <a:endParaRPr lang="en-US" sz="1100" dirty="0"/>
            </a:p>
          </p:txBody>
        </p:sp>
        <p:sp>
          <p:nvSpPr>
            <p:cNvPr id="17" name="Oval 16"/>
            <p:cNvSpPr/>
            <p:nvPr/>
          </p:nvSpPr>
          <p:spPr>
            <a:xfrm>
              <a:off x="3851920" y="4204248"/>
              <a:ext cx="1224136" cy="115212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zh-CN" altLang="en-US" sz="1100" dirty="0"/>
                <a:t>维修服务</a:t>
              </a:r>
              <a:endParaRPr lang="en-US" sz="1100" dirty="0"/>
            </a:p>
          </p:txBody>
        </p:sp>
        <p:sp>
          <p:nvSpPr>
            <p:cNvPr id="18" name="Oval 17"/>
            <p:cNvSpPr/>
            <p:nvPr/>
          </p:nvSpPr>
          <p:spPr>
            <a:xfrm>
              <a:off x="5364088" y="3916216"/>
              <a:ext cx="1224136" cy="115212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zh-CN" altLang="en-US" sz="1100" dirty="0"/>
                <a:t>生活补给站</a:t>
              </a:r>
              <a:endParaRPr lang="en-US" sz="1100" dirty="0"/>
            </a:p>
          </p:txBody>
        </p:sp>
        <p:sp>
          <p:nvSpPr>
            <p:cNvPr id="19" name="Oval 18"/>
            <p:cNvSpPr/>
            <p:nvPr/>
          </p:nvSpPr>
          <p:spPr>
            <a:xfrm>
              <a:off x="6228184" y="2620072"/>
              <a:ext cx="1224136" cy="115212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zh-CN" altLang="en-US" sz="1100" dirty="0"/>
                <a:t>垃圾分类回收点</a:t>
              </a:r>
              <a:endParaRPr lang="en-US" sz="1100" dirty="0"/>
            </a:p>
          </p:txBody>
        </p:sp>
        <p:sp>
          <p:nvSpPr>
            <p:cNvPr id="20" name="TextBox 19"/>
            <p:cNvSpPr txBox="1"/>
            <p:nvPr/>
          </p:nvSpPr>
          <p:spPr>
            <a:xfrm>
              <a:off x="7285763" y="1683968"/>
              <a:ext cx="1436201" cy="411632"/>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zh-CN" altLang="en-US" sz="1200" dirty="0"/>
                <a:t>安全区域</a:t>
              </a:r>
              <a:endParaRPr lang="en-US" sz="1200" dirty="0"/>
            </a:p>
          </p:txBody>
        </p:sp>
        <p:cxnSp>
          <p:nvCxnSpPr>
            <p:cNvPr id="22" name="Straight Connector 21"/>
            <p:cNvCxnSpPr>
              <a:stCxn id="0" idx="1"/>
              <a:endCxn id="0" idx="7"/>
            </p:cNvCxnSpPr>
            <p:nvPr/>
          </p:nvCxnSpPr>
          <p:spPr>
            <a:xfrm rot="10800000" flipV="1">
              <a:off x="6802918" y="1890396"/>
              <a:ext cx="482368" cy="402854"/>
            </a:xfrm>
            <a:prstGeom prst="line">
              <a:avLst/>
            </a:prstGeom>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rot="2489070">
              <a:off x="6788441" y="4685560"/>
              <a:ext cx="1656184" cy="50405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zh-CN" altLang="en-US" sz="1200" dirty="0">
                  <a:solidFill>
                    <a:schemeClr val="tx1"/>
                  </a:solidFill>
                </a:rPr>
                <a:t>安全通道</a:t>
              </a:r>
              <a:endParaRPr lang="en-US" sz="1200" dirty="0">
                <a:solidFill>
                  <a:schemeClr val="tx1"/>
                </a:solidFill>
              </a:endParaRPr>
            </a:p>
          </p:txBody>
        </p:sp>
        <p:sp>
          <p:nvSpPr>
            <p:cNvPr id="25" name="Rectangle 24"/>
            <p:cNvSpPr/>
            <p:nvPr/>
          </p:nvSpPr>
          <p:spPr>
            <a:xfrm rot="19322050">
              <a:off x="684190" y="4562275"/>
              <a:ext cx="1656184" cy="50405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zh-CN" altLang="en-US" sz="1200" dirty="0">
                  <a:solidFill>
                    <a:schemeClr val="tx1"/>
                  </a:solidFill>
                </a:rPr>
                <a:t>安全通道</a:t>
              </a:r>
              <a:endParaRPr lang="en-US" sz="1200" dirty="0">
                <a:solidFill>
                  <a:schemeClr val="tx1"/>
                </a:solidFill>
              </a:endParaRPr>
            </a:p>
          </p:txBody>
        </p:sp>
      </p:grpSp>
      <p:sp>
        <p:nvSpPr>
          <p:cNvPr id="27" name="矩形 26"/>
          <p:cNvSpPr/>
          <p:nvPr/>
        </p:nvSpPr>
        <p:spPr>
          <a:xfrm>
            <a:off x="1171080" y="1324261"/>
            <a:ext cx="4923143" cy="461665"/>
          </a:xfrm>
          <a:prstGeom prst="rect">
            <a:avLst/>
          </a:prstGeom>
        </p:spPr>
        <p:txBody>
          <a:bodyPr wrap="none">
            <a:spAutoFit/>
          </a:bodyPr>
          <a:lstStyle/>
          <a:p>
            <a:r>
              <a:rPr lang="en-US" altLang="zh-CN" sz="2400" dirty="0" smtClean="0">
                <a:latin typeface="+mj-ea"/>
                <a:ea typeface="+mj-ea"/>
              </a:rPr>
              <a:t>1</a:t>
            </a:r>
            <a:r>
              <a:rPr lang="zh-CN" altLang="en-US" sz="2400" dirty="0" smtClean="0">
                <a:latin typeface="+mj-ea"/>
                <a:ea typeface="+mj-ea"/>
              </a:rPr>
              <a:t>、赛场条件及其布局的基本要求：</a:t>
            </a:r>
            <a:endParaRPr lang="en-US" altLang="zh-CN" sz="2400" dirty="0" smtClean="0">
              <a:latin typeface="+mj-ea"/>
              <a:ea typeface="+mj-ea"/>
            </a:endParaRPr>
          </a:p>
        </p:txBody>
      </p:sp>
      <p:sp>
        <p:nvSpPr>
          <p:cNvPr id="31" name="TextBox 30"/>
          <p:cNvSpPr txBox="1"/>
          <p:nvPr/>
        </p:nvSpPr>
        <p:spPr>
          <a:xfrm>
            <a:off x="5000628" y="1928802"/>
            <a:ext cx="3786214" cy="4247317"/>
          </a:xfrm>
          <a:prstGeom prst="rect">
            <a:avLst/>
          </a:prstGeom>
          <a:noFill/>
        </p:spPr>
        <p:txBody>
          <a:bodyPr wrap="square" rtlCol="0">
            <a:spAutoFit/>
          </a:bodyPr>
          <a:lstStyle/>
          <a:p>
            <a:pPr>
              <a:spcBef>
                <a:spcPts val="1200"/>
              </a:spcBef>
            </a:pPr>
            <a:r>
              <a:rPr lang="zh-CN" altLang="en-US" sz="2000" dirty="0" smtClean="0">
                <a:latin typeface="+mj-ea"/>
                <a:ea typeface="+mj-ea"/>
              </a:rPr>
              <a:t>（</a:t>
            </a:r>
            <a:r>
              <a:rPr lang="en-US" altLang="zh-CN" sz="2000" dirty="0" smtClean="0">
                <a:latin typeface="+mj-ea"/>
                <a:ea typeface="+mj-ea"/>
              </a:rPr>
              <a:t>1</a:t>
            </a:r>
            <a:r>
              <a:rPr lang="zh-CN" altLang="en-US" sz="2000" dirty="0" smtClean="0">
                <a:latin typeface="+mj-ea"/>
                <a:ea typeface="+mj-ea"/>
              </a:rPr>
              <a:t>）</a:t>
            </a:r>
            <a:r>
              <a:rPr lang="zh-CN" altLang="en-US" sz="2000" dirty="0" smtClean="0">
                <a:solidFill>
                  <a:srgbClr val="FF0000"/>
                </a:solidFill>
                <a:latin typeface="+mj-ea"/>
                <a:ea typeface="+mj-ea"/>
              </a:rPr>
              <a:t>赛场集中</a:t>
            </a:r>
            <a:r>
              <a:rPr lang="zh-CN" altLang="en-US" sz="2000" dirty="0" smtClean="0">
                <a:latin typeface="+mj-ea"/>
                <a:ea typeface="+mj-ea"/>
              </a:rPr>
              <a:t>：</a:t>
            </a:r>
            <a:r>
              <a:rPr lang="zh-CN" altLang="en-US" sz="2000" dirty="0" smtClean="0">
                <a:solidFill>
                  <a:srgbClr val="000000"/>
                </a:solidFill>
                <a:latin typeface="+mj-ea"/>
                <a:ea typeface="+mj-ea"/>
              </a:rPr>
              <a:t>保证比赛氛围；</a:t>
            </a:r>
            <a:endParaRPr lang="en-US" altLang="zh-CN" sz="2000" dirty="0" smtClean="0">
              <a:solidFill>
                <a:srgbClr val="000000"/>
              </a:solidFill>
              <a:latin typeface="+mj-ea"/>
              <a:ea typeface="+mj-ea"/>
            </a:endParaRPr>
          </a:p>
          <a:p>
            <a:pPr>
              <a:spcBef>
                <a:spcPts val="1200"/>
              </a:spcBef>
            </a:pPr>
            <a:r>
              <a:rPr lang="zh-CN" altLang="en-US" sz="2000" dirty="0" smtClean="0">
                <a:latin typeface="+mj-ea"/>
                <a:ea typeface="+mj-ea"/>
              </a:rPr>
              <a:t>（</a:t>
            </a:r>
            <a:r>
              <a:rPr lang="en-US" altLang="zh-CN" sz="2000" dirty="0" smtClean="0">
                <a:latin typeface="+mj-ea"/>
                <a:ea typeface="+mj-ea"/>
              </a:rPr>
              <a:t>2</a:t>
            </a:r>
            <a:r>
              <a:rPr lang="zh-CN" altLang="en-US" sz="2000" dirty="0" smtClean="0">
                <a:latin typeface="+mj-ea"/>
                <a:ea typeface="+mj-ea"/>
              </a:rPr>
              <a:t>）</a:t>
            </a:r>
            <a:r>
              <a:rPr lang="zh-CN" altLang="en-US" sz="2000" dirty="0" smtClean="0">
                <a:solidFill>
                  <a:srgbClr val="FF0000"/>
                </a:solidFill>
                <a:latin typeface="+mj-ea"/>
                <a:ea typeface="+mj-ea"/>
              </a:rPr>
              <a:t>赛位相对独立</a:t>
            </a:r>
            <a:r>
              <a:rPr lang="zh-CN" altLang="en-US" sz="2000" dirty="0" smtClean="0">
                <a:latin typeface="+mj-ea"/>
                <a:ea typeface="+mj-ea"/>
              </a:rPr>
              <a:t>：确保选手独立开展比赛；</a:t>
            </a:r>
            <a:endParaRPr lang="en-US" altLang="zh-CN" sz="2000" dirty="0" smtClean="0">
              <a:latin typeface="+mj-ea"/>
              <a:ea typeface="+mj-ea"/>
            </a:endParaRPr>
          </a:p>
          <a:p>
            <a:pPr>
              <a:spcBef>
                <a:spcPts val="1200"/>
              </a:spcBef>
            </a:pPr>
            <a:r>
              <a:rPr lang="zh-CN" altLang="en-US" sz="2000" dirty="0" smtClean="0">
                <a:solidFill>
                  <a:srgbClr val="000000"/>
                </a:solidFill>
                <a:latin typeface="+mj-ea"/>
                <a:ea typeface="+mj-ea"/>
              </a:rPr>
              <a:t>（</a:t>
            </a:r>
            <a:r>
              <a:rPr lang="en-US" altLang="zh-CN" sz="2000" dirty="0" smtClean="0">
                <a:solidFill>
                  <a:srgbClr val="000000"/>
                </a:solidFill>
                <a:latin typeface="+mj-ea"/>
                <a:ea typeface="+mj-ea"/>
              </a:rPr>
              <a:t>3</a:t>
            </a:r>
            <a:r>
              <a:rPr lang="zh-CN" altLang="en-US" sz="2000" dirty="0" smtClean="0">
                <a:solidFill>
                  <a:srgbClr val="000000"/>
                </a:solidFill>
                <a:latin typeface="+mj-ea"/>
                <a:ea typeface="+mj-ea"/>
              </a:rPr>
              <a:t>）</a:t>
            </a:r>
            <a:r>
              <a:rPr lang="zh-CN" altLang="en-US" sz="2000" dirty="0" smtClean="0">
                <a:solidFill>
                  <a:srgbClr val="FF0000"/>
                </a:solidFill>
                <a:latin typeface="+mj-ea"/>
                <a:ea typeface="+mj-ea"/>
              </a:rPr>
              <a:t>环境适宜</a:t>
            </a:r>
            <a:r>
              <a:rPr lang="zh-CN" altLang="en-US" sz="2000" dirty="0" smtClean="0">
                <a:latin typeface="+mj-ea"/>
                <a:ea typeface="+mj-ea"/>
              </a:rPr>
              <a:t>：依据竞赛需求，满足行业标准，包括光照、通风、温湿度等；</a:t>
            </a:r>
            <a:endParaRPr lang="en-US" altLang="zh-CN" sz="2000" dirty="0" smtClean="0">
              <a:solidFill>
                <a:srgbClr val="FF0000"/>
              </a:solidFill>
              <a:latin typeface="+mj-ea"/>
              <a:ea typeface="+mj-ea"/>
            </a:endParaRPr>
          </a:p>
          <a:p>
            <a:pPr>
              <a:spcBef>
                <a:spcPts val="1200"/>
              </a:spcBef>
            </a:pPr>
            <a:r>
              <a:rPr lang="zh-CN" altLang="en-US" sz="2000" dirty="0" smtClean="0">
                <a:latin typeface="+mj-ea"/>
                <a:ea typeface="+mj-ea"/>
              </a:rPr>
              <a:t>（</a:t>
            </a:r>
            <a:r>
              <a:rPr lang="en-US" altLang="zh-CN" sz="2000" dirty="0" smtClean="0">
                <a:latin typeface="+mj-ea"/>
                <a:ea typeface="+mj-ea"/>
              </a:rPr>
              <a:t>4</a:t>
            </a:r>
            <a:r>
              <a:rPr lang="zh-CN" altLang="en-US" sz="2000" dirty="0" smtClean="0">
                <a:latin typeface="+mj-ea"/>
                <a:ea typeface="+mj-ea"/>
              </a:rPr>
              <a:t>）</a:t>
            </a:r>
            <a:r>
              <a:rPr lang="zh-CN" altLang="en-US" sz="2000" dirty="0" smtClean="0">
                <a:solidFill>
                  <a:srgbClr val="FF0000"/>
                </a:solidFill>
                <a:latin typeface="+mj-ea"/>
                <a:ea typeface="+mj-ea"/>
              </a:rPr>
              <a:t>设施齐全</a:t>
            </a:r>
            <a:r>
              <a:rPr lang="zh-CN" altLang="en-US" sz="2000" dirty="0" smtClean="0">
                <a:latin typeface="+mj-ea"/>
                <a:ea typeface="+mj-ea"/>
              </a:rPr>
              <a:t>：设置安全通道和警戒线，警戒线内应配备卫生间、医疗、维修服务、生活补给站和垃圾分类回收点等保障性设施，确保大赛在相对安全的环境内进行。</a:t>
            </a:r>
            <a:endParaRPr lang="en-US" altLang="zh-CN" sz="2000" dirty="0" smtClean="0">
              <a:latin typeface="+mj-ea"/>
              <a:ea typeface="+mj-ea"/>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标题 1"/>
          <p:cNvSpPr>
            <a:spLocks noGrp="1"/>
          </p:cNvSpPr>
          <p:nvPr>
            <p:ph type="title"/>
          </p:nvPr>
        </p:nvSpPr>
        <p:spPr>
          <a:xfrm>
            <a:off x="1214438" y="0"/>
            <a:ext cx="6429375" cy="990600"/>
          </a:xfrm>
        </p:spPr>
        <p:txBody>
          <a:bodyPr/>
          <a:lstStyle/>
          <a:p>
            <a:pPr algn="ctr"/>
            <a:r>
              <a:rPr lang="zh-CN" altLang="en-US" b="1" dirty="0" smtClean="0">
                <a:latin typeface="方正姚体" pitchFamily="2" charset="-122"/>
                <a:ea typeface="方正姚体" pitchFamily="2" charset="-122"/>
              </a:rPr>
              <a:t>二、赛项设施的建设与布局</a:t>
            </a:r>
            <a:endParaRPr lang="zh-CN" altLang="en-US" b="1" dirty="0">
              <a:latin typeface="方正姚体" pitchFamily="2" charset="-122"/>
              <a:ea typeface="方正姚体" pitchFamily="2" charset="-122"/>
            </a:endParaRPr>
          </a:p>
        </p:txBody>
      </p:sp>
      <p:sp>
        <p:nvSpPr>
          <p:cNvPr id="63490" name="日期占位符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smtClean="0"/>
              <a:t>2014/05</a:t>
            </a:r>
            <a:endParaRPr lang="zh-CN" altLang="en-US"/>
          </a:p>
        </p:txBody>
      </p:sp>
      <p:sp>
        <p:nvSpPr>
          <p:cNvPr id="63491" name="页脚占位符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a:t>2014</a:t>
            </a:r>
            <a:r>
              <a:rPr lang="zh-CN" altLang="en-US"/>
              <a:t>年全国职业院校技能大赛 </a:t>
            </a:r>
          </a:p>
        </p:txBody>
      </p:sp>
      <p:grpSp>
        <p:nvGrpSpPr>
          <p:cNvPr id="17" name="组合 16"/>
          <p:cNvGrpSpPr/>
          <p:nvPr/>
        </p:nvGrpSpPr>
        <p:grpSpPr>
          <a:xfrm>
            <a:off x="611188" y="2500306"/>
            <a:ext cx="8281987" cy="2454286"/>
            <a:chOff x="611188" y="1643050"/>
            <a:chExt cx="8281987" cy="2454286"/>
          </a:xfrm>
        </p:grpSpPr>
        <p:cxnSp>
          <p:nvCxnSpPr>
            <p:cNvPr id="6" name="直接箭头连接符 5"/>
            <p:cNvCxnSpPr/>
            <p:nvPr/>
          </p:nvCxnSpPr>
          <p:spPr>
            <a:xfrm>
              <a:off x="611560" y="2901950"/>
              <a:ext cx="7776864" cy="0"/>
            </a:xfrm>
            <a:prstGeom prst="straightConnector1">
              <a:avLst/>
            </a:prstGeom>
            <a:ln w="63500">
              <a:gradFill flip="none" rotWithShape="1">
                <a:gsLst>
                  <a:gs pos="0">
                    <a:srgbClr val="00B050"/>
                  </a:gs>
                  <a:gs pos="50000">
                    <a:srgbClr val="96D0C8"/>
                  </a:gs>
                  <a:gs pos="100000">
                    <a:srgbClr val="FF0000"/>
                  </a:gs>
                </a:gsLst>
                <a:lin ang="0" scaled="1"/>
                <a:tileRect/>
              </a:gra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11188" y="2214554"/>
              <a:ext cx="0" cy="146843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21"/>
            <p:cNvSpPr txBox="1"/>
            <p:nvPr/>
          </p:nvSpPr>
          <p:spPr>
            <a:xfrm>
              <a:off x="684213" y="2071678"/>
              <a:ext cx="3673475" cy="646112"/>
            </a:xfrm>
            <a:prstGeom prst="rect">
              <a:avLst/>
            </a:prstGeom>
            <a:noFill/>
          </p:spPr>
          <p:txBody>
            <a:bodyPr>
              <a:spAutoFit/>
            </a:bodyPr>
            <a:lstStyle/>
            <a:p>
              <a:pPr fontAlgn="auto">
                <a:spcBef>
                  <a:spcPts val="0"/>
                </a:spcBef>
                <a:spcAft>
                  <a:spcPts val="0"/>
                </a:spcAft>
                <a:defRPr/>
              </a:pPr>
              <a:r>
                <a:rPr lang="zh-CN" altLang="en-US" dirty="0">
                  <a:latin typeface="+mj-ea"/>
                  <a:ea typeface="+mj-ea"/>
                </a:rPr>
                <a:t>制定详细的赛场建设方案和建设进度表，并遵照执行</a:t>
              </a:r>
            </a:p>
          </p:txBody>
        </p:sp>
        <p:cxnSp>
          <p:nvCxnSpPr>
            <p:cNvPr id="13" name="直接连接符 12"/>
            <p:cNvCxnSpPr/>
            <p:nvPr/>
          </p:nvCxnSpPr>
          <p:spPr>
            <a:xfrm>
              <a:off x="7000875" y="2285992"/>
              <a:ext cx="0" cy="14668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8388350" y="2643182"/>
              <a:ext cx="504825" cy="5032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9" name="直接连接符 18"/>
            <p:cNvCxnSpPr/>
            <p:nvPr/>
          </p:nvCxnSpPr>
          <p:spPr>
            <a:xfrm>
              <a:off x="4429125" y="2214554"/>
              <a:ext cx="0" cy="146843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3733803" y="3727449"/>
              <a:ext cx="1338263" cy="369887"/>
            </a:xfrm>
            <a:prstGeom prst="rect">
              <a:avLst/>
            </a:prstGeom>
          </p:spPr>
          <p:txBody>
            <a:bodyPr wrap="square">
              <a:spAutoFit/>
            </a:bodyPr>
            <a:lstStyle/>
            <a:p>
              <a:pPr fontAlgn="auto">
                <a:spcBef>
                  <a:spcPts val="0"/>
                </a:spcBef>
                <a:spcAft>
                  <a:spcPts val="0"/>
                </a:spcAft>
                <a:defRPr/>
              </a:pPr>
              <a:r>
                <a:rPr lang="zh-CN" altLang="en-US" dirty="0">
                  <a:solidFill>
                    <a:srgbClr val="C00000"/>
                  </a:solidFill>
                  <a:latin typeface="+mj-ea"/>
                  <a:ea typeface="+mj-ea"/>
                </a:rPr>
                <a:t>比赛前一周</a:t>
              </a:r>
              <a:endParaRPr lang="zh-CN" altLang="en-US" dirty="0">
                <a:latin typeface="+mj-ea"/>
                <a:ea typeface="+mj-ea"/>
              </a:endParaRPr>
            </a:p>
          </p:txBody>
        </p:sp>
        <p:sp>
          <p:nvSpPr>
            <p:cNvPr id="23" name="矩形 22"/>
            <p:cNvSpPr/>
            <p:nvPr/>
          </p:nvSpPr>
          <p:spPr>
            <a:xfrm>
              <a:off x="3643313" y="1643050"/>
              <a:ext cx="1570037" cy="369887"/>
            </a:xfrm>
            <a:prstGeom prst="rect">
              <a:avLst/>
            </a:prstGeom>
          </p:spPr>
          <p:txBody>
            <a:bodyPr wrap="none">
              <a:spAutoFit/>
            </a:bodyPr>
            <a:lstStyle/>
            <a:p>
              <a:pPr fontAlgn="auto">
                <a:spcBef>
                  <a:spcPts val="0"/>
                </a:spcBef>
                <a:spcAft>
                  <a:spcPts val="0"/>
                </a:spcAft>
                <a:defRPr/>
              </a:pPr>
              <a:r>
                <a:rPr lang="zh-CN" altLang="en-US" dirty="0">
                  <a:solidFill>
                    <a:prstClr val="black"/>
                  </a:solidFill>
                  <a:latin typeface="+mj-ea"/>
                  <a:ea typeface="+mj-ea"/>
                </a:rPr>
                <a:t>完成赛场建设</a:t>
              </a:r>
              <a:endParaRPr lang="zh-CN" altLang="en-US" dirty="0">
                <a:latin typeface="+mj-ea"/>
                <a:ea typeface="+mj-ea"/>
              </a:endParaRPr>
            </a:p>
          </p:txBody>
        </p:sp>
        <p:sp>
          <p:nvSpPr>
            <p:cNvPr id="24" name="矩形 23"/>
            <p:cNvSpPr/>
            <p:nvPr/>
          </p:nvSpPr>
          <p:spPr>
            <a:xfrm>
              <a:off x="642938" y="3143248"/>
              <a:ext cx="3714750" cy="646113"/>
            </a:xfrm>
            <a:prstGeom prst="rect">
              <a:avLst/>
            </a:prstGeom>
          </p:spPr>
          <p:txBody>
            <a:bodyPr>
              <a:spAutoFit/>
            </a:bodyPr>
            <a:lstStyle/>
            <a:p>
              <a:pPr fontAlgn="auto">
                <a:spcBef>
                  <a:spcPts val="0"/>
                </a:spcBef>
                <a:spcAft>
                  <a:spcPts val="0"/>
                </a:spcAft>
                <a:defRPr/>
              </a:pPr>
              <a:r>
                <a:rPr lang="zh-CN" altLang="en-US" dirty="0">
                  <a:latin typeface="+mj-ea"/>
                  <a:ea typeface="+mj-ea"/>
                </a:rPr>
                <a:t>赛项专家</a:t>
              </a:r>
              <a:r>
                <a:rPr lang="zh-CN" altLang="en-US" dirty="0" smtClean="0">
                  <a:latin typeface="+mj-ea"/>
                  <a:ea typeface="+mj-ea"/>
                </a:rPr>
                <a:t>组会同承办</a:t>
              </a:r>
              <a:r>
                <a:rPr lang="zh-CN" altLang="en-US" dirty="0">
                  <a:latin typeface="+mj-ea"/>
                  <a:ea typeface="+mj-ea"/>
                </a:rPr>
                <a:t>方对赛场建设进行检查</a:t>
              </a:r>
            </a:p>
          </p:txBody>
        </p:sp>
        <p:sp>
          <p:nvSpPr>
            <p:cNvPr id="25" name="矩形 24"/>
            <p:cNvSpPr/>
            <p:nvPr/>
          </p:nvSpPr>
          <p:spPr>
            <a:xfrm>
              <a:off x="4500563" y="2214554"/>
              <a:ext cx="2571750" cy="646112"/>
            </a:xfrm>
            <a:prstGeom prst="rect">
              <a:avLst/>
            </a:prstGeom>
          </p:spPr>
          <p:txBody>
            <a:bodyPr>
              <a:spAutoFit/>
            </a:bodyPr>
            <a:lstStyle/>
            <a:p>
              <a:pPr fontAlgn="auto">
                <a:spcBef>
                  <a:spcPts val="0"/>
                </a:spcBef>
                <a:spcAft>
                  <a:spcPts val="0"/>
                </a:spcAft>
                <a:defRPr/>
              </a:pPr>
              <a:r>
                <a:rPr lang="zh-CN" altLang="en-US" dirty="0">
                  <a:solidFill>
                    <a:srgbClr val="0070C0"/>
                  </a:solidFill>
                  <a:latin typeface="+mj-ea"/>
                  <a:ea typeface="+mj-ea"/>
                </a:rPr>
                <a:t>赛前测试和试运行</a:t>
              </a:r>
              <a:r>
                <a:rPr lang="zh-CN" altLang="en-US" dirty="0">
                  <a:latin typeface="+mj-ea"/>
                  <a:ea typeface="+mj-ea"/>
                </a:rPr>
                <a:t>，确保设备设施运行完好</a:t>
              </a:r>
              <a:endParaRPr lang="en-US" dirty="0">
                <a:latin typeface="+mj-ea"/>
                <a:ea typeface="+mj-ea"/>
              </a:endParaRPr>
            </a:p>
          </p:txBody>
        </p:sp>
        <p:sp>
          <p:nvSpPr>
            <p:cNvPr id="26" name="TextBox 25"/>
            <p:cNvSpPr txBox="1"/>
            <p:nvPr/>
          </p:nvSpPr>
          <p:spPr>
            <a:xfrm>
              <a:off x="7072313" y="2357430"/>
              <a:ext cx="1143000" cy="369888"/>
            </a:xfrm>
            <a:prstGeom prst="rect">
              <a:avLst/>
            </a:prstGeom>
            <a:noFill/>
          </p:spPr>
          <p:txBody>
            <a:bodyPr>
              <a:spAutoFit/>
            </a:bodyPr>
            <a:lstStyle/>
            <a:p>
              <a:pPr fontAlgn="auto">
                <a:spcBef>
                  <a:spcPts val="0"/>
                </a:spcBef>
                <a:spcAft>
                  <a:spcPts val="0"/>
                </a:spcAft>
                <a:defRPr/>
              </a:pPr>
              <a:r>
                <a:rPr lang="zh-CN" altLang="en-US" dirty="0">
                  <a:latin typeface="+mj-ea"/>
                  <a:ea typeface="+mj-ea"/>
                </a:rPr>
                <a:t>赛前验收</a:t>
              </a:r>
            </a:p>
          </p:txBody>
        </p:sp>
        <p:sp>
          <p:nvSpPr>
            <p:cNvPr id="27" name="TextBox 26"/>
            <p:cNvSpPr txBox="1"/>
            <p:nvPr/>
          </p:nvSpPr>
          <p:spPr>
            <a:xfrm>
              <a:off x="7072313" y="3416300"/>
              <a:ext cx="1143000" cy="369888"/>
            </a:xfrm>
            <a:prstGeom prst="rect">
              <a:avLst/>
            </a:prstGeom>
            <a:noFill/>
          </p:spPr>
          <p:txBody>
            <a:bodyPr>
              <a:spAutoFit/>
            </a:bodyPr>
            <a:lstStyle/>
            <a:p>
              <a:pPr fontAlgn="auto">
                <a:spcBef>
                  <a:spcPts val="0"/>
                </a:spcBef>
                <a:spcAft>
                  <a:spcPts val="0"/>
                </a:spcAft>
                <a:defRPr/>
              </a:pPr>
              <a:r>
                <a:rPr lang="zh-CN" altLang="en-US" dirty="0">
                  <a:latin typeface="+mj-ea"/>
                  <a:ea typeface="+mj-ea"/>
                </a:rPr>
                <a:t>封锁赛场</a:t>
              </a:r>
            </a:p>
          </p:txBody>
        </p:sp>
      </p:grpSp>
      <p:sp>
        <p:nvSpPr>
          <p:cNvPr id="18" name="TextBox 17"/>
          <p:cNvSpPr txBox="1"/>
          <p:nvPr/>
        </p:nvSpPr>
        <p:spPr>
          <a:xfrm>
            <a:off x="500034" y="1538575"/>
            <a:ext cx="5857916" cy="461665"/>
          </a:xfrm>
          <a:prstGeom prst="rect">
            <a:avLst/>
          </a:prstGeom>
          <a:noFill/>
        </p:spPr>
        <p:txBody>
          <a:bodyPr wrap="square" rtlCol="0">
            <a:spAutoFit/>
          </a:bodyPr>
          <a:lstStyle/>
          <a:p>
            <a:r>
              <a:rPr lang="en-US" altLang="zh-CN" sz="2400" dirty="0" smtClean="0">
                <a:latin typeface="+mj-ea"/>
                <a:ea typeface="+mj-ea"/>
              </a:rPr>
              <a:t>2</a:t>
            </a:r>
            <a:r>
              <a:rPr lang="zh-CN" altLang="en-US" sz="2400" dirty="0" smtClean="0">
                <a:latin typeface="+mj-ea"/>
                <a:ea typeface="+mj-ea"/>
              </a:rPr>
              <a:t>、赛场建设与监督的基本流程与时间节点：</a:t>
            </a:r>
            <a:endParaRPr lang="en-US" altLang="zh-CN" sz="2400" dirty="0" smtClean="0">
              <a:latin typeface="+mj-ea"/>
              <a:ea typeface="+mj-ea"/>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438497" y="2571744"/>
            <a:ext cx="6348213" cy="1569660"/>
          </a:xfrm>
          <a:prstGeom prst="rect">
            <a:avLst/>
          </a:prstGeom>
          <a:noFill/>
        </p:spPr>
        <p:txBody>
          <a:bodyPr wrap="none">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zh-CN" alt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9000" dir="5460000" algn="tl">
                    <a:srgbClr val="000000">
                      <a:alpha val="38000"/>
                    </a:srgbClr>
                  </a:outerShdw>
                </a:effectLst>
                <a:latin typeface="+mn-lt"/>
                <a:ea typeface="+mn-ea"/>
              </a:rPr>
              <a:t>谢谢聆听！</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2"/>
          <p:cNvSpPr>
            <a:spLocks noGrp="1"/>
          </p:cNvSpPr>
          <p:nvPr>
            <p:ph type="title"/>
          </p:nvPr>
        </p:nvSpPr>
        <p:spPr>
          <a:xfrm>
            <a:off x="1214438" y="0"/>
            <a:ext cx="6429375" cy="990600"/>
          </a:xfrm>
        </p:spPr>
        <p:txBody>
          <a:bodyPr/>
          <a:lstStyle/>
          <a:p>
            <a:pPr algn="ctr"/>
            <a:r>
              <a:rPr lang="zh-CN" altLang="en-US" b="1" dirty="0" smtClean="0">
                <a:latin typeface="方正姚体" pitchFamily="2" charset="-122"/>
                <a:ea typeface="方正姚体" pitchFamily="2" charset="-122"/>
              </a:rPr>
              <a:t>一、组织分工</a:t>
            </a:r>
          </a:p>
        </p:txBody>
      </p:sp>
      <p:sp>
        <p:nvSpPr>
          <p:cNvPr id="32770" name="日期占位符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smtClean="0"/>
              <a:t>2014/05</a:t>
            </a:r>
            <a:endParaRPr lang="zh-CN" altLang="en-US"/>
          </a:p>
        </p:txBody>
      </p:sp>
      <p:sp>
        <p:nvSpPr>
          <p:cNvPr id="32771" name="页脚占位符 5"/>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a:t>2014</a:t>
            </a:r>
            <a:r>
              <a:rPr lang="zh-CN" altLang="en-US"/>
              <a:t>年全国职业院校技能大赛</a:t>
            </a:r>
            <a:endParaRPr lang="en-US" altLang="zh-CN"/>
          </a:p>
          <a:p>
            <a:pPr fontAlgn="base">
              <a:spcBef>
                <a:spcPct val="0"/>
              </a:spcBef>
              <a:spcAft>
                <a:spcPct val="0"/>
              </a:spcAft>
            </a:pPr>
            <a:endParaRPr lang="zh-CN" altLang="en-US"/>
          </a:p>
        </p:txBody>
      </p:sp>
      <p:sp>
        <p:nvSpPr>
          <p:cNvPr id="7" name="TextBox 6"/>
          <p:cNvSpPr txBox="1"/>
          <p:nvPr/>
        </p:nvSpPr>
        <p:spPr>
          <a:xfrm>
            <a:off x="2500313" y="1311275"/>
            <a:ext cx="4000500" cy="460375"/>
          </a:xfrm>
          <a:prstGeom prst="rect">
            <a:avLst/>
          </a:prstGeom>
          <a:solidFill>
            <a:srgbClr val="FD6A2F"/>
          </a:solidFill>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zh-CN" altLang="en-US" sz="2400" dirty="0">
                <a:solidFill>
                  <a:schemeClr val="bg1"/>
                </a:solidFill>
                <a:latin typeface="+mj-ea"/>
                <a:ea typeface="+mj-ea"/>
              </a:rPr>
              <a:t>大赛赛项成绩管理组织机构</a:t>
            </a:r>
          </a:p>
        </p:txBody>
      </p:sp>
      <p:sp>
        <p:nvSpPr>
          <p:cNvPr id="8" name="TextBox 7"/>
          <p:cNvSpPr txBox="1"/>
          <p:nvPr/>
        </p:nvSpPr>
        <p:spPr>
          <a:xfrm>
            <a:off x="2500313" y="1771650"/>
            <a:ext cx="1357312" cy="369888"/>
          </a:xfrm>
          <a:prstGeom prst="rect">
            <a:avLst/>
          </a:prstGeom>
          <a:solidFill>
            <a:srgbClr val="FFA54B"/>
          </a:solidFill>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zh-CN" altLang="en-US" dirty="0">
                <a:latin typeface="+mj-ea"/>
                <a:ea typeface="+mj-ea"/>
              </a:rPr>
              <a:t>裁判组</a:t>
            </a:r>
          </a:p>
        </p:txBody>
      </p:sp>
      <p:sp>
        <p:nvSpPr>
          <p:cNvPr id="9" name="TextBox 8"/>
          <p:cNvSpPr txBox="1"/>
          <p:nvPr/>
        </p:nvSpPr>
        <p:spPr>
          <a:xfrm>
            <a:off x="3857625" y="1771650"/>
            <a:ext cx="1285875" cy="369888"/>
          </a:xfrm>
          <a:prstGeom prst="rect">
            <a:avLst/>
          </a:prstGeom>
          <a:solidFill>
            <a:srgbClr val="FFC489"/>
          </a:solidFill>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zh-CN" altLang="en-US" dirty="0">
                <a:latin typeface="+mj-ea"/>
                <a:ea typeface="+mj-ea"/>
              </a:rPr>
              <a:t>监督组</a:t>
            </a:r>
          </a:p>
        </p:txBody>
      </p:sp>
      <p:sp>
        <p:nvSpPr>
          <p:cNvPr id="10" name="TextBox 9"/>
          <p:cNvSpPr txBox="1"/>
          <p:nvPr/>
        </p:nvSpPr>
        <p:spPr>
          <a:xfrm>
            <a:off x="5143500" y="1771650"/>
            <a:ext cx="1357313" cy="369888"/>
          </a:xfrm>
          <a:prstGeom prst="rect">
            <a:avLst/>
          </a:prstGeom>
          <a:solidFill>
            <a:srgbClr val="FFEEDD"/>
          </a:solidFill>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zh-CN" altLang="en-US" dirty="0">
                <a:latin typeface="+mj-ea"/>
                <a:ea typeface="+mj-ea"/>
              </a:rPr>
              <a:t>仲裁组</a:t>
            </a:r>
          </a:p>
        </p:txBody>
      </p:sp>
      <p:sp>
        <p:nvSpPr>
          <p:cNvPr id="12" name="TextBox 11"/>
          <p:cNvSpPr txBox="1"/>
          <p:nvPr/>
        </p:nvSpPr>
        <p:spPr>
          <a:xfrm>
            <a:off x="1571625" y="2928938"/>
            <a:ext cx="1214438" cy="369887"/>
          </a:xfrm>
          <a:prstGeom prst="rect">
            <a:avLst/>
          </a:prstGeom>
          <a:solidFill>
            <a:srgbClr val="99CCFF"/>
          </a:solidFill>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zh-CN" altLang="en-US" dirty="0">
                <a:latin typeface="+mj-ea"/>
                <a:ea typeface="+mj-ea"/>
              </a:rPr>
              <a:t>裁判长</a:t>
            </a:r>
          </a:p>
        </p:txBody>
      </p:sp>
      <p:cxnSp>
        <p:nvCxnSpPr>
          <p:cNvPr id="20" name="肘形连接符 19"/>
          <p:cNvCxnSpPr>
            <a:stCxn id="12" idx="2"/>
            <a:endCxn id="13" idx="0"/>
          </p:cNvCxnSpPr>
          <p:nvPr/>
        </p:nvCxnSpPr>
        <p:spPr>
          <a:xfrm rot="5400000">
            <a:off x="1517650" y="3436938"/>
            <a:ext cx="798513" cy="522287"/>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24" name="肘形连接符 23"/>
          <p:cNvCxnSpPr>
            <a:stCxn id="12" idx="2"/>
            <a:endCxn id="15" idx="0"/>
          </p:cNvCxnSpPr>
          <p:nvPr/>
        </p:nvCxnSpPr>
        <p:spPr>
          <a:xfrm rot="16200000" flipH="1">
            <a:off x="3486150" y="1990725"/>
            <a:ext cx="798513" cy="3414713"/>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26" name="肘形连接符 25"/>
          <p:cNvCxnSpPr>
            <a:stCxn id="12" idx="2"/>
            <a:endCxn id="16" idx="0"/>
          </p:cNvCxnSpPr>
          <p:nvPr/>
        </p:nvCxnSpPr>
        <p:spPr>
          <a:xfrm rot="16200000" flipH="1">
            <a:off x="4469606" y="1007269"/>
            <a:ext cx="798513" cy="5381625"/>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28" name="肘形连接符 27"/>
          <p:cNvCxnSpPr>
            <a:stCxn id="12" idx="2"/>
            <a:endCxn id="14" idx="0"/>
          </p:cNvCxnSpPr>
          <p:nvPr/>
        </p:nvCxnSpPr>
        <p:spPr>
          <a:xfrm rot="16200000" flipH="1">
            <a:off x="2502693" y="2974182"/>
            <a:ext cx="798513" cy="1447800"/>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grpSp>
        <p:nvGrpSpPr>
          <p:cNvPr id="2" name="组合 63"/>
          <p:cNvGrpSpPr>
            <a:grpSpLocks/>
          </p:cNvGrpSpPr>
          <p:nvPr/>
        </p:nvGrpSpPr>
        <p:grpSpPr bwMode="auto">
          <a:xfrm>
            <a:off x="714375" y="4097338"/>
            <a:ext cx="1884363" cy="2086113"/>
            <a:chOff x="857224" y="3046110"/>
            <a:chExt cx="1143008" cy="4793842"/>
          </a:xfrm>
        </p:grpSpPr>
        <p:sp>
          <p:nvSpPr>
            <p:cNvPr id="13" name="TextBox 12"/>
            <p:cNvSpPr txBox="1"/>
            <p:nvPr/>
          </p:nvSpPr>
          <p:spPr>
            <a:xfrm>
              <a:off x="857224" y="3046110"/>
              <a:ext cx="1143008" cy="707720"/>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zh-CN" altLang="en-US" dirty="0">
                  <a:latin typeface="+mj-ea"/>
                  <a:ea typeface="+mj-ea"/>
                </a:rPr>
                <a:t>检录裁判</a:t>
              </a:r>
            </a:p>
          </p:txBody>
        </p:sp>
        <p:sp>
          <p:nvSpPr>
            <p:cNvPr id="29" name="TextBox 28"/>
            <p:cNvSpPr txBox="1"/>
            <p:nvPr/>
          </p:nvSpPr>
          <p:spPr>
            <a:xfrm>
              <a:off x="857224" y="3808549"/>
              <a:ext cx="1143008" cy="403140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zh-CN" altLang="en-US" dirty="0">
                  <a:latin typeface="+mj-ea"/>
                  <a:ea typeface="+mj-ea"/>
                </a:rPr>
                <a:t>对</a:t>
              </a:r>
              <a:r>
                <a:rPr lang="zh-CN" altLang="en-US" dirty="0" smtClean="0">
                  <a:latin typeface="+mj-ea"/>
                  <a:ea typeface="+mj-ea"/>
                </a:rPr>
                <a:t>参赛选手进行</a:t>
              </a:r>
              <a:r>
                <a:rPr lang="zh-CN" altLang="en-US" dirty="0">
                  <a:latin typeface="+mj-ea"/>
                  <a:ea typeface="+mj-ea"/>
                </a:rPr>
                <a:t>点名登记、身份核对等工作</a:t>
              </a:r>
              <a:endParaRPr lang="en-US" altLang="zh-CN" dirty="0">
                <a:latin typeface="+mj-ea"/>
                <a:ea typeface="+mj-ea"/>
              </a:endParaRPr>
            </a:p>
            <a:p>
              <a:pPr fontAlgn="auto">
                <a:spcBef>
                  <a:spcPts val="0"/>
                </a:spcBef>
                <a:spcAft>
                  <a:spcPts val="0"/>
                </a:spcAft>
                <a:defRPr/>
              </a:pPr>
              <a:endParaRPr lang="en-US" altLang="zh-CN" dirty="0">
                <a:latin typeface="+mj-ea"/>
                <a:ea typeface="+mj-ea"/>
              </a:endParaRPr>
            </a:p>
            <a:p>
              <a:pPr fontAlgn="auto">
                <a:spcBef>
                  <a:spcPts val="0"/>
                </a:spcBef>
                <a:spcAft>
                  <a:spcPts val="0"/>
                </a:spcAft>
                <a:defRPr/>
              </a:pPr>
              <a:endParaRPr lang="en-US" altLang="zh-CN" dirty="0">
                <a:latin typeface="+mj-ea"/>
                <a:ea typeface="+mj-ea"/>
              </a:endParaRPr>
            </a:p>
            <a:p>
              <a:pPr fontAlgn="auto">
                <a:spcBef>
                  <a:spcPts val="0"/>
                </a:spcBef>
                <a:spcAft>
                  <a:spcPts val="0"/>
                </a:spcAft>
                <a:defRPr/>
              </a:pPr>
              <a:endParaRPr lang="zh-CN" altLang="en-US" dirty="0">
                <a:latin typeface="+mj-ea"/>
                <a:ea typeface="+mj-ea"/>
              </a:endParaRPr>
            </a:p>
          </p:txBody>
        </p:sp>
      </p:grpSp>
      <p:grpSp>
        <p:nvGrpSpPr>
          <p:cNvPr id="5" name="组合 62"/>
          <p:cNvGrpSpPr>
            <a:grpSpLocks/>
          </p:cNvGrpSpPr>
          <p:nvPr/>
        </p:nvGrpSpPr>
        <p:grpSpPr bwMode="auto">
          <a:xfrm>
            <a:off x="2684463" y="4097338"/>
            <a:ext cx="1882775" cy="1532116"/>
            <a:chOff x="2071670" y="3058255"/>
            <a:chExt cx="1143008" cy="2468023"/>
          </a:xfrm>
        </p:grpSpPr>
        <p:sp>
          <p:nvSpPr>
            <p:cNvPr id="14" name="TextBox 13"/>
            <p:cNvSpPr txBox="1"/>
            <p:nvPr/>
          </p:nvSpPr>
          <p:spPr>
            <a:xfrm>
              <a:off x="2071670" y="3058255"/>
              <a:ext cx="1143008" cy="570264"/>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zh-CN" altLang="en-US" dirty="0">
                  <a:latin typeface="+mj-ea"/>
                  <a:ea typeface="+mj-ea"/>
                </a:rPr>
                <a:t>加密裁判</a:t>
              </a:r>
            </a:p>
          </p:txBody>
        </p:sp>
        <p:sp>
          <p:nvSpPr>
            <p:cNvPr id="30" name="TextBox 29"/>
            <p:cNvSpPr txBox="1"/>
            <p:nvPr/>
          </p:nvSpPr>
          <p:spPr>
            <a:xfrm>
              <a:off x="2071670" y="3592717"/>
              <a:ext cx="1143008" cy="1933561"/>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zh-CN" altLang="en-US" dirty="0">
                  <a:latin typeface="+mj-ea"/>
                  <a:ea typeface="+mj-ea"/>
                </a:rPr>
                <a:t>组织</a:t>
              </a:r>
              <a:r>
                <a:rPr lang="zh-CN" altLang="en-US" dirty="0" smtClean="0">
                  <a:latin typeface="+mj-ea"/>
                  <a:ea typeface="+mj-ea"/>
                </a:rPr>
                <a:t>参赛选手抽签、选手的</a:t>
              </a:r>
              <a:r>
                <a:rPr lang="zh-CN" altLang="en-US" dirty="0">
                  <a:latin typeface="+mj-ea"/>
                  <a:ea typeface="+mj-ea"/>
                </a:rPr>
                <a:t>信息进行加密、解密</a:t>
              </a:r>
              <a:endParaRPr lang="en-US" altLang="zh-CN" dirty="0">
                <a:latin typeface="+mj-ea"/>
                <a:ea typeface="+mj-ea"/>
              </a:endParaRPr>
            </a:p>
            <a:p>
              <a:pPr fontAlgn="auto">
                <a:spcBef>
                  <a:spcPts val="0"/>
                </a:spcBef>
                <a:spcAft>
                  <a:spcPts val="0"/>
                </a:spcAft>
                <a:defRPr/>
              </a:pPr>
              <a:endParaRPr lang="zh-CN" altLang="en-US" dirty="0">
                <a:latin typeface="+mj-ea"/>
                <a:ea typeface="+mj-ea"/>
              </a:endParaRPr>
            </a:p>
          </p:txBody>
        </p:sp>
      </p:grpSp>
      <p:grpSp>
        <p:nvGrpSpPr>
          <p:cNvPr id="11" name="组合 37"/>
          <p:cNvGrpSpPr>
            <a:grpSpLocks/>
          </p:cNvGrpSpPr>
          <p:nvPr/>
        </p:nvGrpSpPr>
        <p:grpSpPr bwMode="auto">
          <a:xfrm>
            <a:off x="4651375" y="4097338"/>
            <a:ext cx="1882775" cy="1993900"/>
            <a:chOff x="4651429" y="4096788"/>
            <a:chExt cx="1882056" cy="1994337"/>
          </a:xfrm>
        </p:grpSpPr>
        <p:sp>
          <p:nvSpPr>
            <p:cNvPr id="15" name="TextBox 14"/>
            <p:cNvSpPr txBox="1"/>
            <p:nvPr/>
          </p:nvSpPr>
          <p:spPr>
            <a:xfrm>
              <a:off x="4651429" y="4096788"/>
              <a:ext cx="1882056" cy="369968"/>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zh-CN" altLang="en-US" dirty="0">
                  <a:latin typeface="+mj-ea"/>
                  <a:ea typeface="+mj-ea"/>
                </a:rPr>
                <a:t>现场裁判</a:t>
              </a:r>
            </a:p>
          </p:txBody>
        </p:sp>
        <p:sp>
          <p:nvSpPr>
            <p:cNvPr id="31" name="TextBox 30"/>
            <p:cNvSpPr txBox="1"/>
            <p:nvPr/>
          </p:nvSpPr>
          <p:spPr>
            <a:xfrm>
              <a:off x="4651429" y="4428648"/>
              <a:ext cx="1882056" cy="166247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zh-CN" altLang="en-US" dirty="0">
                  <a:latin typeface="+mj-ea"/>
                  <a:ea typeface="+mj-ea"/>
                </a:rPr>
                <a:t>按规定做好赛场记录，维护赛场纪律</a:t>
              </a:r>
              <a:endParaRPr lang="en-US" altLang="zh-CN" dirty="0">
                <a:latin typeface="+mj-ea"/>
                <a:ea typeface="+mj-ea"/>
              </a:endParaRPr>
            </a:p>
            <a:p>
              <a:pPr fontAlgn="auto">
                <a:spcBef>
                  <a:spcPts val="0"/>
                </a:spcBef>
                <a:spcAft>
                  <a:spcPts val="0"/>
                </a:spcAft>
                <a:defRPr/>
              </a:pPr>
              <a:endParaRPr lang="en-US" altLang="zh-CN" sz="1200" dirty="0">
                <a:latin typeface="+mj-ea"/>
                <a:ea typeface="+mj-ea"/>
              </a:endParaRPr>
            </a:p>
            <a:p>
              <a:pPr fontAlgn="auto">
                <a:spcBef>
                  <a:spcPts val="0"/>
                </a:spcBef>
                <a:spcAft>
                  <a:spcPts val="0"/>
                </a:spcAft>
                <a:defRPr/>
              </a:pPr>
              <a:endParaRPr lang="en-US" altLang="zh-CN" dirty="0">
                <a:latin typeface="+mj-ea"/>
                <a:ea typeface="+mj-ea"/>
              </a:endParaRPr>
            </a:p>
            <a:p>
              <a:pPr fontAlgn="auto">
                <a:spcBef>
                  <a:spcPts val="0"/>
                </a:spcBef>
                <a:spcAft>
                  <a:spcPts val="0"/>
                </a:spcAft>
                <a:defRPr/>
              </a:pPr>
              <a:endParaRPr lang="en-US" altLang="zh-CN" dirty="0">
                <a:latin typeface="+mj-ea"/>
                <a:ea typeface="+mj-ea"/>
              </a:endParaRPr>
            </a:p>
          </p:txBody>
        </p:sp>
      </p:grpSp>
      <p:grpSp>
        <p:nvGrpSpPr>
          <p:cNvPr id="17" name="组合 60"/>
          <p:cNvGrpSpPr>
            <a:grpSpLocks/>
          </p:cNvGrpSpPr>
          <p:nvPr/>
        </p:nvGrpSpPr>
        <p:grpSpPr bwMode="auto">
          <a:xfrm>
            <a:off x="6618288" y="4097338"/>
            <a:ext cx="1882775" cy="1815465"/>
            <a:chOff x="4500562" y="3046113"/>
            <a:chExt cx="1143008" cy="3194117"/>
          </a:xfrm>
        </p:grpSpPr>
        <p:sp>
          <p:nvSpPr>
            <p:cNvPr id="16" name="TextBox 15"/>
            <p:cNvSpPr txBox="1"/>
            <p:nvPr/>
          </p:nvSpPr>
          <p:spPr>
            <a:xfrm>
              <a:off x="4500562" y="3046113"/>
              <a:ext cx="1143008" cy="580952"/>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zh-CN" altLang="en-US" dirty="0">
                  <a:latin typeface="+mj-ea"/>
                  <a:ea typeface="+mj-ea"/>
                </a:rPr>
                <a:t>评分裁判</a:t>
              </a:r>
            </a:p>
          </p:txBody>
        </p:sp>
        <p:sp>
          <p:nvSpPr>
            <p:cNvPr id="32" name="TextBox 31"/>
            <p:cNvSpPr txBox="1"/>
            <p:nvPr/>
          </p:nvSpPr>
          <p:spPr>
            <a:xfrm>
              <a:off x="4500562" y="3641029"/>
              <a:ext cx="1143008" cy="2599201"/>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zh-CN" altLang="en-US" dirty="0">
                  <a:latin typeface="+mj-ea"/>
                  <a:ea typeface="+mj-ea"/>
                </a:rPr>
                <a:t>对</a:t>
              </a:r>
              <a:r>
                <a:rPr lang="zh-CN" altLang="en-US" dirty="0" smtClean="0">
                  <a:latin typeface="+mj-ea"/>
                  <a:ea typeface="+mj-ea"/>
                </a:rPr>
                <a:t>参赛选手的</a:t>
              </a:r>
              <a:r>
                <a:rPr lang="zh-CN" altLang="en-US" dirty="0">
                  <a:latin typeface="+mj-ea"/>
                  <a:ea typeface="+mj-ea"/>
                </a:rPr>
                <a:t>技能展示</a:t>
              </a:r>
              <a:r>
                <a:rPr lang="zh-CN" altLang="en-US" dirty="0" smtClean="0">
                  <a:latin typeface="+mj-ea"/>
                  <a:ea typeface="+mj-ea"/>
                </a:rPr>
                <a:t>、竞赛</a:t>
              </a:r>
              <a:r>
                <a:rPr lang="zh-CN" altLang="en-US" dirty="0">
                  <a:latin typeface="+mj-ea"/>
                  <a:ea typeface="+mj-ea"/>
                </a:rPr>
                <a:t>作品等</a:t>
              </a:r>
              <a:r>
                <a:rPr lang="zh-CN" altLang="en-US" dirty="0" smtClean="0">
                  <a:latin typeface="+mj-ea"/>
                  <a:ea typeface="+mj-ea"/>
                </a:rPr>
                <a:t>按评分</a:t>
              </a:r>
              <a:r>
                <a:rPr lang="zh-CN" altLang="en-US" dirty="0">
                  <a:latin typeface="+mj-ea"/>
                  <a:ea typeface="+mj-ea"/>
                </a:rPr>
                <a:t>标准进行评定</a:t>
              </a:r>
              <a:endParaRPr lang="en-US" altLang="zh-CN" dirty="0">
                <a:latin typeface="+mj-ea"/>
                <a:ea typeface="+mj-ea"/>
              </a:endParaRPr>
            </a:p>
            <a:p>
              <a:pPr fontAlgn="auto">
                <a:spcBef>
                  <a:spcPts val="0"/>
                </a:spcBef>
                <a:spcAft>
                  <a:spcPts val="0"/>
                </a:spcAft>
                <a:defRPr/>
              </a:pPr>
              <a:endParaRPr lang="zh-CN" altLang="en-US" dirty="0">
                <a:latin typeface="+mj-ea"/>
                <a:ea typeface="+mj-ea"/>
              </a:endParaRPr>
            </a:p>
          </p:txBody>
        </p:sp>
      </p:grpSp>
      <p:sp>
        <p:nvSpPr>
          <p:cNvPr id="33" name="矩形标注 32"/>
          <p:cNvSpPr/>
          <p:nvPr/>
        </p:nvSpPr>
        <p:spPr>
          <a:xfrm>
            <a:off x="285750" y="2286000"/>
            <a:ext cx="1857375" cy="357188"/>
          </a:xfrm>
          <a:prstGeom prst="wedgeRectCallout">
            <a:avLst>
              <a:gd name="adj1" fmla="val 41006"/>
              <a:gd name="adj2" fmla="val 128061"/>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zh-CN" altLang="en-US" dirty="0">
                <a:latin typeface="+mj-ea"/>
                <a:ea typeface="+mj-ea"/>
              </a:rPr>
              <a:t>裁判长负责制</a:t>
            </a:r>
          </a:p>
        </p:txBody>
      </p:sp>
      <p:sp>
        <p:nvSpPr>
          <p:cNvPr id="58" name="TextBox 57"/>
          <p:cNvSpPr txBox="1"/>
          <p:nvPr/>
        </p:nvSpPr>
        <p:spPr>
          <a:xfrm>
            <a:off x="3357563" y="2643188"/>
            <a:ext cx="2286000" cy="9239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zh-CN" altLang="en-US" dirty="0">
                <a:latin typeface="+mj-ea"/>
                <a:ea typeface="+mj-ea"/>
              </a:rPr>
              <a:t>对裁判组的工作进行全程监督，并对竞赛成绩抽检复核</a:t>
            </a:r>
          </a:p>
        </p:txBody>
      </p:sp>
      <p:cxnSp>
        <p:nvCxnSpPr>
          <p:cNvPr id="85" name="肘形连接符 84"/>
          <p:cNvCxnSpPr>
            <a:stCxn id="8" idx="2"/>
            <a:endCxn id="12" idx="0"/>
          </p:cNvCxnSpPr>
          <p:nvPr/>
        </p:nvCxnSpPr>
        <p:spPr>
          <a:xfrm rot="5400000">
            <a:off x="2284413" y="2035175"/>
            <a:ext cx="787400" cy="1000125"/>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sp>
        <p:nvSpPr>
          <p:cNvPr id="103" name="TextBox 102"/>
          <p:cNvSpPr txBox="1"/>
          <p:nvPr/>
        </p:nvSpPr>
        <p:spPr>
          <a:xfrm>
            <a:off x="6215063" y="2428875"/>
            <a:ext cx="2286000" cy="12001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zh-CN" altLang="en-US" dirty="0">
                <a:latin typeface="+mj-ea"/>
                <a:ea typeface="+mj-ea"/>
              </a:rPr>
              <a:t>接受由参赛队领队提出的对裁判结果的申诉，组织复议并及时反馈复议结果</a:t>
            </a:r>
          </a:p>
        </p:txBody>
      </p:sp>
      <p:cxnSp>
        <p:nvCxnSpPr>
          <p:cNvPr id="109" name="肘形连接符 108"/>
          <p:cNvCxnSpPr>
            <a:stCxn id="10" idx="2"/>
            <a:endCxn id="103" idx="0"/>
          </p:cNvCxnSpPr>
          <p:nvPr/>
        </p:nvCxnSpPr>
        <p:spPr>
          <a:xfrm rot="16200000" flipH="1">
            <a:off x="6446838" y="1517650"/>
            <a:ext cx="287337" cy="1535113"/>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159" name="直接连接符 158"/>
          <p:cNvCxnSpPr>
            <a:stCxn id="9" idx="2"/>
            <a:endCxn id="58" idx="0"/>
          </p:cNvCxnSpPr>
          <p:nvPr/>
        </p:nvCxnSpPr>
        <p:spPr>
          <a:xfrm rot="5400000">
            <a:off x="4250532" y="2391569"/>
            <a:ext cx="501650" cy="1587"/>
          </a:xfrm>
          <a:prstGeom prst="line">
            <a:avLst/>
          </a:prstGeom>
        </p:spPr>
        <p:style>
          <a:lnRef idx="1">
            <a:schemeClr val="dk1"/>
          </a:lnRef>
          <a:fillRef idx="0">
            <a:schemeClr val="dk1"/>
          </a:fillRef>
          <a:effectRef idx="0">
            <a:schemeClr val="dk1"/>
          </a:effectRef>
          <a:fontRef idx="minor">
            <a:schemeClr val="tx1"/>
          </a:fontRef>
        </p:style>
      </p:cxnSp>
      <p:grpSp>
        <p:nvGrpSpPr>
          <p:cNvPr id="18" name="组合 33"/>
          <p:cNvGrpSpPr>
            <a:grpSpLocks/>
          </p:cNvGrpSpPr>
          <p:nvPr/>
        </p:nvGrpSpPr>
        <p:grpSpPr bwMode="auto">
          <a:xfrm>
            <a:off x="3179763" y="2139950"/>
            <a:ext cx="1320800" cy="503238"/>
            <a:chOff x="3179753" y="2140116"/>
            <a:chExt cx="1321603" cy="503066"/>
          </a:xfrm>
        </p:grpSpPr>
        <p:cxnSp>
          <p:nvCxnSpPr>
            <p:cNvPr id="35" name="肘形连接符 34"/>
            <p:cNvCxnSpPr>
              <a:stCxn id="9" idx="2"/>
              <a:endCxn id="8" idx="2"/>
            </p:cNvCxnSpPr>
            <p:nvPr/>
          </p:nvCxnSpPr>
          <p:spPr>
            <a:xfrm rot="5400000">
              <a:off x="3839761" y="1480108"/>
              <a:ext cx="1587" cy="1321603"/>
            </a:xfrm>
            <a:prstGeom prst="bentConnector3">
              <a:avLst>
                <a:gd name="adj1" fmla="val 9479789"/>
              </a:avLst>
            </a:prstGeom>
            <a:ln>
              <a:tailEnd type="arrow"/>
            </a:ln>
          </p:spPr>
          <p:style>
            <a:lnRef idx="2">
              <a:schemeClr val="accent5"/>
            </a:lnRef>
            <a:fillRef idx="0">
              <a:schemeClr val="accent5"/>
            </a:fillRef>
            <a:effectRef idx="1">
              <a:schemeClr val="accent5"/>
            </a:effectRef>
            <a:fontRef idx="minor">
              <a:schemeClr val="tx1"/>
            </a:fontRef>
          </p:style>
        </p:cxnSp>
        <p:sp>
          <p:nvSpPr>
            <p:cNvPr id="36" name="TextBox 35"/>
            <p:cNvSpPr txBox="1"/>
            <p:nvPr/>
          </p:nvSpPr>
          <p:spPr>
            <a:xfrm>
              <a:off x="3500623" y="2243269"/>
              <a:ext cx="929252" cy="399913"/>
            </a:xfrm>
            <a:prstGeom prst="rect">
              <a:avLst/>
            </a:prstGeom>
            <a:noFill/>
          </p:spPr>
          <p:txBody>
            <a:bodyPr>
              <a:spAutoFit/>
            </a:bodyPr>
            <a:lstStyle/>
            <a:p>
              <a:pPr fontAlgn="auto">
                <a:spcBef>
                  <a:spcPts val="0"/>
                </a:spcBef>
                <a:spcAft>
                  <a:spcPts val="0"/>
                </a:spcAft>
                <a:defRPr/>
              </a:pPr>
              <a:r>
                <a:rPr lang="zh-CN" altLang="en-US" sz="2000" dirty="0">
                  <a:solidFill>
                    <a:srgbClr val="FF0000"/>
                  </a:solidFill>
                  <a:latin typeface="+mj-ea"/>
                  <a:ea typeface="+mj-ea"/>
                </a:rPr>
                <a:t>监督</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85"/>
                                        </p:tgtEl>
                                        <p:attrNameLst>
                                          <p:attrName>style.visibility</p:attrName>
                                        </p:attrNameLst>
                                      </p:cBhvr>
                                      <p:to>
                                        <p:strVal val="visible"/>
                                      </p:to>
                                    </p:set>
                                    <p:anim calcmode="lin" valueType="num">
                                      <p:cBhvr>
                                        <p:cTn id="25" dur="500" fill="hold"/>
                                        <p:tgtEl>
                                          <p:spTgt spid="85"/>
                                        </p:tgtEl>
                                        <p:attrNameLst>
                                          <p:attrName>ppt_w</p:attrName>
                                        </p:attrNameLst>
                                      </p:cBhvr>
                                      <p:tavLst>
                                        <p:tav tm="0">
                                          <p:val>
                                            <p:fltVal val="0"/>
                                          </p:val>
                                        </p:tav>
                                        <p:tav tm="100000">
                                          <p:val>
                                            <p:strVal val="#ppt_w"/>
                                          </p:val>
                                        </p:tav>
                                      </p:tavLst>
                                    </p:anim>
                                    <p:anim calcmode="lin" valueType="num">
                                      <p:cBhvr>
                                        <p:cTn id="26" dur="500" fill="hold"/>
                                        <p:tgtEl>
                                          <p:spTgt spid="85"/>
                                        </p:tgtEl>
                                        <p:attrNameLst>
                                          <p:attrName>ppt_h</p:attrName>
                                        </p:attrNameLst>
                                      </p:cBhvr>
                                      <p:tavLst>
                                        <p:tav tm="0">
                                          <p:val>
                                            <p:strVal val="#ppt_h"/>
                                          </p:val>
                                        </p:tav>
                                        <p:tav tm="100000">
                                          <p:val>
                                            <p:strVal val="#ppt_h"/>
                                          </p:val>
                                        </p:tav>
                                      </p:tavLst>
                                    </p:anim>
                                  </p:childTnLst>
                                </p:cTn>
                              </p:par>
                            </p:childTnLst>
                          </p:cTn>
                        </p:par>
                        <p:par>
                          <p:cTn id="27" fill="hold">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childTnLst>
                          </p:cTn>
                        </p:par>
                        <p:par>
                          <p:cTn id="31" fill="hold">
                            <p:stCondLst>
                              <p:cond delay="1000"/>
                            </p:stCondLst>
                            <p:childTnLst>
                              <p:par>
                                <p:cTn id="32" presetID="34" presetClass="entr" presetSubtype="0"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 from="(-#ppt_w/2)" to="(#ppt_x)" calcmode="lin" valueType="num">
                                      <p:cBhvr>
                                        <p:cTn id="34" dur="600" fill="hold">
                                          <p:stCondLst>
                                            <p:cond delay="0"/>
                                          </p:stCondLst>
                                        </p:cTn>
                                        <p:tgtEl>
                                          <p:spTgt spid="33"/>
                                        </p:tgtEl>
                                        <p:attrNameLst>
                                          <p:attrName>ppt_x</p:attrName>
                                        </p:attrNameLst>
                                      </p:cBhvr>
                                    </p:anim>
                                    <p:anim from="0" to="-1.0" calcmode="lin" valueType="num">
                                      <p:cBhvr>
                                        <p:cTn id="35" dur="200" decel="50000" autoRev="1" fill="hold">
                                          <p:stCondLst>
                                            <p:cond delay="600"/>
                                          </p:stCondLst>
                                        </p:cTn>
                                        <p:tgtEl>
                                          <p:spTgt spid="33"/>
                                        </p:tgtEl>
                                        <p:attrNameLst>
                                          <p:attrName>xshear</p:attrName>
                                        </p:attrNameLst>
                                      </p:cBhvr>
                                    </p:anim>
                                    <p:animScale>
                                      <p:cBhvr>
                                        <p:cTn id="36" dur="200" decel="100000" autoRev="1" fill="hold">
                                          <p:stCondLst>
                                            <p:cond delay="600"/>
                                          </p:stCondLst>
                                        </p:cTn>
                                        <p:tgtEl>
                                          <p:spTgt spid="33"/>
                                        </p:tgtEl>
                                      </p:cBhvr>
                                      <p:from x="100000" y="100000"/>
                                      <p:to x="80000" y="100000"/>
                                    </p:animScale>
                                    <p:anim by="(#ppt_h/3+#ppt_w*0.1)" calcmode="lin" valueType="num">
                                      <p:cBhvr additive="sum">
                                        <p:cTn id="37" dur="200" decel="100000" autoRev="1" fill="hold">
                                          <p:stCondLst>
                                            <p:cond delay="600"/>
                                          </p:stCondLst>
                                        </p:cTn>
                                        <p:tgtEl>
                                          <p:spTgt spid="33"/>
                                        </p:tgtEl>
                                        <p:attrNameLst>
                                          <p:attrName>ppt_x</p:attrName>
                                        </p:attrNameLst>
                                      </p:cBhvr>
                                    </p:anim>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strVal val="#ppt_h"/>
                                          </p:val>
                                        </p:tav>
                                        <p:tav tm="100000">
                                          <p:val>
                                            <p:strVal val="#ppt_h"/>
                                          </p:val>
                                        </p:tav>
                                      </p:tavLst>
                                    </p:anim>
                                  </p:childTnLst>
                                </p:cTn>
                              </p:par>
                            </p:childTnLst>
                          </p:cTn>
                        </p:par>
                        <p:par>
                          <p:cTn id="44" fill="hold">
                            <p:stCondLst>
                              <p:cond delay="500"/>
                            </p:stCondLst>
                            <p:childTnLst>
                              <p:par>
                                <p:cTn id="45" presetID="20"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edge">
                                      <p:cBhvr>
                                        <p:cTn id="47" dur="10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7" presetClass="entr" presetSubtype="1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strVal val="#ppt_h"/>
                                          </p:val>
                                        </p:tav>
                                        <p:tav tm="100000">
                                          <p:val>
                                            <p:strVal val="#ppt_h"/>
                                          </p:val>
                                        </p:tav>
                                      </p:tavLst>
                                    </p:anim>
                                  </p:childTnLst>
                                </p:cTn>
                              </p:par>
                            </p:childTnLst>
                          </p:cTn>
                        </p:par>
                        <p:par>
                          <p:cTn id="54" fill="hold">
                            <p:stCondLst>
                              <p:cond delay="500"/>
                            </p:stCondLst>
                            <p:childTnLst>
                              <p:par>
                                <p:cTn id="55" presetID="20"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edge">
                                      <p:cBhvr>
                                        <p:cTn id="57" dur="10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10"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strVal val="#ppt_h"/>
                                          </p:val>
                                        </p:tav>
                                        <p:tav tm="100000">
                                          <p:val>
                                            <p:strVal val="#ppt_h"/>
                                          </p:val>
                                        </p:tav>
                                      </p:tavLst>
                                    </p:anim>
                                  </p:childTnLst>
                                </p:cTn>
                              </p:par>
                            </p:childTnLst>
                          </p:cTn>
                        </p:par>
                        <p:par>
                          <p:cTn id="64" fill="hold">
                            <p:stCondLst>
                              <p:cond delay="500"/>
                            </p:stCondLst>
                            <p:childTnLst>
                              <p:par>
                                <p:cTn id="65" presetID="20" presetClass="entr" presetSubtype="0"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edge">
                                      <p:cBhvr>
                                        <p:cTn id="67" dur="20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10" fill="hold" nodeType="click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strVal val="#ppt_h"/>
                                          </p:val>
                                        </p:tav>
                                        <p:tav tm="100000">
                                          <p:val>
                                            <p:strVal val="#ppt_h"/>
                                          </p:val>
                                        </p:tav>
                                      </p:tavLst>
                                    </p:anim>
                                  </p:childTnLst>
                                </p:cTn>
                              </p:par>
                            </p:childTnLst>
                          </p:cTn>
                        </p:par>
                        <p:par>
                          <p:cTn id="74" fill="hold">
                            <p:stCondLst>
                              <p:cond delay="500"/>
                            </p:stCondLst>
                            <p:childTnLst>
                              <p:par>
                                <p:cTn id="75" presetID="20" presetClass="entr" presetSubtype="0"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edge">
                                      <p:cBhvr>
                                        <p:cTn id="77" dur="10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dissolve">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17" presetClass="entr" presetSubtype="10" fill="hold" nodeType="clickEffect">
                                  <p:stCondLst>
                                    <p:cond delay="0"/>
                                  </p:stCondLst>
                                  <p:childTnLst>
                                    <p:set>
                                      <p:cBhvr>
                                        <p:cTn id="86" dur="1" fill="hold">
                                          <p:stCondLst>
                                            <p:cond delay="0"/>
                                          </p:stCondLst>
                                        </p:cTn>
                                        <p:tgtEl>
                                          <p:spTgt spid="159"/>
                                        </p:tgtEl>
                                        <p:attrNameLst>
                                          <p:attrName>style.visibility</p:attrName>
                                        </p:attrNameLst>
                                      </p:cBhvr>
                                      <p:to>
                                        <p:strVal val="visible"/>
                                      </p:to>
                                    </p:set>
                                    <p:anim calcmode="lin" valueType="num">
                                      <p:cBhvr>
                                        <p:cTn id="87" dur="500" fill="hold"/>
                                        <p:tgtEl>
                                          <p:spTgt spid="159"/>
                                        </p:tgtEl>
                                        <p:attrNameLst>
                                          <p:attrName>ppt_w</p:attrName>
                                        </p:attrNameLst>
                                      </p:cBhvr>
                                      <p:tavLst>
                                        <p:tav tm="0">
                                          <p:val>
                                            <p:fltVal val="0"/>
                                          </p:val>
                                        </p:tav>
                                        <p:tav tm="100000">
                                          <p:val>
                                            <p:strVal val="#ppt_w"/>
                                          </p:val>
                                        </p:tav>
                                      </p:tavLst>
                                    </p:anim>
                                    <p:anim calcmode="lin" valueType="num">
                                      <p:cBhvr>
                                        <p:cTn id="88" dur="500" fill="hold"/>
                                        <p:tgtEl>
                                          <p:spTgt spid="159"/>
                                        </p:tgtEl>
                                        <p:attrNameLst>
                                          <p:attrName>ppt_h</p:attrName>
                                        </p:attrNameLst>
                                      </p:cBhvr>
                                      <p:tavLst>
                                        <p:tav tm="0">
                                          <p:val>
                                            <p:strVal val="#ppt_h"/>
                                          </p:val>
                                        </p:tav>
                                        <p:tav tm="100000">
                                          <p:val>
                                            <p:strVal val="#ppt_h"/>
                                          </p:val>
                                        </p:tav>
                                      </p:tavLst>
                                    </p:anim>
                                  </p:childTnLst>
                                </p:cTn>
                              </p:par>
                            </p:childTnLst>
                          </p:cTn>
                        </p:par>
                        <p:par>
                          <p:cTn id="89" fill="hold">
                            <p:stCondLst>
                              <p:cond delay="500"/>
                            </p:stCondLst>
                            <p:childTnLst>
                              <p:par>
                                <p:cTn id="90" presetID="20" presetClass="entr" presetSubtype="0"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wedge">
                                      <p:cBhvr>
                                        <p:cTn id="92" dur="1000"/>
                                        <p:tgtEl>
                                          <p:spTgt spid="58"/>
                                        </p:tgtEl>
                                      </p:cBhvr>
                                    </p:animEffect>
                                  </p:childTnLst>
                                </p:cTn>
                              </p:par>
                            </p:childTnLst>
                          </p:cTn>
                        </p:par>
                      </p:childTnLst>
                    </p:cTn>
                  </p:par>
                  <p:par>
                    <p:cTn id="93" fill="hold">
                      <p:stCondLst>
                        <p:cond delay="indefinite"/>
                      </p:stCondLst>
                      <p:childTnLst>
                        <p:par>
                          <p:cTn id="94" fill="hold">
                            <p:stCondLst>
                              <p:cond delay="0"/>
                            </p:stCondLst>
                            <p:childTnLst>
                              <p:par>
                                <p:cTn id="95" presetID="17" presetClass="entr" presetSubtype="10" fill="hold" nodeType="clickEffect">
                                  <p:stCondLst>
                                    <p:cond delay="0"/>
                                  </p:stCondLst>
                                  <p:childTnLst>
                                    <p:set>
                                      <p:cBhvr>
                                        <p:cTn id="96" dur="1" fill="hold">
                                          <p:stCondLst>
                                            <p:cond delay="0"/>
                                          </p:stCondLst>
                                        </p:cTn>
                                        <p:tgtEl>
                                          <p:spTgt spid="109"/>
                                        </p:tgtEl>
                                        <p:attrNameLst>
                                          <p:attrName>style.visibility</p:attrName>
                                        </p:attrNameLst>
                                      </p:cBhvr>
                                      <p:to>
                                        <p:strVal val="visible"/>
                                      </p:to>
                                    </p:set>
                                    <p:anim calcmode="lin" valueType="num">
                                      <p:cBhvr>
                                        <p:cTn id="97" dur="500" fill="hold"/>
                                        <p:tgtEl>
                                          <p:spTgt spid="109"/>
                                        </p:tgtEl>
                                        <p:attrNameLst>
                                          <p:attrName>ppt_w</p:attrName>
                                        </p:attrNameLst>
                                      </p:cBhvr>
                                      <p:tavLst>
                                        <p:tav tm="0">
                                          <p:val>
                                            <p:fltVal val="0"/>
                                          </p:val>
                                        </p:tav>
                                        <p:tav tm="100000">
                                          <p:val>
                                            <p:strVal val="#ppt_w"/>
                                          </p:val>
                                        </p:tav>
                                      </p:tavLst>
                                    </p:anim>
                                    <p:anim calcmode="lin" valueType="num">
                                      <p:cBhvr>
                                        <p:cTn id="98" dur="500" fill="hold"/>
                                        <p:tgtEl>
                                          <p:spTgt spid="109"/>
                                        </p:tgtEl>
                                        <p:attrNameLst>
                                          <p:attrName>ppt_h</p:attrName>
                                        </p:attrNameLst>
                                      </p:cBhvr>
                                      <p:tavLst>
                                        <p:tav tm="0">
                                          <p:val>
                                            <p:strVal val="#ppt_h"/>
                                          </p:val>
                                        </p:tav>
                                        <p:tav tm="100000">
                                          <p:val>
                                            <p:strVal val="#ppt_h"/>
                                          </p:val>
                                        </p:tav>
                                      </p:tavLst>
                                    </p:anim>
                                  </p:childTnLst>
                                </p:cTn>
                              </p:par>
                            </p:childTnLst>
                          </p:cTn>
                        </p:par>
                        <p:par>
                          <p:cTn id="99" fill="hold">
                            <p:stCondLst>
                              <p:cond delay="500"/>
                            </p:stCondLst>
                            <p:childTnLst>
                              <p:par>
                                <p:cTn id="100" presetID="20" presetClass="entr" presetSubtype="0" fill="hold" grpId="0" nodeType="afterEffect">
                                  <p:stCondLst>
                                    <p:cond delay="0"/>
                                  </p:stCondLst>
                                  <p:childTnLst>
                                    <p:set>
                                      <p:cBhvr>
                                        <p:cTn id="101" dur="1" fill="hold">
                                          <p:stCondLst>
                                            <p:cond delay="0"/>
                                          </p:stCondLst>
                                        </p:cTn>
                                        <p:tgtEl>
                                          <p:spTgt spid="103"/>
                                        </p:tgtEl>
                                        <p:attrNameLst>
                                          <p:attrName>style.visibility</p:attrName>
                                        </p:attrNameLst>
                                      </p:cBhvr>
                                      <p:to>
                                        <p:strVal val="visible"/>
                                      </p:to>
                                    </p:set>
                                    <p:animEffect transition="in" filter="wedge">
                                      <p:cBhvr>
                                        <p:cTn id="102"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33" grpId="0" animBg="1"/>
      <p:bldP spid="58" grpId="0" animBg="1"/>
      <p:bldP spid="10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1"/>
          <p:cNvSpPr>
            <a:spLocks noGrp="1"/>
          </p:cNvSpPr>
          <p:nvPr>
            <p:ph type="title"/>
          </p:nvPr>
        </p:nvSpPr>
        <p:spPr>
          <a:xfrm>
            <a:off x="1214438" y="0"/>
            <a:ext cx="6429375" cy="990600"/>
          </a:xfrm>
        </p:spPr>
        <p:txBody>
          <a:bodyPr/>
          <a:lstStyle/>
          <a:p>
            <a:pPr algn="ctr"/>
            <a:r>
              <a:rPr lang="zh-CN" altLang="en-US" b="1" dirty="0" smtClean="0">
                <a:latin typeface="方正姚体" pitchFamily="2" charset="-122"/>
                <a:ea typeface="方正姚体" pitchFamily="2" charset="-122"/>
              </a:rPr>
              <a:t>二、基本流程</a:t>
            </a:r>
          </a:p>
        </p:txBody>
      </p:sp>
      <p:sp>
        <p:nvSpPr>
          <p:cNvPr id="33794" name="日期占位符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smtClean="0"/>
              <a:t>2014/05</a:t>
            </a:r>
            <a:endParaRPr lang="zh-CN" altLang="en-US"/>
          </a:p>
        </p:txBody>
      </p:sp>
      <p:sp>
        <p:nvSpPr>
          <p:cNvPr id="33795" name="页脚占位符 5"/>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a:t>2014</a:t>
            </a:r>
            <a:r>
              <a:rPr lang="zh-CN" altLang="en-US"/>
              <a:t>年全国职业院校技能大赛 </a:t>
            </a:r>
          </a:p>
        </p:txBody>
      </p:sp>
      <p:sp>
        <p:nvSpPr>
          <p:cNvPr id="39" name="TextBox 38"/>
          <p:cNvSpPr txBox="1"/>
          <p:nvPr/>
        </p:nvSpPr>
        <p:spPr>
          <a:xfrm rot="2383132">
            <a:off x="4610100" y="3576638"/>
            <a:ext cx="1143000" cy="307975"/>
          </a:xfrm>
          <a:prstGeom prst="rect">
            <a:avLst/>
          </a:prstGeom>
          <a:solidFill>
            <a:schemeClr val="lt1">
              <a:alpha val="0"/>
            </a:schemeClr>
          </a:solidFill>
          <a:ln>
            <a:noFill/>
          </a:ln>
        </p:spPr>
        <p:style>
          <a:lnRef idx="2">
            <a:schemeClr val="accent6"/>
          </a:lnRef>
          <a:fillRef idx="1">
            <a:schemeClr val="lt1"/>
          </a:fillRef>
          <a:effectRef idx="0">
            <a:schemeClr val="accent6"/>
          </a:effectRef>
          <a:fontRef idx="minor">
            <a:schemeClr val="dk1"/>
          </a:fontRef>
        </p:style>
        <p:txBody>
          <a:bodyPr>
            <a:spAutoFit/>
          </a:bodyPr>
          <a:lstStyle/>
          <a:p>
            <a:pPr fontAlgn="auto">
              <a:spcBef>
                <a:spcPts val="0"/>
              </a:spcBef>
              <a:spcAft>
                <a:spcPts val="0"/>
              </a:spcAft>
              <a:defRPr/>
            </a:pPr>
            <a:r>
              <a:rPr lang="zh-CN" altLang="en-US" sz="1400" dirty="0" smtClean="0">
                <a:latin typeface="+mj-ea"/>
                <a:ea typeface="+mj-ea"/>
              </a:rPr>
              <a:t>无竞赛作品</a:t>
            </a:r>
            <a:endParaRPr lang="zh-CN" altLang="en-US" sz="1400" dirty="0">
              <a:latin typeface="+mj-ea"/>
              <a:ea typeface="+mj-ea"/>
            </a:endParaRPr>
          </a:p>
        </p:txBody>
      </p:sp>
      <p:sp>
        <p:nvSpPr>
          <p:cNvPr id="15" name="TextBox 14"/>
          <p:cNvSpPr txBox="1"/>
          <p:nvPr/>
        </p:nvSpPr>
        <p:spPr>
          <a:xfrm>
            <a:off x="4714875" y="2149475"/>
            <a:ext cx="1143000" cy="292388"/>
          </a:xfrm>
          <a:prstGeom prst="rect">
            <a:avLst/>
          </a:prstGeom>
          <a:solidFill>
            <a:schemeClr val="lt1">
              <a:alpha val="0"/>
            </a:schemeClr>
          </a:solidFill>
          <a:ln>
            <a:noFill/>
          </a:ln>
        </p:spPr>
        <p:style>
          <a:lnRef idx="2">
            <a:schemeClr val="accent6"/>
          </a:lnRef>
          <a:fillRef idx="1">
            <a:schemeClr val="lt1"/>
          </a:fillRef>
          <a:effectRef idx="0">
            <a:schemeClr val="accent6"/>
          </a:effectRef>
          <a:fontRef idx="minor">
            <a:schemeClr val="dk1"/>
          </a:fontRef>
        </p:style>
        <p:txBody>
          <a:bodyPr>
            <a:spAutoFit/>
          </a:bodyPr>
          <a:lstStyle/>
          <a:p>
            <a:pPr fontAlgn="auto">
              <a:spcBef>
                <a:spcPts val="0"/>
              </a:spcBef>
              <a:spcAft>
                <a:spcPts val="0"/>
              </a:spcAft>
              <a:defRPr/>
            </a:pPr>
            <a:r>
              <a:rPr lang="zh-CN" altLang="en-US" sz="1300" dirty="0" smtClean="0">
                <a:latin typeface="+mj-ea"/>
                <a:ea typeface="+mj-ea"/>
              </a:rPr>
              <a:t>有竞赛</a:t>
            </a:r>
            <a:r>
              <a:rPr lang="zh-CN" altLang="en-US" sz="1300" dirty="0">
                <a:latin typeface="+mj-ea"/>
                <a:ea typeface="+mj-ea"/>
              </a:rPr>
              <a:t>作品</a:t>
            </a:r>
          </a:p>
        </p:txBody>
      </p:sp>
      <p:grpSp>
        <p:nvGrpSpPr>
          <p:cNvPr id="33798" name="组合 50"/>
          <p:cNvGrpSpPr>
            <a:grpSpLocks/>
          </p:cNvGrpSpPr>
          <p:nvPr/>
        </p:nvGrpSpPr>
        <p:grpSpPr bwMode="auto">
          <a:xfrm>
            <a:off x="827088" y="2111375"/>
            <a:ext cx="1643062" cy="873125"/>
            <a:chOff x="827584" y="2000240"/>
            <a:chExt cx="1643074" cy="872076"/>
          </a:xfrm>
        </p:grpSpPr>
        <p:sp>
          <p:nvSpPr>
            <p:cNvPr id="17" name="圆角矩形 16"/>
            <p:cNvSpPr/>
            <p:nvPr/>
          </p:nvSpPr>
          <p:spPr>
            <a:xfrm>
              <a:off x="827584" y="2000240"/>
              <a:ext cx="1643074" cy="87207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mj-ea"/>
                <a:ea typeface="+mj-ea"/>
              </a:endParaRPr>
            </a:p>
          </p:txBody>
        </p:sp>
        <p:sp>
          <p:nvSpPr>
            <p:cNvPr id="18" name="TextBox 17"/>
            <p:cNvSpPr txBox="1"/>
            <p:nvPr/>
          </p:nvSpPr>
          <p:spPr>
            <a:xfrm>
              <a:off x="899022" y="2142943"/>
              <a:ext cx="1500199" cy="646922"/>
            </a:xfrm>
            <a:prstGeom prst="rect">
              <a:avLst/>
            </a:prstGeom>
            <a:noFill/>
          </p:spPr>
          <p:txBody>
            <a:bodyPr>
              <a:spAutoFit/>
            </a:bodyPr>
            <a:lstStyle/>
            <a:p>
              <a:pPr algn="ctr" fontAlgn="auto">
                <a:spcBef>
                  <a:spcPts val="0"/>
                </a:spcBef>
                <a:spcAft>
                  <a:spcPts val="0"/>
                </a:spcAft>
                <a:defRPr/>
              </a:pPr>
              <a:r>
                <a:rPr lang="zh-CN" altLang="en-US" b="1" dirty="0">
                  <a:solidFill>
                    <a:schemeClr val="bg1"/>
                  </a:solidFill>
                  <a:latin typeface="+mj-ea"/>
                  <a:ea typeface="+mj-ea"/>
                </a:rPr>
                <a:t>检录、一次抽签加密</a:t>
              </a:r>
            </a:p>
          </p:txBody>
        </p:sp>
      </p:grpSp>
      <p:sp>
        <p:nvSpPr>
          <p:cNvPr id="19" name="下箭头 18"/>
          <p:cNvSpPr/>
          <p:nvPr/>
        </p:nvSpPr>
        <p:spPr>
          <a:xfrm rot="16200000">
            <a:off x="2627312" y="2270126"/>
            <a:ext cx="428625" cy="53975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mj-ea"/>
              <a:ea typeface="+mj-ea"/>
            </a:endParaRPr>
          </a:p>
        </p:txBody>
      </p:sp>
      <p:grpSp>
        <p:nvGrpSpPr>
          <p:cNvPr id="33800" name="组合 43"/>
          <p:cNvGrpSpPr>
            <a:grpSpLocks/>
          </p:cNvGrpSpPr>
          <p:nvPr/>
        </p:nvGrpSpPr>
        <p:grpSpPr bwMode="auto">
          <a:xfrm>
            <a:off x="3175000" y="2111375"/>
            <a:ext cx="1643063" cy="873125"/>
            <a:chOff x="3174778" y="2342610"/>
            <a:chExt cx="1643074" cy="872076"/>
          </a:xfrm>
        </p:grpSpPr>
        <p:sp>
          <p:nvSpPr>
            <p:cNvPr id="22" name="圆角矩形 21"/>
            <p:cNvSpPr/>
            <p:nvPr/>
          </p:nvSpPr>
          <p:spPr>
            <a:xfrm>
              <a:off x="3174778" y="2342610"/>
              <a:ext cx="1643074" cy="872076"/>
            </a:xfrm>
            <a:prstGeom prst="roundRect">
              <a:avLst/>
            </a:prstGeom>
            <a:solidFill>
              <a:srgbClr val="96D0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mj-ea"/>
                <a:ea typeface="+mj-ea"/>
              </a:endParaRPr>
            </a:p>
          </p:txBody>
        </p:sp>
        <p:sp>
          <p:nvSpPr>
            <p:cNvPr id="23" name="TextBox 22"/>
            <p:cNvSpPr txBox="1"/>
            <p:nvPr/>
          </p:nvSpPr>
          <p:spPr>
            <a:xfrm>
              <a:off x="3174778" y="2572521"/>
              <a:ext cx="1643074" cy="369443"/>
            </a:xfrm>
            <a:prstGeom prst="rect">
              <a:avLst/>
            </a:prstGeom>
            <a:noFill/>
          </p:spPr>
          <p:txBody>
            <a:bodyPr>
              <a:spAutoFit/>
            </a:bodyPr>
            <a:lstStyle/>
            <a:p>
              <a:pPr algn="ctr" fontAlgn="auto">
                <a:spcBef>
                  <a:spcPts val="0"/>
                </a:spcBef>
                <a:spcAft>
                  <a:spcPts val="0"/>
                </a:spcAft>
                <a:defRPr/>
              </a:pPr>
              <a:r>
                <a:rPr lang="zh-CN" altLang="en-US" b="1" dirty="0">
                  <a:solidFill>
                    <a:schemeClr val="bg1"/>
                  </a:solidFill>
                  <a:latin typeface="+mj-ea"/>
                  <a:ea typeface="+mj-ea"/>
                </a:rPr>
                <a:t>二次抽签加密</a:t>
              </a:r>
            </a:p>
          </p:txBody>
        </p:sp>
      </p:grpSp>
      <p:sp>
        <p:nvSpPr>
          <p:cNvPr id="24" name="下箭头 23"/>
          <p:cNvSpPr/>
          <p:nvPr/>
        </p:nvSpPr>
        <p:spPr>
          <a:xfrm rot="16200000">
            <a:off x="5099050" y="2341563"/>
            <a:ext cx="428625" cy="539750"/>
          </a:xfrm>
          <a:prstGeom prst="downArrow">
            <a:avLst/>
          </a:prstGeom>
          <a:solidFill>
            <a:srgbClr val="96D0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mj-ea"/>
              <a:ea typeface="+mj-ea"/>
            </a:endParaRPr>
          </a:p>
        </p:txBody>
      </p:sp>
      <p:grpSp>
        <p:nvGrpSpPr>
          <p:cNvPr id="33802" name="组合 52"/>
          <p:cNvGrpSpPr>
            <a:grpSpLocks/>
          </p:cNvGrpSpPr>
          <p:nvPr/>
        </p:nvGrpSpPr>
        <p:grpSpPr bwMode="auto">
          <a:xfrm>
            <a:off x="5694363" y="2111375"/>
            <a:ext cx="1644650" cy="873125"/>
            <a:chOff x="5695058" y="1857364"/>
            <a:chExt cx="1643644" cy="872076"/>
          </a:xfrm>
        </p:grpSpPr>
        <p:sp>
          <p:nvSpPr>
            <p:cNvPr id="26" name="圆角矩形 25"/>
            <p:cNvSpPr/>
            <p:nvPr/>
          </p:nvSpPr>
          <p:spPr>
            <a:xfrm>
              <a:off x="5695058" y="1857364"/>
              <a:ext cx="1643644" cy="872076"/>
            </a:xfrm>
            <a:prstGeom prst="roundRect">
              <a:avLst/>
            </a:prstGeom>
            <a:solidFill>
              <a:srgbClr val="8DD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mj-ea"/>
                <a:ea typeface="+mj-ea"/>
              </a:endParaRPr>
            </a:p>
          </p:txBody>
        </p:sp>
        <p:sp>
          <p:nvSpPr>
            <p:cNvPr id="27" name="TextBox 26"/>
            <p:cNvSpPr txBox="1"/>
            <p:nvPr/>
          </p:nvSpPr>
          <p:spPr>
            <a:xfrm>
              <a:off x="5766451" y="2090447"/>
              <a:ext cx="1572251" cy="369443"/>
            </a:xfrm>
            <a:prstGeom prst="rect">
              <a:avLst/>
            </a:prstGeom>
            <a:noFill/>
          </p:spPr>
          <p:txBody>
            <a:bodyPr>
              <a:spAutoFit/>
            </a:bodyPr>
            <a:lstStyle/>
            <a:p>
              <a:pPr fontAlgn="auto">
                <a:spcBef>
                  <a:spcPts val="0"/>
                </a:spcBef>
                <a:spcAft>
                  <a:spcPts val="0"/>
                </a:spcAft>
                <a:defRPr/>
              </a:pPr>
              <a:r>
                <a:rPr lang="zh-CN" altLang="en-US" b="1" dirty="0">
                  <a:solidFill>
                    <a:schemeClr val="bg1"/>
                  </a:solidFill>
                  <a:latin typeface="+mj-ea"/>
                  <a:ea typeface="+mj-ea"/>
                </a:rPr>
                <a:t>竞赛作品加密</a:t>
              </a:r>
            </a:p>
          </p:txBody>
        </p:sp>
      </p:grpSp>
      <p:sp>
        <p:nvSpPr>
          <p:cNvPr id="28" name="下箭头 27"/>
          <p:cNvSpPr/>
          <p:nvPr/>
        </p:nvSpPr>
        <p:spPr>
          <a:xfrm>
            <a:off x="6346825" y="3143250"/>
            <a:ext cx="428625" cy="568325"/>
          </a:xfrm>
          <a:prstGeom prst="downArrow">
            <a:avLst/>
          </a:prstGeom>
          <a:solidFill>
            <a:srgbClr val="8DD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mj-ea"/>
              <a:ea typeface="+mj-ea"/>
            </a:endParaRPr>
          </a:p>
        </p:txBody>
      </p:sp>
      <p:grpSp>
        <p:nvGrpSpPr>
          <p:cNvPr id="33804" name="组合 53"/>
          <p:cNvGrpSpPr>
            <a:grpSpLocks/>
          </p:cNvGrpSpPr>
          <p:nvPr/>
        </p:nvGrpSpPr>
        <p:grpSpPr bwMode="auto">
          <a:xfrm>
            <a:off x="5694363" y="3757613"/>
            <a:ext cx="1643062" cy="885825"/>
            <a:chOff x="5695058" y="3286124"/>
            <a:chExt cx="1643074" cy="886326"/>
          </a:xfrm>
        </p:grpSpPr>
        <p:sp>
          <p:nvSpPr>
            <p:cNvPr id="30" name="圆角矩形 29"/>
            <p:cNvSpPr/>
            <p:nvPr/>
          </p:nvSpPr>
          <p:spPr>
            <a:xfrm>
              <a:off x="5695058" y="3286124"/>
              <a:ext cx="1643074" cy="886326"/>
            </a:xfrm>
            <a:prstGeom prst="roundRect">
              <a:avLst/>
            </a:prstGeom>
            <a:solidFill>
              <a:srgbClr val="9AD1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mj-ea"/>
                <a:ea typeface="+mj-ea"/>
              </a:endParaRPr>
            </a:p>
          </p:txBody>
        </p:sp>
        <p:sp>
          <p:nvSpPr>
            <p:cNvPr id="31" name="TextBox 30"/>
            <p:cNvSpPr txBox="1"/>
            <p:nvPr/>
          </p:nvSpPr>
          <p:spPr>
            <a:xfrm>
              <a:off x="5766496" y="3530737"/>
              <a:ext cx="1500199" cy="462223"/>
            </a:xfrm>
            <a:prstGeom prst="rect">
              <a:avLst/>
            </a:prstGeom>
            <a:noFill/>
          </p:spPr>
          <p:txBody>
            <a:bodyPr>
              <a:spAutoFit/>
            </a:bodyPr>
            <a:lstStyle/>
            <a:p>
              <a:pPr algn="ctr" fontAlgn="auto">
                <a:spcBef>
                  <a:spcPts val="0"/>
                </a:spcBef>
                <a:spcAft>
                  <a:spcPts val="0"/>
                </a:spcAft>
                <a:defRPr/>
              </a:pPr>
              <a:r>
                <a:rPr lang="zh-CN" altLang="en-US" sz="2400" b="1" dirty="0">
                  <a:solidFill>
                    <a:srgbClr val="FF0000"/>
                  </a:solidFill>
                  <a:latin typeface="+mj-ea"/>
                  <a:ea typeface="+mj-ea"/>
                </a:rPr>
                <a:t>成绩评定</a:t>
              </a:r>
            </a:p>
          </p:txBody>
        </p:sp>
      </p:grpSp>
      <p:sp>
        <p:nvSpPr>
          <p:cNvPr id="32" name="下箭头 31"/>
          <p:cNvSpPr/>
          <p:nvPr/>
        </p:nvSpPr>
        <p:spPr>
          <a:xfrm>
            <a:off x="6319838" y="4714875"/>
            <a:ext cx="428625" cy="428625"/>
          </a:xfrm>
          <a:prstGeom prst="downArrow">
            <a:avLst/>
          </a:prstGeom>
          <a:solidFill>
            <a:srgbClr val="9AD1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mj-ea"/>
              <a:ea typeface="+mj-ea"/>
            </a:endParaRPr>
          </a:p>
        </p:txBody>
      </p:sp>
      <p:sp>
        <p:nvSpPr>
          <p:cNvPr id="35" name="圆角矩形 34"/>
          <p:cNvSpPr/>
          <p:nvPr/>
        </p:nvSpPr>
        <p:spPr>
          <a:xfrm>
            <a:off x="5743575" y="5145088"/>
            <a:ext cx="1643063" cy="855662"/>
          </a:xfrm>
          <a:prstGeom prst="roundRect">
            <a:avLst/>
          </a:prstGeom>
          <a:solidFill>
            <a:srgbClr val="A7D7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mj-ea"/>
              <a:ea typeface="+mj-ea"/>
            </a:endParaRPr>
          </a:p>
        </p:txBody>
      </p:sp>
      <p:sp>
        <p:nvSpPr>
          <p:cNvPr id="36" name="TextBox 35"/>
          <p:cNvSpPr txBox="1"/>
          <p:nvPr/>
        </p:nvSpPr>
        <p:spPr>
          <a:xfrm>
            <a:off x="5815013" y="5416550"/>
            <a:ext cx="1571625" cy="369888"/>
          </a:xfrm>
          <a:prstGeom prst="rect">
            <a:avLst/>
          </a:prstGeom>
          <a:noFill/>
        </p:spPr>
        <p:txBody>
          <a:bodyPr>
            <a:spAutoFit/>
          </a:bodyPr>
          <a:lstStyle/>
          <a:p>
            <a:pPr fontAlgn="auto">
              <a:spcBef>
                <a:spcPts val="0"/>
              </a:spcBef>
              <a:spcAft>
                <a:spcPts val="0"/>
              </a:spcAft>
              <a:defRPr/>
            </a:pPr>
            <a:r>
              <a:rPr lang="zh-CN" altLang="en-US" b="1" dirty="0">
                <a:solidFill>
                  <a:schemeClr val="bg1"/>
                </a:solidFill>
                <a:latin typeface="+mj-ea"/>
                <a:ea typeface="+mj-ea"/>
              </a:rPr>
              <a:t>加密信息解密</a:t>
            </a:r>
          </a:p>
        </p:txBody>
      </p:sp>
      <p:sp>
        <p:nvSpPr>
          <p:cNvPr id="38" name="下箭头 37"/>
          <p:cNvSpPr/>
          <p:nvPr/>
        </p:nvSpPr>
        <p:spPr>
          <a:xfrm rot="18570921">
            <a:off x="5059362" y="3179763"/>
            <a:ext cx="428625" cy="539750"/>
          </a:xfrm>
          <a:prstGeom prst="downArrow">
            <a:avLst/>
          </a:prstGeom>
          <a:solidFill>
            <a:srgbClr val="96D0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mj-ea"/>
              <a:ea typeface="+mj-ea"/>
            </a:endParaRPr>
          </a:p>
        </p:txBody>
      </p:sp>
      <p:sp>
        <p:nvSpPr>
          <p:cNvPr id="40" name="下箭头 39"/>
          <p:cNvSpPr/>
          <p:nvPr/>
        </p:nvSpPr>
        <p:spPr>
          <a:xfrm rot="5400000">
            <a:off x="5056187" y="5302251"/>
            <a:ext cx="428625" cy="539750"/>
          </a:xfrm>
          <a:prstGeom prst="downArrow">
            <a:avLst/>
          </a:prstGeom>
          <a:solidFill>
            <a:srgbClr val="A7D7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mj-ea"/>
              <a:ea typeface="+mj-ea"/>
            </a:endParaRPr>
          </a:p>
        </p:txBody>
      </p:sp>
      <p:sp>
        <p:nvSpPr>
          <p:cNvPr id="41" name="椭圆 40"/>
          <p:cNvSpPr/>
          <p:nvPr/>
        </p:nvSpPr>
        <p:spPr>
          <a:xfrm>
            <a:off x="571472" y="5072063"/>
            <a:ext cx="1898678" cy="1071581"/>
          </a:xfrm>
          <a:prstGeom prst="ellipse">
            <a:avLst/>
          </a:prstGeom>
          <a:solidFill>
            <a:srgbClr val="D2DA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mj-ea"/>
              <a:ea typeface="+mj-ea"/>
            </a:endParaRPr>
          </a:p>
        </p:txBody>
      </p:sp>
      <p:sp>
        <p:nvSpPr>
          <p:cNvPr id="42" name="TextBox 41"/>
          <p:cNvSpPr txBox="1"/>
          <p:nvPr/>
        </p:nvSpPr>
        <p:spPr>
          <a:xfrm>
            <a:off x="642910" y="5214950"/>
            <a:ext cx="1714512" cy="830997"/>
          </a:xfrm>
          <a:prstGeom prst="rect">
            <a:avLst/>
          </a:prstGeom>
          <a:noFill/>
        </p:spPr>
        <p:txBody>
          <a:bodyPr wrap="square">
            <a:spAutoFit/>
          </a:bodyPr>
          <a:lstStyle/>
          <a:p>
            <a:pPr algn="ctr" fontAlgn="auto">
              <a:spcBef>
                <a:spcPts val="0"/>
              </a:spcBef>
              <a:spcAft>
                <a:spcPts val="0"/>
              </a:spcAft>
              <a:defRPr/>
            </a:pPr>
            <a:r>
              <a:rPr lang="zh-CN" altLang="en-US" sz="2400" b="1" dirty="0" smtClean="0">
                <a:solidFill>
                  <a:srgbClr val="FF0000"/>
                </a:solidFill>
                <a:latin typeface="+mj-ea"/>
                <a:ea typeface="+mj-ea"/>
              </a:rPr>
              <a:t>留档备案与成绩使用</a:t>
            </a:r>
            <a:endParaRPr lang="zh-CN" altLang="en-US" sz="2400" b="1" dirty="0">
              <a:solidFill>
                <a:srgbClr val="FF0000"/>
              </a:solidFill>
              <a:latin typeface="+mj-ea"/>
              <a:ea typeface="+mj-ea"/>
            </a:endParaRPr>
          </a:p>
        </p:txBody>
      </p:sp>
      <p:sp>
        <p:nvSpPr>
          <p:cNvPr id="37" name="圆角矩形 21"/>
          <p:cNvSpPr/>
          <p:nvPr/>
        </p:nvSpPr>
        <p:spPr>
          <a:xfrm>
            <a:off x="3222625" y="5129213"/>
            <a:ext cx="1643063" cy="871537"/>
          </a:xfrm>
          <a:prstGeom prst="roundRect">
            <a:avLst/>
          </a:prstGeom>
          <a:solidFill>
            <a:srgbClr val="EBD2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b="1" dirty="0">
                <a:solidFill>
                  <a:srgbClr val="FF0000"/>
                </a:solidFill>
                <a:latin typeface="+mj-ea"/>
                <a:ea typeface="+mj-ea"/>
              </a:rPr>
              <a:t>抽检复核</a:t>
            </a:r>
          </a:p>
        </p:txBody>
      </p:sp>
      <p:sp>
        <p:nvSpPr>
          <p:cNvPr id="43" name="下箭头 18"/>
          <p:cNvSpPr/>
          <p:nvPr/>
        </p:nvSpPr>
        <p:spPr>
          <a:xfrm rot="5400000">
            <a:off x="2559050" y="5302251"/>
            <a:ext cx="428625" cy="539750"/>
          </a:xfrm>
          <a:prstGeom prst="downArrow">
            <a:avLst/>
          </a:prstGeom>
          <a:solidFill>
            <a:srgbClr val="EBD2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mj-ea"/>
              <a:ea typeface="+mj-ea"/>
            </a:endParaRPr>
          </a:p>
        </p:txBody>
      </p:sp>
      <p:sp>
        <p:nvSpPr>
          <p:cNvPr id="8" name="Rectangular Callout 7"/>
          <p:cNvSpPr/>
          <p:nvPr/>
        </p:nvSpPr>
        <p:spPr>
          <a:xfrm>
            <a:off x="918590" y="3036500"/>
            <a:ext cx="1368152" cy="504056"/>
          </a:xfrm>
          <a:prstGeom prst="wedgeRectCallout">
            <a:avLst>
              <a:gd name="adj1" fmla="val -18770"/>
              <a:gd name="adj2" fmla="val -65769"/>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zh-CN" altLang="en-US" sz="1400" dirty="0">
                <a:latin typeface="+mj-ea"/>
                <a:ea typeface="+mj-ea"/>
              </a:rPr>
              <a:t>检录裁判，第一组加密裁判</a:t>
            </a:r>
            <a:endParaRPr lang="en-US" sz="1400" dirty="0">
              <a:latin typeface="+mj-ea"/>
              <a:ea typeface="+mj-ea"/>
            </a:endParaRPr>
          </a:p>
        </p:txBody>
      </p:sp>
      <p:sp>
        <p:nvSpPr>
          <p:cNvPr id="45" name="Rectangular Callout 44"/>
          <p:cNvSpPr/>
          <p:nvPr/>
        </p:nvSpPr>
        <p:spPr>
          <a:xfrm>
            <a:off x="3294854" y="3040490"/>
            <a:ext cx="1368152" cy="504056"/>
          </a:xfrm>
          <a:prstGeom prst="wedgeRectCallout">
            <a:avLst>
              <a:gd name="adj1" fmla="val -18770"/>
              <a:gd name="adj2" fmla="val -65769"/>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zh-CN" altLang="en-US" sz="1400" dirty="0">
                <a:latin typeface="+mj-ea"/>
                <a:ea typeface="+mj-ea"/>
              </a:rPr>
              <a:t>第二组加密裁判</a:t>
            </a:r>
            <a:endParaRPr lang="en-US" sz="1400" dirty="0">
              <a:latin typeface="+mj-ea"/>
              <a:ea typeface="+mj-ea"/>
            </a:endParaRPr>
          </a:p>
        </p:txBody>
      </p:sp>
      <p:sp>
        <p:nvSpPr>
          <p:cNvPr id="46" name="Rectangular Callout 45"/>
          <p:cNvSpPr/>
          <p:nvPr/>
        </p:nvSpPr>
        <p:spPr>
          <a:xfrm>
            <a:off x="7429520" y="3852498"/>
            <a:ext cx="899592" cy="648072"/>
          </a:xfrm>
          <a:prstGeom prst="wedgeRectCallout">
            <a:avLst>
              <a:gd name="adj1" fmla="val -63120"/>
              <a:gd name="adj2" fmla="val 26615"/>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zh-CN" altLang="en-US" sz="1400" dirty="0">
                <a:latin typeface="+mj-ea"/>
                <a:ea typeface="+mj-ea"/>
              </a:rPr>
              <a:t>评分裁判</a:t>
            </a:r>
            <a:endParaRPr lang="en-US" sz="1400" dirty="0">
              <a:latin typeface="+mj-ea"/>
              <a:ea typeface="+mj-ea"/>
            </a:endParaRPr>
          </a:p>
        </p:txBody>
      </p:sp>
      <p:sp>
        <p:nvSpPr>
          <p:cNvPr id="47" name="Rectangular Callout 46"/>
          <p:cNvSpPr/>
          <p:nvPr/>
        </p:nvSpPr>
        <p:spPr>
          <a:xfrm>
            <a:off x="7507830" y="5209820"/>
            <a:ext cx="899592" cy="648072"/>
          </a:xfrm>
          <a:prstGeom prst="wedgeRectCallout">
            <a:avLst>
              <a:gd name="adj1" fmla="val -63120"/>
              <a:gd name="adj2" fmla="val 26615"/>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zh-CN" altLang="en-US" sz="1400" dirty="0">
                <a:latin typeface="+mj-ea"/>
                <a:ea typeface="+mj-ea"/>
              </a:rPr>
              <a:t>加密裁判</a:t>
            </a:r>
            <a:endParaRPr lang="en-US" sz="1400" dirty="0">
              <a:latin typeface="+mj-ea"/>
              <a:ea typeface="+mj-ea"/>
            </a:endParaRPr>
          </a:p>
        </p:txBody>
      </p:sp>
      <p:sp>
        <p:nvSpPr>
          <p:cNvPr id="48" name="Rectangular Callout 47"/>
          <p:cNvSpPr/>
          <p:nvPr/>
        </p:nvSpPr>
        <p:spPr>
          <a:xfrm>
            <a:off x="3366862" y="4643446"/>
            <a:ext cx="1368152" cy="357190"/>
          </a:xfrm>
          <a:prstGeom prst="wedgeRectCallout">
            <a:avLst>
              <a:gd name="adj1" fmla="val -27021"/>
              <a:gd name="adj2" fmla="val 82605"/>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zh-CN" altLang="en-US" sz="1400" dirty="0">
                <a:latin typeface="+mj-ea"/>
                <a:ea typeface="+mj-ea"/>
              </a:rPr>
              <a:t>监督人员</a:t>
            </a:r>
            <a:endParaRPr lang="en-US" sz="1400" dirty="0">
              <a:latin typeface="+mj-ea"/>
              <a:ea typeface="+mj-ea"/>
            </a:endParaRPr>
          </a:p>
        </p:txBody>
      </p:sp>
      <p:sp>
        <p:nvSpPr>
          <p:cNvPr id="49" name="Rectangular Callout 48"/>
          <p:cNvSpPr/>
          <p:nvPr/>
        </p:nvSpPr>
        <p:spPr>
          <a:xfrm>
            <a:off x="918590" y="4572008"/>
            <a:ext cx="1368152" cy="428628"/>
          </a:xfrm>
          <a:prstGeom prst="wedgeRectCallout">
            <a:avLst>
              <a:gd name="adj1" fmla="val -27021"/>
              <a:gd name="adj2" fmla="val 82605"/>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zh-CN" altLang="en-US" sz="1400" dirty="0" smtClean="0">
                <a:latin typeface="+mj-ea"/>
                <a:ea typeface="+mj-ea"/>
              </a:rPr>
              <a:t>大赛组委会和赛项承办单位</a:t>
            </a:r>
            <a:endParaRPr lang="en-US" sz="1400" dirty="0">
              <a:latin typeface="+mj-ea"/>
              <a:ea typeface="+mj-ea"/>
            </a:endParaRPr>
          </a:p>
        </p:txBody>
      </p:sp>
      <p:sp>
        <p:nvSpPr>
          <p:cNvPr id="50" name="Rectangular Callout 49"/>
          <p:cNvSpPr/>
          <p:nvPr/>
        </p:nvSpPr>
        <p:spPr>
          <a:xfrm>
            <a:off x="7429520" y="1968920"/>
            <a:ext cx="899592" cy="1152128"/>
          </a:xfrm>
          <a:prstGeom prst="wedgeRectCallout">
            <a:avLst>
              <a:gd name="adj1" fmla="val -64360"/>
              <a:gd name="adj2" fmla="val 19840"/>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zh-CN" altLang="en-US" sz="1400" dirty="0">
                <a:latin typeface="+mj-ea"/>
                <a:ea typeface="+mj-ea"/>
              </a:rPr>
              <a:t>二维码加密或由第三组加密裁判组织实施</a:t>
            </a:r>
            <a:endParaRPr lang="en-US" sz="1400" dirty="0">
              <a:latin typeface="+mj-ea"/>
              <a:ea typeface="+mj-ea"/>
            </a:endParaRPr>
          </a:p>
        </p:txBody>
      </p:sp>
      <p:sp>
        <p:nvSpPr>
          <p:cNvPr id="55" name="右大括号 54"/>
          <p:cNvSpPr/>
          <p:nvPr/>
        </p:nvSpPr>
        <p:spPr>
          <a:xfrm rot="16200000">
            <a:off x="3929063" y="-571500"/>
            <a:ext cx="357188" cy="4929187"/>
          </a:xfrm>
          <a:prstGeom prst="rightBrace">
            <a:avLst>
              <a:gd name="adj1" fmla="val 83252"/>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56" name="TextBox 55"/>
          <p:cNvSpPr txBox="1"/>
          <p:nvPr/>
        </p:nvSpPr>
        <p:spPr>
          <a:xfrm>
            <a:off x="3357563" y="1285875"/>
            <a:ext cx="1500187" cy="461963"/>
          </a:xfrm>
          <a:prstGeom prst="rect">
            <a:avLst/>
          </a:prstGeom>
          <a:noFill/>
        </p:spPr>
        <p:txBody>
          <a:bodyPr>
            <a:spAutoFit/>
          </a:bodyPr>
          <a:lstStyle/>
          <a:p>
            <a:pPr algn="ctr" fontAlgn="auto">
              <a:spcBef>
                <a:spcPts val="0"/>
              </a:spcBef>
              <a:spcAft>
                <a:spcPts val="0"/>
              </a:spcAft>
              <a:defRPr/>
            </a:pPr>
            <a:r>
              <a:rPr lang="zh-CN" altLang="en-US" sz="2400" dirty="0">
                <a:solidFill>
                  <a:srgbClr val="FF0000"/>
                </a:solidFill>
                <a:latin typeface="+mj-ea"/>
                <a:ea typeface="+mj-ea"/>
              </a:rPr>
              <a:t>抽签加密</a:t>
            </a:r>
          </a:p>
        </p:txBody>
      </p:sp>
      <p:sp>
        <p:nvSpPr>
          <p:cNvPr id="57" name="五角星 56"/>
          <p:cNvSpPr/>
          <p:nvPr/>
        </p:nvSpPr>
        <p:spPr>
          <a:xfrm>
            <a:off x="3214688" y="1285875"/>
            <a:ext cx="214312" cy="214313"/>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8" name="五角星 57"/>
          <p:cNvSpPr/>
          <p:nvPr/>
        </p:nvSpPr>
        <p:spPr>
          <a:xfrm>
            <a:off x="5786438" y="3857625"/>
            <a:ext cx="214312" cy="214313"/>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4" name="五角星 43"/>
          <p:cNvSpPr/>
          <p:nvPr/>
        </p:nvSpPr>
        <p:spPr>
          <a:xfrm>
            <a:off x="3286118" y="5214950"/>
            <a:ext cx="214312" cy="214313"/>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 name="五角星 50"/>
          <p:cNvSpPr/>
          <p:nvPr/>
        </p:nvSpPr>
        <p:spPr>
          <a:xfrm>
            <a:off x="500034" y="5214950"/>
            <a:ext cx="214312" cy="214313"/>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1"/>
          <p:cNvSpPr>
            <a:spLocks noGrp="1"/>
          </p:cNvSpPr>
          <p:nvPr>
            <p:ph type="title"/>
          </p:nvPr>
        </p:nvSpPr>
        <p:spPr>
          <a:xfrm>
            <a:off x="1214438" y="0"/>
            <a:ext cx="6429375" cy="990600"/>
          </a:xfrm>
        </p:spPr>
        <p:txBody>
          <a:bodyPr/>
          <a:lstStyle/>
          <a:p>
            <a:pPr algn="ctr"/>
            <a:r>
              <a:rPr lang="en-US" altLang="zh-CN" b="1" dirty="0" smtClean="0">
                <a:latin typeface="方正姚体" pitchFamily="2" charset="-122"/>
                <a:ea typeface="方正姚体" pitchFamily="2" charset="-122"/>
              </a:rPr>
              <a:t>1</a:t>
            </a:r>
            <a:r>
              <a:rPr lang="zh-CN" altLang="en-US" b="1" dirty="0" smtClean="0">
                <a:latin typeface="方正姚体" pitchFamily="2" charset="-122"/>
                <a:ea typeface="方正姚体" pitchFamily="2" charset="-122"/>
              </a:rPr>
              <a:t>、抽签加密</a:t>
            </a:r>
            <a:r>
              <a:rPr lang="en-US" altLang="zh-CN" sz="2400" b="1" dirty="0" smtClean="0">
                <a:latin typeface="方正姚体" pitchFamily="2" charset="-122"/>
                <a:ea typeface="方正姚体" pitchFamily="2" charset="-122"/>
              </a:rPr>
              <a:t>——</a:t>
            </a:r>
            <a:r>
              <a:rPr lang="zh-CN" altLang="en-US" sz="2400" b="1" dirty="0" smtClean="0">
                <a:latin typeface="方正姚体" pitchFamily="2" charset="-122"/>
                <a:ea typeface="方正姚体" pitchFamily="2" charset="-122"/>
              </a:rPr>
              <a:t>个案</a:t>
            </a:r>
            <a:r>
              <a:rPr lang="en-US" altLang="zh-CN" sz="2400" b="1" dirty="0" smtClean="0">
                <a:latin typeface="方正姚体" pitchFamily="2" charset="-122"/>
                <a:ea typeface="方正姚体" pitchFamily="2" charset="-122"/>
              </a:rPr>
              <a:t>1</a:t>
            </a:r>
            <a:r>
              <a:rPr lang="zh-CN" altLang="en-US" sz="2400" b="1" dirty="0" smtClean="0">
                <a:latin typeface="方正姚体" pitchFamily="2" charset="-122"/>
                <a:ea typeface="方正姚体" pitchFamily="2" charset="-122"/>
              </a:rPr>
              <a:t>：有竞赛作品</a:t>
            </a:r>
          </a:p>
        </p:txBody>
      </p:sp>
      <p:sp>
        <p:nvSpPr>
          <p:cNvPr id="34818" name="日期占位符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smtClean="0"/>
              <a:t>2014/05</a:t>
            </a:r>
            <a:endParaRPr lang="zh-CN" altLang="en-US"/>
          </a:p>
        </p:txBody>
      </p:sp>
      <p:sp>
        <p:nvSpPr>
          <p:cNvPr id="34819" name="页脚占位符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a:t>2014</a:t>
            </a:r>
            <a:r>
              <a:rPr lang="zh-CN" altLang="en-US"/>
              <a:t>年全国职业院校技能大赛 </a:t>
            </a:r>
          </a:p>
        </p:txBody>
      </p:sp>
      <p:sp>
        <p:nvSpPr>
          <p:cNvPr id="19" name="矩形 5"/>
          <p:cNvSpPr/>
          <p:nvPr/>
        </p:nvSpPr>
        <p:spPr>
          <a:xfrm>
            <a:off x="571500" y="1268413"/>
            <a:ext cx="8072438" cy="5715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b="1" dirty="0" smtClean="0">
                <a:solidFill>
                  <a:srgbClr val="FFFF00"/>
                </a:solidFill>
                <a:latin typeface="+mj-ea"/>
                <a:ea typeface="+mj-ea"/>
              </a:rPr>
              <a:t>高职</a:t>
            </a:r>
            <a:r>
              <a:rPr lang="zh-CN" altLang="en-US" sz="2000" b="1" dirty="0">
                <a:solidFill>
                  <a:srgbClr val="FFFF00"/>
                </a:solidFill>
                <a:latin typeface="+mj-ea"/>
                <a:ea typeface="+mj-ea"/>
              </a:rPr>
              <a:t>组注塑模具</a:t>
            </a:r>
            <a:r>
              <a:rPr lang="en-US" altLang="zh-CN" sz="2000" b="1" dirty="0">
                <a:solidFill>
                  <a:srgbClr val="FFFF00"/>
                </a:solidFill>
                <a:latin typeface="+mj-ea"/>
                <a:ea typeface="+mj-ea"/>
              </a:rPr>
              <a:t>CAD</a:t>
            </a:r>
            <a:r>
              <a:rPr lang="zh-CN" altLang="zh-CN" sz="2000" b="1" dirty="0">
                <a:solidFill>
                  <a:srgbClr val="FFFF00"/>
                </a:solidFill>
                <a:latin typeface="+mj-ea"/>
                <a:ea typeface="+mj-ea"/>
              </a:rPr>
              <a:t>/</a:t>
            </a:r>
            <a:r>
              <a:rPr lang="en-US" altLang="zh-CN" sz="2000" b="1" dirty="0">
                <a:solidFill>
                  <a:srgbClr val="FFFF00"/>
                </a:solidFill>
                <a:latin typeface="+mj-ea"/>
                <a:ea typeface="+mj-ea"/>
              </a:rPr>
              <a:t>CAE</a:t>
            </a:r>
            <a:r>
              <a:rPr lang="zh-CN" altLang="en-US" sz="2000" b="1" dirty="0">
                <a:solidFill>
                  <a:srgbClr val="FFFF00"/>
                </a:solidFill>
                <a:latin typeface="+mj-ea"/>
                <a:ea typeface="+mj-ea"/>
              </a:rPr>
              <a:t>与主要零件加工</a:t>
            </a:r>
            <a:endParaRPr lang="zh-CN" altLang="en-US" sz="2000" dirty="0">
              <a:solidFill>
                <a:srgbClr val="FFFF00"/>
              </a:solidFill>
              <a:latin typeface="+mj-ea"/>
              <a:ea typeface="+mj-ea"/>
            </a:endParaRPr>
          </a:p>
        </p:txBody>
      </p:sp>
      <p:sp>
        <p:nvSpPr>
          <p:cNvPr id="9" name="TextBox 8"/>
          <p:cNvSpPr txBox="1"/>
          <p:nvPr/>
        </p:nvSpPr>
        <p:spPr>
          <a:xfrm>
            <a:off x="682625" y="2000250"/>
            <a:ext cx="7704138" cy="369888"/>
          </a:xfrm>
          <a:prstGeom prst="rect">
            <a:avLst/>
          </a:prstGeom>
          <a:noFill/>
        </p:spPr>
        <p:txBody>
          <a:bodyPr>
            <a:spAutoFit/>
          </a:bodyPr>
          <a:lstStyle/>
          <a:p>
            <a:pPr fontAlgn="auto">
              <a:spcBef>
                <a:spcPts val="600"/>
              </a:spcBef>
              <a:spcAft>
                <a:spcPts val="0"/>
              </a:spcAft>
              <a:buClr>
                <a:schemeClr val="accent1"/>
              </a:buClr>
              <a:buSzPct val="76000"/>
              <a:defRPr/>
            </a:pPr>
            <a:r>
              <a:rPr lang="zh-CN" altLang="en-US" dirty="0" smtClean="0">
                <a:solidFill>
                  <a:srgbClr val="0070C0"/>
                </a:solidFill>
                <a:latin typeface="+mj-ea"/>
                <a:ea typeface="+mj-ea"/>
              </a:rPr>
              <a:t>竞赛作品成果</a:t>
            </a:r>
            <a:r>
              <a:rPr lang="en-US" dirty="0" smtClean="0">
                <a:latin typeface="+mj-ea"/>
                <a:ea typeface="+mj-ea"/>
              </a:rPr>
              <a:t>：</a:t>
            </a:r>
            <a:r>
              <a:rPr lang="zh-CN" altLang="en-US" dirty="0">
                <a:latin typeface="+mj-ea"/>
                <a:ea typeface="+mj-ea"/>
              </a:rPr>
              <a:t>现场</a:t>
            </a:r>
            <a:r>
              <a:rPr lang="zh-CN" altLang="en-US" dirty="0" smtClean="0">
                <a:latin typeface="+mj-ea"/>
                <a:ea typeface="+mj-ea"/>
              </a:rPr>
              <a:t>加工的零件</a:t>
            </a:r>
            <a:r>
              <a:rPr lang="zh-CN" altLang="en-US" dirty="0">
                <a:latin typeface="+mj-ea"/>
                <a:ea typeface="+mj-ea"/>
              </a:rPr>
              <a:t>及由选手自己刻录在光盘中的电子文档</a:t>
            </a:r>
            <a:endParaRPr lang="en-US" dirty="0">
              <a:latin typeface="+mj-ea"/>
              <a:ea typeface="+mj-ea"/>
            </a:endParaRPr>
          </a:p>
        </p:txBody>
      </p:sp>
      <p:sp>
        <p:nvSpPr>
          <p:cNvPr id="36" name="TextBox 35"/>
          <p:cNvSpPr txBox="1"/>
          <p:nvPr/>
        </p:nvSpPr>
        <p:spPr>
          <a:xfrm>
            <a:off x="2062163" y="2833688"/>
            <a:ext cx="1360487" cy="738664"/>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zh-CN" altLang="en-US" sz="1400" dirty="0">
                <a:latin typeface="+mj-ea"/>
                <a:ea typeface="+mj-ea"/>
              </a:rPr>
              <a:t>确定参赛编号（例如</a:t>
            </a:r>
            <a:r>
              <a:rPr lang="zh-CN" altLang="en-US" sz="1400" dirty="0" smtClean="0">
                <a:latin typeface="+mj-ea"/>
                <a:ea typeface="+mj-ea"/>
              </a:rPr>
              <a:t>：</a:t>
            </a:r>
            <a:r>
              <a:rPr lang="zh-CN" altLang="en-US" sz="1400" dirty="0" smtClean="0">
                <a:latin typeface="+mj-ea"/>
                <a:ea typeface="+mj-ea"/>
              </a:rPr>
              <a:t>第一组</a:t>
            </a:r>
            <a:r>
              <a:rPr lang="en-US" altLang="zh-CN" sz="1400" dirty="0" smtClean="0">
                <a:latin typeface="+mj-ea"/>
                <a:ea typeface="+mj-ea"/>
              </a:rPr>
              <a:t>1</a:t>
            </a:r>
            <a:r>
              <a:rPr lang="zh-CN" altLang="en-US" sz="1400" dirty="0">
                <a:latin typeface="+mj-ea"/>
                <a:ea typeface="+mj-ea"/>
              </a:rPr>
              <a:t>号选手</a:t>
            </a:r>
            <a:r>
              <a:rPr lang="en-US" altLang="zh-CN" sz="1400" dirty="0">
                <a:latin typeface="+mj-ea"/>
                <a:ea typeface="+mj-ea"/>
              </a:rPr>
              <a:t>...)</a:t>
            </a:r>
            <a:endParaRPr lang="zh-CN" altLang="en-US" sz="1400" dirty="0">
              <a:latin typeface="+mj-ea"/>
              <a:ea typeface="+mj-ea"/>
            </a:endParaRPr>
          </a:p>
        </p:txBody>
      </p:sp>
      <p:sp>
        <p:nvSpPr>
          <p:cNvPr id="37" name="下箭头 11"/>
          <p:cNvSpPr/>
          <p:nvPr/>
        </p:nvSpPr>
        <p:spPr>
          <a:xfrm rot="10800000">
            <a:off x="2679700" y="3638550"/>
            <a:ext cx="61913" cy="219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mj-ea"/>
              <a:ea typeface="+mj-ea"/>
            </a:endParaRPr>
          </a:p>
        </p:txBody>
      </p:sp>
      <p:sp>
        <p:nvSpPr>
          <p:cNvPr id="38" name="TextBox 37"/>
          <p:cNvSpPr txBox="1"/>
          <p:nvPr/>
        </p:nvSpPr>
        <p:spPr>
          <a:xfrm>
            <a:off x="4094163" y="2977218"/>
            <a:ext cx="1358900" cy="52322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zh-CN" altLang="en-US" sz="1400" dirty="0">
                <a:latin typeface="+mj-ea"/>
                <a:ea typeface="+mj-ea"/>
              </a:rPr>
              <a:t>确定赛位号</a:t>
            </a:r>
            <a:r>
              <a:rPr lang="en-US" altLang="zh-CN" sz="1400" dirty="0">
                <a:latin typeface="+mj-ea"/>
                <a:ea typeface="+mj-ea"/>
              </a:rPr>
              <a:t>(</a:t>
            </a:r>
            <a:r>
              <a:rPr lang="zh-CN" altLang="en-US" sz="1400" dirty="0">
                <a:latin typeface="+mj-ea"/>
                <a:ea typeface="+mj-ea"/>
              </a:rPr>
              <a:t>例如</a:t>
            </a:r>
            <a:r>
              <a:rPr lang="zh-CN" altLang="en-US" sz="1400" dirty="0" smtClean="0">
                <a:latin typeface="+mj-ea"/>
                <a:ea typeface="+mj-ea"/>
              </a:rPr>
              <a:t>：</a:t>
            </a:r>
            <a:r>
              <a:rPr lang="en-US" altLang="zh-CN" sz="1400" dirty="0" smtClean="0">
                <a:latin typeface="+mj-ea"/>
                <a:ea typeface="+mj-ea"/>
              </a:rPr>
              <a:t>1</a:t>
            </a:r>
            <a:r>
              <a:rPr lang="zh-CN" altLang="en-US" sz="1400" dirty="0">
                <a:latin typeface="+mj-ea"/>
                <a:ea typeface="+mj-ea"/>
              </a:rPr>
              <a:t>号赛位</a:t>
            </a:r>
            <a:r>
              <a:rPr lang="en-US" altLang="zh-CN" sz="1400" dirty="0">
                <a:latin typeface="+mj-ea"/>
                <a:ea typeface="+mj-ea"/>
              </a:rPr>
              <a:t>…)</a:t>
            </a:r>
            <a:endParaRPr lang="zh-CN" altLang="en-US" sz="1400" dirty="0">
              <a:latin typeface="+mj-ea"/>
              <a:ea typeface="+mj-ea"/>
            </a:endParaRPr>
          </a:p>
        </p:txBody>
      </p:sp>
      <p:sp>
        <p:nvSpPr>
          <p:cNvPr id="39" name="下箭头 13"/>
          <p:cNvSpPr/>
          <p:nvPr/>
        </p:nvSpPr>
        <p:spPr>
          <a:xfrm rot="10800000">
            <a:off x="4716463" y="3638550"/>
            <a:ext cx="61912" cy="219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mj-ea"/>
              <a:ea typeface="+mj-ea"/>
            </a:endParaRPr>
          </a:p>
        </p:txBody>
      </p:sp>
      <p:grpSp>
        <p:nvGrpSpPr>
          <p:cNvPr id="5" name="组合 51"/>
          <p:cNvGrpSpPr>
            <a:grpSpLocks/>
          </p:cNvGrpSpPr>
          <p:nvPr/>
        </p:nvGrpSpPr>
        <p:grpSpPr bwMode="auto">
          <a:xfrm>
            <a:off x="1928813" y="3902075"/>
            <a:ext cx="1493837" cy="579438"/>
            <a:chOff x="1928794" y="3901326"/>
            <a:chExt cx="1493302" cy="579600"/>
          </a:xfrm>
        </p:grpSpPr>
        <p:sp>
          <p:nvSpPr>
            <p:cNvPr id="40" name="圆角矩形 16"/>
            <p:cNvSpPr/>
            <p:nvPr/>
          </p:nvSpPr>
          <p:spPr>
            <a:xfrm>
              <a:off x="2000205" y="3901326"/>
              <a:ext cx="1421891" cy="579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mj-ea"/>
                <a:ea typeface="+mj-ea"/>
              </a:endParaRPr>
            </a:p>
          </p:txBody>
        </p:sp>
        <p:sp>
          <p:nvSpPr>
            <p:cNvPr id="41" name="TextBox 40"/>
            <p:cNvSpPr txBox="1"/>
            <p:nvPr/>
          </p:nvSpPr>
          <p:spPr>
            <a:xfrm>
              <a:off x="1928794" y="3998191"/>
              <a:ext cx="1493302" cy="339820"/>
            </a:xfrm>
            <a:prstGeom prst="rect">
              <a:avLst/>
            </a:prstGeom>
            <a:noFill/>
          </p:spPr>
          <p:txBody>
            <a:bodyPr>
              <a:spAutoFit/>
            </a:bodyPr>
            <a:lstStyle/>
            <a:p>
              <a:pPr algn="ctr" fontAlgn="auto">
                <a:spcBef>
                  <a:spcPts val="0"/>
                </a:spcBef>
                <a:spcAft>
                  <a:spcPts val="0"/>
                </a:spcAft>
                <a:defRPr/>
              </a:pPr>
              <a:r>
                <a:rPr lang="zh-CN" altLang="en-US" sz="1600" b="1" dirty="0">
                  <a:solidFill>
                    <a:schemeClr val="bg1"/>
                  </a:solidFill>
                  <a:latin typeface="+mj-ea"/>
                  <a:ea typeface="+mj-ea"/>
                </a:rPr>
                <a:t>一次抽签加密</a:t>
              </a:r>
            </a:p>
          </p:txBody>
        </p:sp>
      </p:grpSp>
      <p:grpSp>
        <p:nvGrpSpPr>
          <p:cNvPr id="6" name="组合 54"/>
          <p:cNvGrpSpPr>
            <a:grpSpLocks/>
          </p:cNvGrpSpPr>
          <p:nvPr/>
        </p:nvGrpSpPr>
        <p:grpSpPr bwMode="auto">
          <a:xfrm>
            <a:off x="4030663" y="3902075"/>
            <a:ext cx="1422400" cy="579438"/>
            <a:chOff x="4031419" y="3901326"/>
            <a:chExt cx="1421864" cy="579600"/>
          </a:xfrm>
        </p:grpSpPr>
        <p:sp>
          <p:nvSpPr>
            <p:cNvPr id="43" name="圆角矩形 21"/>
            <p:cNvSpPr/>
            <p:nvPr/>
          </p:nvSpPr>
          <p:spPr>
            <a:xfrm>
              <a:off x="4031419" y="3901326"/>
              <a:ext cx="1421864" cy="579600"/>
            </a:xfrm>
            <a:prstGeom prst="roundRect">
              <a:avLst/>
            </a:prstGeom>
            <a:solidFill>
              <a:srgbClr val="96D0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mj-ea"/>
                <a:ea typeface="+mj-ea"/>
              </a:endParaRPr>
            </a:p>
          </p:txBody>
        </p:sp>
        <p:sp>
          <p:nvSpPr>
            <p:cNvPr id="44" name="TextBox 43"/>
            <p:cNvSpPr txBox="1"/>
            <p:nvPr/>
          </p:nvSpPr>
          <p:spPr>
            <a:xfrm>
              <a:off x="4031419" y="4020422"/>
              <a:ext cx="1421864" cy="338232"/>
            </a:xfrm>
            <a:prstGeom prst="rect">
              <a:avLst/>
            </a:prstGeom>
            <a:noFill/>
          </p:spPr>
          <p:txBody>
            <a:bodyPr>
              <a:spAutoFit/>
            </a:bodyPr>
            <a:lstStyle/>
            <a:p>
              <a:pPr algn="ctr" fontAlgn="auto">
                <a:spcBef>
                  <a:spcPts val="0"/>
                </a:spcBef>
                <a:spcAft>
                  <a:spcPts val="0"/>
                </a:spcAft>
                <a:defRPr/>
              </a:pPr>
              <a:r>
                <a:rPr lang="zh-CN" altLang="en-US" sz="1600" b="1" dirty="0">
                  <a:solidFill>
                    <a:schemeClr val="bg1"/>
                  </a:solidFill>
                  <a:latin typeface="+mj-ea"/>
                  <a:ea typeface="+mj-ea"/>
                </a:rPr>
                <a:t>二次抽签加密</a:t>
              </a:r>
            </a:p>
          </p:txBody>
        </p:sp>
      </p:grpSp>
      <p:sp>
        <p:nvSpPr>
          <p:cNvPr id="48" name="下箭头 27"/>
          <p:cNvSpPr/>
          <p:nvPr/>
        </p:nvSpPr>
        <p:spPr>
          <a:xfrm>
            <a:off x="7612063" y="4918075"/>
            <a:ext cx="369887" cy="368300"/>
          </a:xfrm>
          <a:prstGeom prst="downArrow">
            <a:avLst/>
          </a:prstGeom>
          <a:solidFill>
            <a:srgbClr val="8DD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mj-ea"/>
              <a:ea typeface="+mj-ea"/>
            </a:endParaRPr>
          </a:p>
        </p:txBody>
      </p:sp>
      <p:grpSp>
        <p:nvGrpSpPr>
          <p:cNvPr id="7" name="组合 59"/>
          <p:cNvGrpSpPr>
            <a:grpSpLocks/>
          </p:cNvGrpSpPr>
          <p:nvPr/>
        </p:nvGrpSpPr>
        <p:grpSpPr bwMode="auto">
          <a:xfrm>
            <a:off x="7059613" y="5273675"/>
            <a:ext cx="1420812" cy="584200"/>
            <a:chOff x="7058965" y="5273117"/>
            <a:chExt cx="1421864" cy="584775"/>
          </a:xfrm>
        </p:grpSpPr>
        <p:sp>
          <p:nvSpPr>
            <p:cNvPr id="49" name="圆角矩形 29"/>
            <p:cNvSpPr/>
            <p:nvPr/>
          </p:nvSpPr>
          <p:spPr>
            <a:xfrm>
              <a:off x="7058965" y="5277885"/>
              <a:ext cx="1421864" cy="580007"/>
            </a:xfrm>
            <a:prstGeom prst="roundRect">
              <a:avLst/>
            </a:prstGeom>
            <a:solidFill>
              <a:srgbClr val="9AD1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mj-ea"/>
                <a:ea typeface="+mj-ea"/>
              </a:endParaRPr>
            </a:p>
          </p:txBody>
        </p:sp>
        <p:sp>
          <p:nvSpPr>
            <p:cNvPr id="50" name="TextBox 49"/>
            <p:cNvSpPr txBox="1"/>
            <p:nvPr/>
          </p:nvSpPr>
          <p:spPr>
            <a:xfrm>
              <a:off x="7095504" y="5273117"/>
              <a:ext cx="1297948" cy="584775"/>
            </a:xfrm>
            <a:prstGeom prst="rect">
              <a:avLst/>
            </a:prstGeom>
            <a:noFill/>
          </p:spPr>
          <p:txBody>
            <a:bodyPr>
              <a:spAutoFit/>
            </a:bodyPr>
            <a:lstStyle/>
            <a:p>
              <a:pPr algn="ctr" fontAlgn="auto">
                <a:spcBef>
                  <a:spcPts val="0"/>
                </a:spcBef>
                <a:spcAft>
                  <a:spcPts val="0"/>
                </a:spcAft>
                <a:defRPr/>
              </a:pPr>
              <a:r>
                <a:rPr lang="zh-CN" altLang="en-US" sz="1600" b="1" dirty="0">
                  <a:solidFill>
                    <a:schemeClr val="bg1"/>
                  </a:solidFill>
                  <a:latin typeface="+mj-ea"/>
                  <a:ea typeface="+mj-ea"/>
                </a:rPr>
                <a:t>作品提交并评分</a:t>
              </a:r>
            </a:p>
          </p:txBody>
        </p:sp>
      </p:grpSp>
      <p:sp>
        <p:nvSpPr>
          <p:cNvPr id="26" name="Rectangular Callout 25"/>
          <p:cNvSpPr/>
          <p:nvPr/>
        </p:nvSpPr>
        <p:spPr>
          <a:xfrm>
            <a:off x="2078986" y="4643446"/>
            <a:ext cx="1183955" cy="1029561"/>
          </a:xfrm>
          <a:prstGeom prst="wedgeRectCallout">
            <a:avLst>
              <a:gd name="adj1" fmla="val -18770"/>
              <a:gd name="adj2" fmla="val -65769"/>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zh-CN" altLang="en-US" sz="1400" dirty="0">
                <a:latin typeface="+mj-ea"/>
                <a:ea typeface="+mj-ea"/>
              </a:rPr>
              <a:t>加密结果由第一组加密裁判保管或放入保密室</a:t>
            </a:r>
            <a:endParaRPr lang="en-US" sz="1400" dirty="0">
              <a:latin typeface="+mj-ea"/>
              <a:ea typeface="+mj-ea"/>
            </a:endParaRPr>
          </a:p>
        </p:txBody>
      </p:sp>
      <p:sp>
        <p:nvSpPr>
          <p:cNvPr id="27" name="Rectangular Callout 26"/>
          <p:cNvSpPr/>
          <p:nvPr/>
        </p:nvSpPr>
        <p:spPr>
          <a:xfrm>
            <a:off x="4135329" y="4643446"/>
            <a:ext cx="1183955" cy="1029561"/>
          </a:xfrm>
          <a:prstGeom prst="wedgeRectCallout">
            <a:avLst>
              <a:gd name="adj1" fmla="val -18770"/>
              <a:gd name="adj2" fmla="val -65769"/>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zh-CN" altLang="en-US" sz="1400" dirty="0">
                <a:latin typeface="+mj-ea"/>
                <a:ea typeface="+mj-ea"/>
              </a:rPr>
              <a:t>加密结果由第二组加密裁判保管或放入保密室</a:t>
            </a:r>
            <a:endParaRPr lang="en-US" sz="1400" dirty="0">
              <a:latin typeface="+mj-ea"/>
              <a:ea typeface="+mj-ea"/>
            </a:endParaRPr>
          </a:p>
        </p:txBody>
      </p:sp>
      <p:grpSp>
        <p:nvGrpSpPr>
          <p:cNvPr id="8" name="组合 57"/>
          <p:cNvGrpSpPr>
            <a:grpSpLocks/>
          </p:cNvGrpSpPr>
          <p:nvPr/>
        </p:nvGrpSpPr>
        <p:grpSpPr bwMode="auto">
          <a:xfrm>
            <a:off x="6756400" y="2786063"/>
            <a:ext cx="2101850" cy="2101850"/>
            <a:chOff x="6756938" y="2786059"/>
            <a:chExt cx="2101342" cy="2102400"/>
          </a:xfrm>
        </p:grpSpPr>
        <p:sp>
          <p:nvSpPr>
            <p:cNvPr id="30" name="椭圆 29"/>
            <p:cNvSpPr/>
            <p:nvPr/>
          </p:nvSpPr>
          <p:spPr>
            <a:xfrm>
              <a:off x="6756938" y="2786059"/>
              <a:ext cx="2101342" cy="2102400"/>
            </a:xfrm>
            <a:prstGeom prst="ellipse">
              <a:avLst/>
            </a:prstGeom>
            <a:solidFill>
              <a:srgbClr val="FF0000">
                <a:alpha val="9000"/>
              </a:srgbClr>
            </a:solidFill>
            <a:ln/>
          </p:spPr>
          <p:style>
            <a:lnRef idx="3">
              <a:schemeClr val="lt1"/>
            </a:lnRef>
            <a:fillRef idx="1">
              <a:schemeClr val="accent4"/>
            </a:fillRef>
            <a:effectRef idx="1">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46" name="圆角矩形 25"/>
            <p:cNvSpPr/>
            <p:nvPr/>
          </p:nvSpPr>
          <p:spPr>
            <a:xfrm>
              <a:off x="7058490" y="3908715"/>
              <a:ext cx="1422056" cy="581177"/>
            </a:xfrm>
            <a:prstGeom prst="roundRect">
              <a:avLst/>
            </a:prstGeom>
            <a:solidFill>
              <a:srgbClr val="8DD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mj-ea"/>
                <a:ea typeface="+mj-ea"/>
              </a:endParaRPr>
            </a:p>
          </p:txBody>
        </p:sp>
        <p:sp>
          <p:nvSpPr>
            <p:cNvPr id="47" name="TextBox 46"/>
            <p:cNvSpPr txBox="1"/>
            <p:nvPr/>
          </p:nvSpPr>
          <p:spPr>
            <a:xfrm>
              <a:off x="7091820" y="3999226"/>
              <a:ext cx="1480779" cy="338225"/>
            </a:xfrm>
            <a:prstGeom prst="rect">
              <a:avLst/>
            </a:prstGeom>
            <a:noFill/>
          </p:spPr>
          <p:txBody>
            <a:bodyPr>
              <a:spAutoFit/>
            </a:bodyPr>
            <a:lstStyle/>
            <a:p>
              <a:pPr fontAlgn="auto">
                <a:spcBef>
                  <a:spcPts val="0"/>
                </a:spcBef>
                <a:spcAft>
                  <a:spcPts val="0"/>
                </a:spcAft>
                <a:defRPr/>
              </a:pPr>
              <a:r>
                <a:rPr lang="zh-CN" altLang="en-US" sz="1600" b="1" dirty="0">
                  <a:solidFill>
                    <a:schemeClr val="bg1"/>
                  </a:solidFill>
                  <a:latin typeface="+mj-ea"/>
                  <a:ea typeface="+mj-ea"/>
                </a:rPr>
                <a:t>竞赛作品加密</a:t>
              </a:r>
            </a:p>
          </p:txBody>
        </p:sp>
        <p:sp>
          <p:nvSpPr>
            <p:cNvPr id="32" name="Rectangular Callout 31"/>
            <p:cNvSpPr/>
            <p:nvPr/>
          </p:nvSpPr>
          <p:spPr>
            <a:xfrm>
              <a:off x="7172246" y="3178224"/>
              <a:ext cx="1262709" cy="588321"/>
            </a:xfrm>
            <a:prstGeom prst="wedgeRectCallout">
              <a:avLst>
                <a:gd name="adj1" fmla="val -20959"/>
                <a:gd name="adj2" fmla="val 73157"/>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zh-CN" altLang="en-US" sz="1400" dirty="0">
                  <a:latin typeface="+mj-ea"/>
                  <a:ea typeface="+mj-ea"/>
                </a:rPr>
                <a:t>采用二维码或其他加密方式</a:t>
              </a:r>
              <a:endParaRPr lang="en-US" sz="1400" dirty="0">
                <a:latin typeface="+mj-ea"/>
                <a:ea typeface="+mj-ea"/>
              </a:endParaRPr>
            </a:p>
          </p:txBody>
        </p:sp>
      </p:grpSp>
      <p:grpSp>
        <p:nvGrpSpPr>
          <p:cNvPr id="10" name="组合 53"/>
          <p:cNvGrpSpPr>
            <a:grpSpLocks/>
          </p:cNvGrpSpPr>
          <p:nvPr/>
        </p:nvGrpSpPr>
        <p:grpSpPr bwMode="auto">
          <a:xfrm>
            <a:off x="3452813" y="3651250"/>
            <a:ext cx="762000" cy="819150"/>
            <a:chOff x="3453476" y="3650802"/>
            <a:chExt cx="761334" cy="819936"/>
          </a:xfrm>
        </p:grpSpPr>
        <p:sp>
          <p:nvSpPr>
            <p:cNvPr id="42" name="下箭头 18"/>
            <p:cNvSpPr/>
            <p:nvPr/>
          </p:nvSpPr>
          <p:spPr>
            <a:xfrm rot="16200000">
              <a:off x="3558553" y="4019089"/>
              <a:ext cx="436981" cy="466317"/>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mj-ea"/>
                <a:ea typeface="+mj-ea"/>
              </a:endParaRPr>
            </a:p>
          </p:txBody>
        </p:sp>
        <p:sp>
          <p:nvSpPr>
            <p:cNvPr id="59" name="TextBox 58"/>
            <p:cNvSpPr txBox="1"/>
            <p:nvPr/>
          </p:nvSpPr>
          <p:spPr>
            <a:xfrm>
              <a:off x="3453476" y="3650802"/>
              <a:ext cx="761334" cy="502131"/>
            </a:xfrm>
            <a:prstGeom prst="rect">
              <a:avLst/>
            </a:prstGeom>
            <a:solidFill>
              <a:schemeClr val="lt1">
                <a:alpha val="0"/>
              </a:schemeClr>
            </a:solidFill>
            <a:ln>
              <a:noFill/>
            </a:ln>
          </p:spPr>
          <p:style>
            <a:lnRef idx="2">
              <a:schemeClr val="accent6"/>
            </a:lnRef>
            <a:fillRef idx="1">
              <a:schemeClr val="lt1"/>
            </a:fillRef>
            <a:effectRef idx="0">
              <a:schemeClr val="accent6"/>
            </a:effectRef>
            <a:fontRef idx="minor">
              <a:schemeClr val="dk1"/>
            </a:fontRef>
          </p:style>
          <p:txBody>
            <a:bodyPr>
              <a:spAutoFit/>
            </a:bodyPr>
            <a:lstStyle/>
            <a:p>
              <a:pPr fontAlgn="auto">
                <a:spcBef>
                  <a:spcPts val="0"/>
                </a:spcBef>
                <a:spcAft>
                  <a:spcPts val="0"/>
                </a:spcAft>
                <a:defRPr/>
              </a:pPr>
              <a:r>
                <a:rPr lang="zh-CN" altLang="en-US" sz="1300" dirty="0">
                  <a:latin typeface="+mj-ea"/>
                  <a:ea typeface="+mj-ea"/>
                </a:rPr>
                <a:t>凭参赛编号</a:t>
              </a:r>
            </a:p>
          </p:txBody>
        </p:sp>
      </p:grpSp>
      <p:grpSp>
        <p:nvGrpSpPr>
          <p:cNvPr id="11" name="组合 60"/>
          <p:cNvGrpSpPr>
            <a:grpSpLocks/>
          </p:cNvGrpSpPr>
          <p:nvPr/>
        </p:nvGrpSpPr>
        <p:grpSpPr bwMode="auto">
          <a:xfrm>
            <a:off x="5551488" y="3616325"/>
            <a:ext cx="1433512" cy="1920875"/>
            <a:chOff x="5552097" y="3616998"/>
            <a:chExt cx="1433209" cy="1919981"/>
          </a:xfrm>
        </p:grpSpPr>
        <p:grpSp>
          <p:nvGrpSpPr>
            <p:cNvPr id="34842" name="组合 56"/>
            <p:cNvGrpSpPr>
              <a:grpSpLocks/>
            </p:cNvGrpSpPr>
            <p:nvPr/>
          </p:nvGrpSpPr>
          <p:grpSpPr bwMode="auto">
            <a:xfrm>
              <a:off x="5552097" y="3616998"/>
              <a:ext cx="1433209" cy="797082"/>
              <a:chOff x="5552097" y="3616998"/>
              <a:chExt cx="1433209" cy="797082"/>
            </a:xfrm>
          </p:grpSpPr>
          <p:sp>
            <p:nvSpPr>
              <p:cNvPr id="35" name="TextBox 34"/>
              <p:cNvSpPr txBox="1"/>
              <p:nvPr/>
            </p:nvSpPr>
            <p:spPr>
              <a:xfrm>
                <a:off x="5572730" y="3616998"/>
                <a:ext cx="1184025" cy="503004"/>
              </a:xfrm>
              <a:prstGeom prst="rect">
                <a:avLst/>
              </a:prstGeom>
              <a:solidFill>
                <a:schemeClr val="lt1">
                  <a:alpha val="0"/>
                </a:schemeClr>
              </a:solidFill>
              <a:ln>
                <a:noFill/>
              </a:ln>
            </p:spPr>
            <p:style>
              <a:lnRef idx="2">
                <a:schemeClr val="accent6"/>
              </a:lnRef>
              <a:fillRef idx="1">
                <a:schemeClr val="lt1"/>
              </a:fillRef>
              <a:effectRef idx="0">
                <a:schemeClr val="accent6"/>
              </a:effectRef>
              <a:fontRef idx="minor">
                <a:schemeClr val="dk1"/>
              </a:fontRef>
            </p:style>
            <p:txBody>
              <a:bodyPr>
                <a:spAutoFit/>
              </a:bodyPr>
              <a:lstStyle/>
              <a:p>
                <a:pPr fontAlgn="auto">
                  <a:spcBef>
                    <a:spcPts val="0"/>
                  </a:spcBef>
                  <a:spcAft>
                    <a:spcPts val="0"/>
                  </a:spcAft>
                  <a:defRPr/>
                </a:pPr>
                <a:r>
                  <a:rPr lang="zh-CN" altLang="en-US" sz="1300" dirty="0">
                    <a:latin typeface="+mj-ea"/>
                    <a:ea typeface="+mj-ea"/>
                  </a:rPr>
                  <a:t>选手在各自赛位上进行比赛</a:t>
                </a:r>
              </a:p>
            </p:txBody>
          </p:sp>
          <p:sp>
            <p:nvSpPr>
              <p:cNvPr id="45" name="下箭头 23"/>
              <p:cNvSpPr/>
              <p:nvPr/>
            </p:nvSpPr>
            <p:spPr>
              <a:xfrm rot="16200000">
                <a:off x="6049728" y="3477975"/>
                <a:ext cx="437946" cy="1433209"/>
              </a:xfrm>
              <a:prstGeom prst="downArrow">
                <a:avLst/>
              </a:prstGeom>
              <a:solidFill>
                <a:srgbClr val="96D0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mj-ea"/>
                  <a:ea typeface="+mj-ea"/>
                </a:endParaRPr>
              </a:p>
            </p:txBody>
          </p:sp>
        </p:grpSp>
        <p:pic>
          <p:nvPicPr>
            <p:cNvPr id="34843" name="Picture 2" descr="C:\Users\ADMINI~1\AppData\Local\Temp\ksohtml\wps_clip_image-30925.png"/>
            <p:cNvPicPr>
              <a:picLocks noChangeAspect="1" noChangeArrowheads="1"/>
            </p:cNvPicPr>
            <p:nvPr/>
          </p:nvPicPr>
          <p:blipFill>
            <a:blip r:embed="rId2" cstate="print"/>
            <a:srcRect/>
            <a:stretch>
              <a:fillRect/>
            </a:stretch>
          </p:blipFill>
          <p:spPr bwMode="auto">
            <a:xfrm>
              <a:off x="5611451" y="4587977"/>
              <a:ext cx="1210364" cy="949002"/>
            </a:xfrm>
            <a:prstGeom prst="rect">
              <a:avLst/>
            </a:prstGeom>
            <a:noFill/>
            <a:ln w="9525">
              <a:noFill/>
              <a:miter lim="800000"/>
              <a:headEnd/>
              <a:tailEnd/>
            </a:ln>
          </p:spPr>
        </p:pic>
      </p:grpSp>
      <p:sp>
        <p:nvSpPr>
          <p:cNvPr id="33" name="矩形 32"/>
          <p:cNvSpPr/>
          <p:nvPr/>
        </p:nvSpPr>
        <p:spPr>
          <a:xfrm>
            <a:off x="357188" y="2714625"/>
            <a:ext cx="1428750" cy="3143250"/>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1600" dirty="0" smtClean="0">
                <a:solidFill>
                  <a:schemeClr val="tx1"/>
                </a:solidFill>
                <a:latin typeface="+mj-ea"/>
                <a:ea typeface="+mj-ea"/>
              </a:rPr>
              <a:t>在</a:t>
            </a:r>
            <a:r>
              <a:rPr lang="zh-CN" altLang="en-US" sz="1600" dirty="0">
                <a:solidFill>
                  <a:schemeClr val="tx1"/>
                </a:solidFill>
                <a:latin typeface="+mj-ea"/>
                <a:ea typeface="+mj-ea"/>
              </a:rPr>
              <a:t>比赛前一天的领队会议中</a:t>
            </a:r>
            <a:r>
              <a:rPr lang="zh-CN" altLang="en-US" sz="1600" dirty="0" smtClean="0">
                <a:solidFill>
                  <a:schemeClr val="tx1"/>
                </a:solidFill>
                <a:latin typeface="+mj-ea"/>
                <a:ea typeface="+mj-ea"/>
              </a:rPr>
              <a:t>完成分组（分批）抽签，选手</a:t>
            </a:r>
            <a:r>
              <a:rPr lang="zh-CN" altLang="en-US" sz="1600" dirty="0">
                <a:solidFill>
                  <a:schemeClr val="tx1"/>
                </a:solidFill>
                <a:latin typeface="+mj-ea"/>
                <a:ea typeface="+mj-ea"/>
              </a:rPr>
              <a:t>按分组抽签</a:t>
            </a:r>
            <a:r>
              <a:rPr lang="zh-CN" altLang="en-US" sz="1600" dirty="0" smtClean="0">
                <a:solidFill>
                  <a:schemeClr val="tx1"/>
                </a:solidFill>
                <a:latin typeface="+mj-ea"/>
                <a:ea typeface="+mj-ea"/>
              </a:rPr>
              <a:t>结果在规定时间节点到达</a:t>
            </a:r>
            <a:r>
              <a:rPr lang="zh-CN" altLang="en-US" sz="1600" dirty="0">
                <a:solidFill>
                  <a:schemeClr val="tx1"/>
                </a:solidFill>
                <a:latin typeface="+mj-ea"/>
                <a:ea typeface="+mj-ea"/>
              </a:rPr>
              <a:t>指定赛场进行检录、抽签加密和比赛</a:t>
            </a:r>
            <a:r>
              <a:rPr lang="zh-CN" altLang="en-US" sz="1600" dirty="0" smtClean="0">
                <a:solidFill>
                  <a:schemeClr val="tx1"/>
                </a:solidFill>
                <a:latin typeface="+mj-ea"/>
                <a:ea typeface="+mj-ea"/>
              </a:rPr>
              <a:t>。</a:t>
            </a:r>
            <a:endParaRPr lang="zh-CN" altLang="en-US" sz="1600" dirty="0">
              <a:solidFill>
                <a:schemeClr val="tx1"/>
              </a:solidFill>
              <a:latin typeface="+mj-ea"/>
              <a:ea typeface="+mj-ea"/>
            </a:endParaRPr>
          </a:p>
        </p:txBody>
      </p:sp>
      <p:sp>
        <p:nvSpPr>
          <p:cNvPr id="53" name="矩形 52"/>
          <p:cNvSpPr/>
          <p:nvPr/>
        </p:nvSpPr>
        <p:spPr>
          <a:xfrm>
            <a:off x="2071688" y="2786064"/>
            <a:ext cx="1357312" cy="785812"/>
          </a:xfrm>
          <a:prstGeom prst="rect">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zh-CN" altLang="en-US" sz="1600" dirty="0">
                <a:latin typeface="+mj-ea"/>
                <a:ea typeface="+mj-ea"/>
              </a:rPr>
              <a:t>以参赛编号替换选手证</a:t>
            </a:r>
          </a:p>
        </p:txBody>
      </p:sp>
      <p:sp>
        <p:nvSpPr>
          <p:cNvPr id="56" name="矩形 55"/>
          <p:cNvSpPr/>
          <p:nvPr/>
        </p:nvSpPr>
        <p:spPr>
          <a:xfrm>
            <a:off x="4071938" y="2786064"/>
            <a:ext cx="1357312" cy="785812"/>
          </a:xfrm>
          <a:prstGeom prst="rect">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zh-CN" altLang="en-US" sz="1600" dirty="0">
                <a:latin typeface="+mj-ea"/>
                <a:ea typeface="+mj-ea"/>
              </a:rPr>
              <a:t>以赛位号替换参赛编号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trips(down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fill="hold"/>
                                        <p:tgtEl>
                                          <p:spTgt spid="37"/>
                                        </p:tgtEl>
                                        <p:attrNameLst>
                                          <p:attrName>ppt_x</p:attrName>
                                        </p:attrNameLst>
                                      </p:cBhvr>
                                      <p:tavLst>
                                        <p:tav tm="0">
                                          <p:val>
                                            <p:strVal val="#ppt_x"/>
                                          </p:val>
                                        </p:tav>
                                        <p:tav tm="100000">
                                          <p:val>
                                            <p:strVal val="#ppt_x"/>
                                          </p:val>
                                        </p:tav>
                                      </p:tavLst>
                                    </p:anim>
                                    <p:anim calcmode="lin" valueType="num">
                                      <p:cBhvr additive="base">
                                        <p:cTn id="19" dur="500" fill="hold"/>
                                        <p:tgtEl>
                                          <p:spTgt spid="37"/>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edge">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dissolve">
                                      <p:cBhvr>
                                        <p:cTn id="28" dur="500"/>
                                        <p:tgtEl>
                                          <p:spTgt spid="53"/>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circle(in)">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0-#ppt_w/2"/>
                                          </p:val>
                                        </p:tav>
                                        <p:tav tm="100000">
                                          <p:val>
                                            <p:strVal val="#ppt_x"/>
                                          </p:val>
                                        </p:tav>
                                      </p:tavLst>
                                    </p:anim>
                                    <p:anim calcmode="lin" valueType="num">
                                      <p:cBhvr additive="base">
                                        <p:cTn id="39" dur="500" fill="hold"/>
                                        <p:tgtEl>
                                          <p:spTgt spid="10"/>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2" presetClass="entr" presetSubtype="4"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20"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edge">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dissolve">
                                      <p:cBhvr>
                                        <p:cTn id="59" dur="500"/>
                                        <p:tgtEl>
                                          <p:spTgt spid="56"/>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circle(in)">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additive="base">
                                        <p:cTn id="69" dur="500" fill="hold"/>
                                        <p:tgtEl>
                                          <p:spTgt spid="11"/>
                                        </p:tgtEl>
                                        <p:attrNameLst>
                                          <p:attrName>ppt_x</p:attrName>
                                        </p:attrNameLst>
                                      </p:cBhvr>
                                      <p:tavLst>
                                        <p:tav tm="0">
                                          <p:val>
                                            <p:strVal val="0-#ppt_w/2"/>
                                          </p:val>
                                        </p:tav>
                                        <p:tav tm="100000">
                                          <p:val>
                                            <p:strVal val="#ppt_x"/>
                                          </p:val>
                                        </p:tav>
                                      </p:tavLst>
                                    </p:anim>
                                    <p:anim calcmode="lin" valueType="num">
                                      <p:cBhvr additive="base">
                                        <p:cTn id="7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box(in)">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1"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ppt_x"/>
                                          </p:val>
                                        </p:tav>
                                        <p:tav tm="100000">
                                          <p:val>
                                            <p:strVal val="#ppt_x"/>
                                          </p:val>
                                        </p:tav>
                                      </p:tavLst>
                                    </p:anim>
                                    <p:anim calcmode="lin" valueType="num">
                                      <p:cBhvr additive="base">
                                        <p:cTn id="81"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7"/>
                                        </p:tgtEl>
                                        <p:attrNameLst>
                                          <p:attrName>style.visibility</p:attrName>
                                        </p:attrNameLst>
                                      </p:cBhvr>
                                      <p:to>
                                        <p:strVal val="visible"/>
                                      </p:to>
                                    </p:set>
                                    <p:anim calcmode="lin" valueType="num">
                                      <p:cBhvr additive="base">
                                        <p:cTn id="86" dur="500" fill="hold"/>
                                        <p:tgtEl>
                                          <p:spTgt spid="7"/>
                                        </p:tgtEl>
                                        <p:attrNameLst>
                                          <p:attrName>ppt_x</p:attrName>
                                        </p:attrNameLst>
                                      </p:cBhvr>
                                      <p:tavLst>
                                        <p:tav tm="0">
                                          <p:val>
                                            <p:strVal val="#ppt_x"/>
                                          </p:val>
                                        </p:tav>
                                        <p:tav tm="100000">
                                          <p:val>
                                            <p:strVal val="#ppt_x"/>
                                          </p:val>
                                        </p:tav>
                                      </p:tavLst>
                                    </p:anim>
                                    <p:anim calcmode="lin" valueType="num">
                                      <p:cBhvr additive="base">
                                        <p:cTn id="8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8" grpId="0" animBg="1"/>
      <p:bldP spid="33" grpId="0" animBg="1"/>
      <p:bldP spid="53"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a:spLocks noGrp="1"/>
          </p:cNvSpPr>
          <p:nvPr>
            <p:ph type="title"/>
          </p:nvPr>
        </p:nvSpPr>
        <p:spPr>
          <a:xfrm>
            <a:off x="1214438" y="0"/>
            <a:ext cx="6429375" cy="990600"/>
          </a:xfrm>
        </p:spPr>
        <p:txBody>
          <a:bodyPr/>
          <a:lstStyle/>
          <a:p>
            <a:pPr algn="ctr"/>
            <a:r>
              <a:rPr lang="en-US" altLang="zh-CN" b="1" dirty="0" smtClean="0">
                <a:latin typeface="方正姚体" pitchFamily="2" charset="-122"/>
                <a:ea typeface="方正姚体" pitchFamily="2" charset="-122"/>
              </a:rPr>
              <a:t>1</a:t>
            </a:r>
            <a:r>
              <a:rPr lang="zh-CN" altLang="en-US" b="1" dirty="0" smtClean="0">
                <a:latin typeface="方正姚体" pitchFamily="2" charset="-122"/>
                <a:ea typeface="方正姚体" pitchFamily="2" charset="-122"/>
              </a:rPr>
              <a:t>、抽签加密</a:t>
            </a:r>
            <a:r>
              <a:rPr lang="en-US" altLang="zh-CN" sz="2400" b="1" dirty="0" smtClean="0">
                <a:latin typeface="方正姚体" pitchFamily="2" charset="-122"/>
                <a:ea typeface="方正姚体" pitchFamily="2" charset="-122"/>
              </a:rPr>
              <a:t>——</a:t>
            </a:r>
            <a:r>
              <a:rPr lang="zh-CN" altLang="en-US" sz="2400" b="1" dirty="0" smtClean="0">
                <a:latin typeface="方正姚体" pitchFamily="2" charset="-122"/>
                <a:ea typeface="方正姚体" pitchFamily="2" charset="-122"/>
              </a:rPr>
              <a:t>个案</a:t>
            </a:r>
            <a:r>
              <a:rPr lang="en-US" altLang="zh-CN" sz="2400" b="1" dirty="0" smtClean="0">
                <a:latin typeface="方正姚体" pitchFamily="2" charset="-122"/>
                <a:ea typeface="方正姚体" pitchFamily="2" charset="-122"/>
              </a:rPr>
              <a:t>2</a:t>
            </a:r>
            <a:r>
              <a:rPr lang="zh-CN" altLang="en-US" sz="2400" b="1" dirty="0" smtClean="0">
                <a:latin typeface="方正姚体" pitchFamily="2" charset="-122"/>
                <a:ea typeface="方正姚体" pitchFamily="2" charset="-122"/>
              </a:rPr>
              <a:t>：无参赛作品</a:t>
            </a:r>
          </a:p>
        </p:txBody>
      </p:sp>
      <p:sp>
        <p:nvSpPr>
          <p:cNvPr id="35842" name="日期占位符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smtClean="0"/>
              <a:t>2014/05</a:t>
            </a:r>
            <a:endParaRPr lang="zh-CN" altLang="en-US"/>
          </a:p>
        </p:txBody>
      </p:sp>
      <p:sp>
        <p:nvSpPr>
          <p:cNvPr id="35843" name="页脚占位符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a:t>2014</a:t>
            </a:r>
            <a:r>
              <a:rPr lang="zh-CN" altLang="en-US"/>
              <a:t>年全国职业院校技能大赛 </a:t>
            </a:r>
          </a:p>
        </p:txBody>
      </p:sp>
      <p:sp>
        <p:nvSpPr>
          <p:cNvPr id="19" name="矩形 5"/>
          <p:cNvSpPr/>
          <p:nvPr/>
        </p:nvSpPr>
        <p:spPr>
          <a:xfrm>
            <a:off x="571500" y="1268413"/>
            <a:ext cx="8072438" cy="5715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b="1" dirty="0" smtClean="0">
                <a:solidFill>
                  <a:srgbClr val="FFFF00"/>
                </a:solidFill>
                <a:latin typeface="+mj-ea"/>
                <a:ea typeface="+mj-ea"/>
              </a:rPr>
              <a:t>中</a:t>
            </a:r>
            <a:r>
              <a:rPr lang="zh-CN" altLang="en-US" sz="2000" b="1" dirty="0">
                <a:solidFill>
                  <a:srgbClr val="FFFF00"/>
                </a:solidFill>
                <a:latin typeface="+mj-ea"/>
                <a:ea typeface="+mj-ea"/>
              </a:rPr>
              <a:t>职组模特表演</a:t>
            </a:r>
            <a:endParaRPr lang="zh-CN" altLang="en-US" sz="2000" dirty="0">
              <a:solidFill>
                <a:srgbClr val="FFFF00"/>
              </a:solidFill>
              <a:latin typeface="+mj-ea"/>
              <a:ea typeface="+mj-ea"/>
            </a:endParaRPr>
          </a:p>
        </p:txBody>
      </p:sp>
      <p:sp>
        <p:nvSpPr>
          <p:cNvPr id="30" name="TextBox 29"/>
          <p:cNvSpPr txBox="1"/>
          <p:nvPr/>
        </p:nvSpPr>
        <p:spPr>
          <a:xfrm>
            <a:off x="2133600" y="2905125"/>
            <a:ext cx="1360488" cy="738188"/>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zh-CN" altLang="en-US" sz="1400" dirty="0">
                <a:latin typeface="+mj-ea"/>
                <a:ea typeface="+mj-ea"/>
              </a:rPr>
              <a:t>确定参赛编号（例如</a:t>
            </a:r>
            <a:r>
              <a:rPr lang="zh-CN" altLang="en-US" sz="1400" dirty="0" smtClean="0">
                <a:latin typeface="+mj-ea"/>
                <a:ea typeface="+mj-ea"/>
              </a:rPr>
              <a:t>：第一组</a:t>
            </a:r>
            <a:r>
              <a:rPr lang="en-US" altLang="zh-CN" sz="1400" dirty="0" smtClean="0">
                <a:latin typeface="+mj-ea"/>
                <a:ea typeface="+mj-ea"/>
              </a:rPr>
              <a:t>1</a:t>
            </a:r>
            <a:r>
              <a:rPr lang="zh-CN" altLang="en-US" sz="1400" dirty="0">
                <a:latin typeface="+mj-ea"/>
                <a:ea typeface="+mj-ea"/>
              </a:rPr>
              <a:t>号选手</a:t>
            </a:r>
            <a:r>
              <a:rPr lang="en-US" altLang="zh-CN" sz="1400" dirty="0">
                <a:latin typeface="+mj-ea"/>
                <a:ea typeface="+mj-ea"/>
              </a:rPr>
              <a:t>...)</a:t>
            </a:r>
            <a:endParaRPr lang="zh-CN" altLang="en-US" sz="1400" dirty="0">
              <a:latin typeface="+mj-ea"/>
              <a:ea typeface="+mj-ea"/>
            </a:endParaRPr>
          </a:p>
        </p:txBody>
      </p:sp>
      <p:sp>
        <p:nvSpPr>
          <p:cNvPr id="31" name="下箭头 11"/>
          <p:cNvSpPr/>
          <p:nvPr/>
        </p:nvSpPr>
        <p:spPr>
          <a:xfrm rot="10800000">
            <a:off x="2751138" y="3709988"/>
            <a:ext cx="61912" cy="219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mj-ea"/>
              <a:ea typeface="+mj-ea"/>
            </a:endParaRPr>
          </a:p>
        </p:txBody>
      </p:sp>
      <p:sp>
        <p:nvSpPr>
          <p:cNvPr id="32" name="TextBox 31"/>
          <p:cNvSpPr txBox="1"/>
          <p:nvPr/>
        </p:nvSpPr>
        <p:spPr>
          <a:xfrm>
            <a:off x="4071938" y="2905125"/>
            <a:ext cx="1452562" cy="738188"/>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zh-CN" altLang="en-US" sz="1400" dirty="0">
                <a:latin typeface="+mj-ea"/>
                <a:ea typeface="+mj-ea"/>
              </a:rPr>
              <a:t>确定出场序号</a:t>
            </a:r>
            <a:r>
              <a:rPr lang="en-US" altLang="zh-CN" sz="1400" dirty="0">
                <a:latin typeface="+mj-ea"/>
                <a:ea typeface="+mj-ea"/>
              </a:rPr>
              <a:t>(</a:t>
            </a:r>
            <a:r>
              <a:rPr lang="zh-CN" altLang="en-US" sz="1400" dirty="0">
                <a:latin typeface="+mj-ea"/>
                <a:ea typeface="+mj-ea"/>
              </a:rPr>
              <a:t>例如</a:t>
            </a:r>
            <a:r>
              <a:rPr lang="zh-CN" altLang="en-US" sz="1400" dirty="0" smtClean="0">
                <a:latin typeface="+mj-ea"/>
                <a:ea typeface="+mj-ea"/>
              </a:rPr>
              <a:t>：第一位</a:t>
            </a:r>
            <a:r>
              <a:rPr lang="zh-CN" altLang="en-US" sz="1400" dirty="0">
                <a:latin typeface="+mj-ea"/>
                <a:ea typeface="+mj-ea"/>
              </a:rPr>
              <a:t>出场</a:t>
            </a:r>
            <a:r>
              <a:rPr lang="en-US" altLang="zh-CN" sz="1400" dirty="0">
                <a:latin typeface="+mj-ea"/>
                <a:ea typeface="+mj-ea"/>
              </a:rPr>
              <a:t>…)</a:t>
            </a:r>
            <a:endParaRPr lang="zh-CN" altLang="en-US" sz="1400" dirty="0">
              <a:latin typeface="+mj-ea"/>
              <a:ea typeface="+mj-ea"/>
            </a:endParaRPr>
          </a:p>
        </p:txBody>
      </p:sp>
      <p:sp>
        <p:nvSpPr>
          <p:cNvPr id="33" name="下箭头 13"/>
          <p:cNvSpPr/>
          <p:nvPr/>
        </p:nvSpPr>
        <p:spPr>
          <a:xfrm rot="10800000">
            <a:off x="4787900" y="3709988"/>
            <a:ext cx="61913" cy="219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mj-ea"/>
              <a:ea typeface="+mj-ea"/>
            </a:endParaRPr>
          </a:p>
        </p:txBody>
      </p:sp>
      <p:grpSp>
        <p:nvGrpSpPr>
          <p:cNvPr id="35849" name="组合 33"/>
          <p:cNvGrpSpPr>
            <a:grpSpLocks/>
          </p:cNvGrpSpPr>
          <p:nvPr/>
        </p:nvGrpSpPr>
        <p:grpSpPr bwMode="auto">
          <a:xfrm>
            <a:off x="2000250" y="3973513"/>
            <a:ext cx="1493838" cy="579437"/>
            <a:chOff x="1928794" y="3901326"/>
            <a:chExt cx="1493302" cy="579600"/>
          </a:xfrm>
        </p:grpSpPr>
        <p:sp>
          <p:nvSpPr>
            <p:cNvPr id="48" name="圆角矩形 16"/>
            <p:cNvSpPr/>
            <p:nvPr/>
          </p:nvSpPr>
          <p:spPr>
            <a:xfrm>
              <a:off x="2000206" y="3901326"/>
              <a:ext cx="1421890" cy="579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mj-ea"/>
                <a:ea typeface="+mj-ea"/>
              </a:endParaRPr>
            </a:p>
          </p:txBody>
        </p:sp>
        <p:sp>
          <p:nvSpPr>
            <p:cNvPr id="49" name="TextBox 48"/>
            <p:cNvSpPr txBox="1"/>
            <p:nvPr/>
          </p:nvSpPr>
          <p:spPr>
            <a:xfrm>
              <a:off x="1928794" y="3998190"/>
              <a:ext cx="1493302" cy="339821"/>
            </a:xfrm>
            <a:prstGeom prst="rect">
              <a:avLst/>
            </a:prstGeom>
            <a:noFill/>
          </p:spPr>
          <p:txBody>
            <a:bodyPr>
              <a:spAutoFit/>
            </a:bodyPr>
            <a:lstStyle/>
            <a:p>
              <a:pPr algn="ctr" fontAlgn="auto">
                <a:spcBef>
                  <a:spcPts val="0"/>
                </a:spcBef>
                <a:spcAft>
                  <a:spcPts val="0"/>
                </a:spcAft>
                <a:defRPr/>
              </a:pPr>
              <a:r>
                <a:rPr lang="zh-CN" altLang="en-US" sz="1600" b="1" dirty="0">
                  <a:solidFill>
                    <a:schemeClr val="bg1"/>
                  </a:solidFill>
                  <a:latin typeface="+mj-ea"/>
                  <a:ea typeface="+mj-ea"/>
                </a:rPr>
                <a:t>一次抽签加密</a:t>
              </a:r>
            </a:p>
          </p:txBody>
        </p:sp>
      </p:grpSp>
      <p:grpSp>
        <p:nvGrpSpPr>
          <p:cNvPr id="35850" name="组合 50"/>
          <p:cNvGrpSpPr>
            <a:grpSpLocks/>
          </p:cNvGrpSpPr>
          <p:nvPr/>
        </p:nvGrpSpPr>
        <p:grpSpPr bwMode="auto">
          <a:xfrm>
            <a:off x="4102100" y="3973513"/>
            <a:ext cx="1422400" cy="579437"/>
            <a:chOff x="4031419" y="3901326"/>
            <a:chExt cx="1421864" cy="579600"/>
          </a:xfrm>
        </p:grpSpPr>
        <p:sp>
          <p:nvSpPr>
            <p:cNvPr id="52" name="圆角矩形 21"/>
            <p:cNvSpPr/>
            <p:nvPr/>
          </p:nvSpPr>
          <p:spPr>
            <a:xfrm>
              <a:off x="4031419" y="3901326"/>
              <a:ext cx="1421864" cy="579600"/>
            </a:xfrm>
            <a:prstGeom prst="roundRect">
              <a:avLst/>
            </a:prstGeom>
            <a:solidFill>
              <a:srgbClr val="96D0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mj-ea"/>
                <a:ea typeface="+mj-ea"/>
              </a:endParaRPr>
            </a:p>
          </p:txBody>
        </p:sp>
        <p:sp>
          <p:nvSpPr>
            <p:cNvPr id="53" name="TextBox 52"/>
            <p:cNvSpPr txBox="1"/>
            <p:nvPr/>
          </p:nvSpPr>
          <p:spPr>
            <a:xfrm>
              <a:off x="4031419" y="4020421"/>
              <a:ext cx="1421864" cy="338233"/>
            </a:xfrm>
            <a:prstGeom prst="rect">
              <a:avLst/>
            </a:prstGeom>
            <a:noFill/>
          </p:spPr>
          <p:txBody>
            <a:bodyPr>
              <a:spAutoFit/>
            </a:bodyPr>
            <a:lstStyle/>
            <a:p>
              <a:pPr algn="ctr" fontAlgn="auto">
                <a:spcBef>
                  <a:spcPts val="0"/>
                </a:spcBef>
                <a:spcAft>
                  <a:spcPts val="0"/>
                </a:spcAft>
                <a:defRPr/>
              </a:pPr>
              <a:r>
                <a:rPr lang="zh-CN" altLang="en-US" sz="1600" b="1" dirty="0">
                  <a:solidFill>
                    <a:schemeClr val="bg1"/>
                  </a:solidFill>
                  <a:latin typeface="+mj-ea"/>
                  <a:ea typeface="+mj-ea"/>
                </a:rPr>
                <a:t>二次抽签加密</a:t>
              </a:r>
            </a:p>
          </p:txBody>
        </p:sp>
      </p:grpSp>
      <p:grpSp>
        <p:nvGrpSpPr>
          <p:cNvPr id="7" name="组合 54"/>
          <p:cNvGrpSpPr>
            <a:grpSpLocks/>
          </p:cNvGrpSpPr>
          <p:nvPr/>
        </p:nvGrpSpPr>
        <p:grpSpPr bwMode="auto">
          <a:xfrm>
            <a:off x="7143750" y="3933825"/>
            <a:ext cx="1357313" cy="579438"/>
            <a:chOff x="7058965" y="5278292"/>
            <a:chExt cx="1421864" cy="579600"/>
          </a:xfrm>
        </p:grpSpPr>
        <p:sp>
          <p:nvSpPr>
            <p:cNvPr id="56" name="圆角矩形 29"/>
            <p:cNvSpPr/>
            <p:nvPr/>
          </p:nvSpPr>
          <p:spPr>
            <a:xfrm>
              <a:off x="7058965" y="5278292"/>
              <a:ext cx="1421864" cy="579600"/>
            </a:xfrm>
            <a:prstGeom prst="roundRect">
              <a:avLst/>
            </a:prstGeom>
            <a:solidFill>
              <a:srgbClr val="9AD1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mj-ea"/>
                <a:ea typeface="+mj-ea"/>
              </a:endParaRPr>
            </a:p>
          </p:txBody>
        </p:sp>
        <p:sp>
          <p:nvSpPr>
            <p:cNvPr id="57" name="TextBox 56"/>
            <p:cNvSpPr txBox="1"/>
            <p:nvPr/>
          </p:nvSpPr>
          <p:spPr>
            <a:xfrm>
              <a:off x="7095551" y="5416444"/>
              <a:ext cx="1297139" cy="338232"/>
            </a:xfrm>
            <a:prstGeom prst="rect">
              <a:avLst/>
            </a:prstGeom>
            <a:noFill/>
          </p:spPr>
          <p:txBody>
            <a:bodyPr anchor="ctr">
              <a:spAutoFit/>
            </a:bodyPr>
            <a:lstStyle/>
            <a:p>
              <a:pPr algn="ctr" fontAlgn="auto">
                <a:spcBef>
                  <a:spcPts val="0"/>
                </a:spcBef>
                <a:spcAft>
                  <a:spcPts val="0"/>
                </a:spcAft>
                <a:defRPr/>
              </a:pPr>
              <a:r>
                <a:rPr lang="zh-CN" altLang="en-US" sz="1600" b="1" dirty="0">
                  <a:solidFill>
                    <a:schemeClr val="bg1"/>
                  </a:solidFill>
                  <a:latin typeface="+mj-ea"/>
                  <a:ea typeface="+mj-ea"/>
                </a:rPr>
                <a:t>裁判评分</a:t>
              </a:r>
            </a:p>
          </p:txBody>
        </p:sp>
      </p:grpSp>
      <p:sp>
        <p:nvSpPr>
          <p:cNvPr id="58" name="Rectangular Callout 25"/>
          <p:cNvSpPr/>
          <p:nvPr/>
        </p:nvSpPr>
        <p:spPr>
          <a:xfrm>
            <a:off x="2150424" y="4714884"/>
            <a:ext cx="1183955" cy="1029561"/>
          </a:xfrm>
          <a:prstGeom prst="wedgeRectCallout">
            <a:avLst>
              <a:gd name="adj1" fmla="val -18770"/>
              <a:gd name="adj2" fmla="val -65769"/>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zh-CN" altLang="en-US" sz="1400" dirty="0">
                <a:latin typeface="+mj-ea"/>
                <a:ea typeface="+mj-ea"/>
              </a:rPr>
              <a:t>加密结果由第一组加密裁判保管或放入保密室</a:t>
            </a:r>
            <a:endParaRPr lang="en-US" sz="1400" dirty="0">
              <a:latin typeface="+mj-ea"/>
              <a:ea typeface="+mj-ea"/>
            </a:endParaRPr>
          </a:p>
        </p:txBody>
      </p:sp>
      <p:sp>
        <p:nvSpPr>
          <p:cNvPr id="59" name="Rectangular Callout 26"/>
          <p:cNvSpPr/>
          <p:nvPr/>
        </p:nvSpPr>
        <p:spPr>
          <a:xfrm>
            <a:off x="4206767" y="4714884"/>
            <a:ext cx="1183955" cy="1029561"/>
          </a:xfrm>
          <a:prstGeom prst="wedgeRectCallout">
            <a:avLst>
              <a:gd name="adj1" fmla="val -18770"/>
              <a:gd name="adj2" fmla="val -65769"/>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zh-CN" altLang="en-US" sz="1400" dirty="0">
                <a:latin typeface="+mj-ea"/>
                <a:ea typeface="+mj-ea"/>
              </a:rPr>
              <a:t>加密结果由第二组加密裁判保管或放入保密室</a:t>
            </a:r>
            <a:endParaRPr lang="en-US" sz="1400" dirty="0">
              <a:latin typeface="+mj-ea"/>
              <a:ea typeface="+mj-ea"/>
            </a:endParaRPr>
          </a:p>
        </p:txBody>
      </p:sp>
      <p:grpSp>
        <p:nvGrpSpPr>
          <p:cNvPr id="35858" name="组合 64"/>
          <p:cNvGrpSpPr>
            <a:grpSpLocks/>
          </p:cNvGrpSpPr>
          <p:nvPr/>
        </p:nvGrpSpPr>
        <p:grpSpPr bwMode="auto">
          <a:xfrm>
            <a:off x="3524250" y="3722688"/>
            <a:ext cx="762000" cy="819150"/>
            <a:chOff x="3453476" y="3650802"/>
            <a:chExt cx="761334" cy="819936"/>
          </a:xfrm>
        </p:grpSpPr>
        <p:sp>
          <p:nvSpPr>
            <p:cNvPr id="66" name="下箭头 18"/>
            <p:cNvSpPr/>
            <p:nvPr/>
          </p:nvSpPr>
          <p:spPr>
            <a:xfrm rot="16200000">
              <a:off x="3558553" y="4019089"/>
              <a:ext cx="436982" cy="466317"/>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mj-ea"/>
                <a:ea typeface="+mj-ea"/>
              </a:endParaRPr>
            </a:p>
          </p:txBody>
        </p:sp>
        <p:sp>
          <p:nvSpPr>
            <p:cNvPr id="67" name="TextBox 66"/>
            <p:cNvSpPr txBox="1"/>
            <p:nvPr/>
          </p:nvSpPr>
          <p:spPr>
            <a:xfrm>
              <a:off x="3453476" y="3650802"/>
              <a:ext cx="761334" cy="502131"/>
            </a:xfrm>
            <a:prstGeom prst="rect">
              <a:avLst/>
            </a:prstGeom>
            <a:solidFill>
              <a:schemeClr val="lt1">
                <a:alpha val="0"/>
              </a:schemeClr>
            </a:solidFill>
            <a:ln>
              <a:noFill/>
            </a:ln>
          </p:spPr>
          <p:style>
            <a:lnRef idx="2">
              <a:schemeClr val="accent6"/>
            </a:lnRef>
            <a:fillRef idx="1">
              <a:schemeClr val="lt1"/>
            </a:fillRef>
            <a:effectRef idx="0">
              <a:schemeClr val="accent6"/>
            </a:effectRef>
            <a:fontRef idx="minor">
              <a:schemeClr val="dk1"/>
            </a:fontRef>
          </p:style>
          <p:txBody>
            <a:bodyPr>
              <a:spAutoFit/>
            </a:bodyPr>
            <a:lstStyle/>
            <a:p>
              <a:pPr fontAlgn="auto">
                <a:spcBef>
                  <a:spcPts val="0"/>
                </a:spcBef>
                <a:spcAft>
                  <a:spcPts val="0"/>
                </a:spcAft>
                <a:defRPr/>
              </a:pPr>
              <a:r>
                <a:rPr lang="zh-CN" altLang="en-US" sz="1300" dirty="0">
                  <a:latin typeface="+mj-ea"/>
                  <a:ea typeface="+mj-ea"/>
                </a:rPr>
                <a:t>凭参赛编号</a:t>
              </a:r>
            </a:p>
          </p:txBody>
        </p:sp>
      </p:grpSp>
      <p:sp>
        <p:nvSpPr>
          <p:cNvPr id="73" name="矩形 72"/>
          <p:cNvSpPr/>
          <p:nvPr/>
        </p:nvSpPr>
        <p:spPr>
          <a:xfrm>
            <a:off x="428625" y="2786063"/>
            <a:ext cx="1428750" cy="3143250"/>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1600" dirty="0" smtClean="0">
                <a:solidFill>
                  <a:schemeClr val="tx1"/>
                </a:solidFill>
                <a:latin typeface="+mj-ea"/>
                <a:ea typeface="+mj-ea"/>
              </a:rPr>
              <a:t>分组（分批）抽签</a:t>
            </a:r>
            <a:r>
              <a:rPr lang="zh-CN" altLang="en-US" sz="1600" dirty="0">
                <a:solidFill>
                  <a:schemeClr val="tx1"/>
                </a:solidFill>
                <a:latin typeface="+mj-ea"/>
                <a:ea typeface="+mj-ea"/>
              </a:rPr>
              <a:t>可在比赛前一天的领队会议中完成，比赛当天选手按分组抽签结果到达指定赛场进行检录、抽签加密和比赛</a:t>
            </a:r>
            <a:r>
              <a:rPr lang="zh-CN" altLang="en-US" sz="1600" dirty="0" smtClean="0">
                <a:solidFill>
                  <a:schemeClr val="tx1"/>
                </a:solidFill>
                <a:latin typeface="+mj-ea"/>
                <a:ea typeface="+mj-ea"/>
              </a:rPr>
              <a:t>。</a:t>
            </a:r>
            <a:endParaRPr lang="zh-CN" altLang="en-US" sz="1600" dirty="0">
              <a:solidFill>
                <a:schemeClr val="tx1"/>
              </a:solidFill>
              <a:latin typeface="+mj-ea"/>
              <a:ea typeface="+mj-ea"/>
            </a:endParaRPr>
          </a:p>
        </p:txBody>
      </p:sp>
      <p:sp>
        <p:nvSpPr>
          <p:cNvPr id="74" name="矩形 73"/>
          <p:cNvSpPr/>
          <p:nvPr/>
        </p:nvSpPr>
        <p:spPr>
          <a:xfrm>
            <a:off x="2143125" y="2857501"/>
            <a:ext cx="1357313" cy="785813"/>
          </a:xfrm>
          <a:prstGeom prst="rect">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zh-CN" altLang="en-US" sz="1600" dirty="0">
                <a:latin typeface="+mj-ea"/>
                <a:ea typeface="+mj-ea"/>
              </a:rPr>
              <a:t>以参赛编号替换选手证</a:t>
            </a:r>
          </a:p>
        </p:txBody>
      </p:sp>
      <p:sp>
        <p:nvSpPr>
          <p:cNvPr id="75" name="矩形 74"/>
          <p:cNvSpPr/>
          <p:nvPr/>
        </p:nvSpPr>
        <p:spPr>
          <a:xfrm>
            <a:off x="4071938" y="2857496"/>
            <a:ext cx="1428750" cy="785813"/>
          </a:xfrm>
          <a:prstGeom prst="rect">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zh-CN" altLang="en-US" sz="1600" dirty="0">
                <a:latin typeface="+mj-ea"/>
                <a:ea typeface="+mj-ea"/>
              </a:rPr>
              <a:t>以出场序号替换参赛编号</a:t>
            </a:r>
          </a:p>
        </p:txBody>
      </p:sp>
      <p:grpSp>
        <p:nvGrpSpPr>
          <p:cNvPr id="9" name="组合 77"/>
          <p:cNvGrpSpPr>
            <a:grpSpLocks/>
          </p:cNvGrpSpPr>
          <p:nvPr/>
        </p:nvGrpSpPr>
        <p:grpSpPr bwMode="auto">
          <a:xfrm>
            <a:off x="5622925" y="3687763"/>
            <a:ext cx="1471613" cy="1846262"/>
            <a:chOff x="5552097" y="3616998"/>
            <a:chExt cx="1471189" cy="1846019"/>
          </a:xfrm>
        </p:grpSpPr>
        <p:grpSp>
          <p:nvGrpSpPr>
            <p:cNvPr id="35864" name="组合 56"/>
            <p:cNvGrpSpPr>
              <a:grpSpLocks/>
            </p:cNvGrpSpPr>
            <p:nvPr/>
          </p:nvGrpSpPr>
          <p:grpSpPr bwMode="auto">
            <a:xfrm>
              <a:off x="5552097" y="3616998"/>
              <a:ext cx="1433209" cy="797082"/>
              <a:chOff x="5552097" y="3616998"/>
              <a:chExt cx="1433209" cy="797082"/>
            </a:xfrm>
          </p:grpSpPr>
          <p:sp>
            <p:nvSpPr>
              <p:cNvPr id="71" name="TextBox 70"/>
              <p:cNvSpPr txBox="1"/>
              <p:nvPr/>
            </p:nvSpPr>
            <p:spPr>
              <a:xfrm>
                <a:off x="5572729" y="3616998"/>
                <a:ext cx="1285505" cy="461901"/>
              </a:xfrm>
              <a:prstGeom prst="rect">
                <a:avLst/>
              </a:prstGeom>
              <a:solidFill>
                <a:schemeClr val="lt1">
                  <a:alpha val="0"/>
                </a:schemeClr>
              </a:solidFill>
              <a:ln>
                <a:noFill/>
              </a:ln>
            </p:spPr>
            <p:style>
              <a:lnRef idx="2">
                <a:schemeClr val="accent6"/>
              </a:lnRef>
              <a:fillRef idx="1">
                <a:schemeClr val="lt1"/>
              </a:fillRef>
              <a:effectRef idx="0">
                <a:schemeClr val="accent6"/>
              </a:effectRef>
              <a:fontRef idx="minor">
                <a:schemeClr val="dk1"/>
              </a:fontRef>
            </p:style>
            <p:txBody>
              <a:bodyPr>
                <a:spAutoFit/>
              </a:bodyPr>
              <a:lstStyle/>
              <a:p>
                <a:pPr fontAlgn="auto">
                  <a:spcBef>
                    <a:spcPts val="0"/>
                  </a:spcBef>
                  <a:spcAft>
                    <a:spcPts val="0"/>
                  </a:spcAft>
                  <a:defRPr/>
                </a:pPr>
                <a:r>
                  <a:rPr lang="zh-CN" altLang="en-US" sz="1200" dirty="0">
                    <a:latin typeface="+mj-ea"/>
                    <a:ea typeface="+mj-ea"/>
                  </a:rPr>
                  <a:t>选手按赛号进行模特表演展示</a:t>
                </a:r>
              </a:p>
            </p:txBody>
          </p:sp>
          <p:sp>
            <p:nvSpPr>
              <p:cNvPr id="72" name="下箭头 23"/>
              <p:cNvSpPr/>
              <p:nvPr/>
            </p:nvSpPr>
            <p:spPr>
              <a:xfrm rot="16200000">
                <a:off x="6049601" y="3478221"/>
                <a:ext cx="438092" cy="1433100"/>
              </a:xfrm>
              <a:prstGeom prst="downArrow">
                <a:avLst/>
              </a:prstGeom>
              <a:solidFill>
                <a:srgbClr val="96D0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mj-ea"/>
                  <a:ea typeface="+mj-ea"/>
                </a:endParaRPr>
              </a:p>
            </p:txBody>
          </p:sp>
        </p:grpSp>
        <p:pic>
          <p:nvPicPr>
            <p:cNvPr id="35865" name="图片 76" descr="img201404210935340.png"/>
            <p:cNvPicPr>
              <a:picLocks noChangeAspect="1"/>
            </p:cNvPicPr>
            <p:nvPr/>
          </p:nvPicPr>
          <p:blipFill>
            <a:blip r:embed="rId2" cstate="print"/>
            <a:srcRect/>
            <a:stretch>
              <a:fillRect/>
            </a:stretch>
          </p:blipFill>
          <p:spPr bwMode="auto">
            <a:xfrm>
              <a:off x="5572132" y="4572008"/>
              <a:ext cx="1451154" cy="891009"/>
            </a:xfrm>
            <a:prstGeom prst="rect">
              <a:avLst/>
            </a:prstGeom>
            <a:noFill/>
            <a:ln w="9525">
              <a:noFill/>
              <a:miter lim="800000"/>
              <a:headEnd/>
              <a:tailEnd/>
            </a:ln>
          </p:spPr>
        </p:pic>
      </p:grpSp>
      <p:sp>
        <p:nvSpPr>
          <p:cNvPr id="79" name="矩形 78"/>
          <p:cNvSpPr/>
          <p:nvPr/>
        </p:nvSpPr>
        <p:spPr>
          <a:xfrm>
            <a:off x="5643563" y="2000250"/>
            <a:ext cx="3071812" cy="1500188"/>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r>
              <a:rPr lang="zh-CN" altLang="en-US" sz="2000" dirty="0">
                <a:latin typeface="+mj-ea"/>
                <a:ea typeface="+mj-ea"/>
              </a:rPr>
              <a:t>重点提醒：</a:t>
            </a:r>
            <a:r>
              <a:rPr lang="zh-CN" altLang="en-US" sz="1600" dirty="0">
                <a:latin typeface="+mj-ea"/>
                <a:ea typeface="+mj-ea"/>
              </a:rPr>
              <a:t>不同组加密裁判必须妥善保管各自加密结果，直到正式解密之前，不得将加密信息泄露给任何人，包括其他组加密裁判、现场裁判、评分裁判、参赛队领队等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0" presetClass="entr" presetSubtype="0"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edg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dissolve">
                                      <p:cBhvr>
                                        <p:cTn id="17" dur="5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circle(in)">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barn(inHorizontal)">
                                      <p:cBhvr>
                                        <p:cTn id="3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75" grpId="0" animBg="1"/>
      <p:bldP spid="7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1"/>
          <p:cNvSpPr>
            <a:spLocks noGrp="1"/>
          </p:cNvSpPr>
          <p:nvPr>
            <p:ph type="title"/>
          </p:nvPr>
        </p:nvSpPr>
        <p:spPr>
          <a:xfrm>
            <a:off x="1214438" y="0"/>
            <a:ext cx="6429375" cy="990600"/>
          </a:xfrm>
        </p:spPr>
        <p:txBody>
          <a:bodyPr/>
          <a:lstStyle/>
          <a:p>
            <a:pPr algn="ctr"/>
            <a:r>
              <a:rPr lang="en-US" altLang="zh-CN" b="1" dirty="0" smtClean="0">
                <a:latin typeface="方正姚体" pitchFamily="2" charset="-122"/>
                <a:ea typeface="方正姚体" pitchFamily="2" charset="-122"/>
              </a:rPr>
              <a:t>2</a:t>
            </a:r>
            <a:r>
              <a:rPr lang="zh-CN" altLang="en-US" b="1" dirty="0" smtClean="0">
                <a:latin typeface="方正姚体" pitchFamily="2" charset="-122"/>
                <a:ea typeface="方正姚体" pitchFamily="2" charset="-122"/>
              </a:rPr>
              <a:t>、成绩评定</a:t>
            </a:r>
          </a:p>
        </p:txBody>
      </p:sp>
      <p:sp>
        <p:nvSpPr>
          <p:cNvPr id="36866" name="日期占位符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smtClean="0"/>
              <a:t>2014/05</a:t>
            </a:r>
            <a:endParaRPr lang="zh-CN" altLang="en-US"/>
          </a:p>
        </p:txBody>
      </p:sp>
      <p:sp>
        <p:nvSpPr>
          <p:cNvPr id="36867" name="页脚占位符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ltLang="zh-CN"/>
              <a:t>2014</a:t>
            </a:r>
            <a:r>
              <a:rPr lang="zh-CN" altLang="en-US"/>
              <a:t>年全国职业院校技能大赛 </a:t>
            </a:r>
          </a:p>
        </p:txBody>
      </p:sp>
      <p:graphicFrame>
        <p:nvGraphicFramePr>
          <p:cNvPr id="6" name="内容占位符 5"/>
          <p:cNvGraphicFramePr>
            <a:graphicFrameLocks noGrp="1"/>
          </p:cNvGraphicFramePr>
          <p:nvPr>
            <p:ph sz="quarter" idx="1"/>
          </p:nvPr>
        </p:nvGraphicFramePr>
        <p:xfrm>
          <a:off x="539552" y="2132856"/>
          <a:ext cx="8136904" cy="3869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84213" y="1268413"/>
            <a:ext cx="7775575" cy="708025"/>
          </a:xfrm>
          <a:prstGeom prst="rect">
            <a:avLst/>
          </a:prstGeom>
          <a:noFill/>
        </p:spPr>
        <p:txBody>
          <a:bodyPr>
            <a:spAutoFit/>
          </a:bodyPr>
          <a:lstStyle/>
          <a:p>
            <a:pPr fontAlgn="auto">
              <a:spcBef>
                <a:spcPts val="0"/>
              </a:spcBef>
              <a:spcAft>
                <a:spcPts val="0"/>
              </a:spcAft>
              <a:defRPr/>
            </a:pPr>
            <a:r>
              <a:rPr lang="zh-CN" altLang="en-US" sz="2000" dirty="0">
                <a:latin typeface="+mj-ea"/>
                <a:ea typeface="+mj-ea"/>
              </a:rPr>
              <a:t>成绩评定是指根据竞赛考核目标</a:t>
            </a:r>
            <a:r>
              <a:rPr lang="zh-CN" altLang="en-US" sz="2000" dirty="0" smtClean="0">
                <a:latin typeface="+mj-ea"/>
                <a:ea typeface="+mj-ea"/>
              </a:rPr>
              <a:t>、考核内容和考核要求，对选手的</a:t>
            </a:r>
            <a:r>
              <a:rPr lang="zh-CN" altLang="en-US" sz="2000" dirty="0">
                <a:latin typeface="+mj-ea"/>
                <a:ea typeface="+mj-ea"/>
              </a:rPr>
              <a:t>竞赛表现和最终作品作出</a:t>
            </a:r>
            <a:r>
              <a:rPr lang="zh-CN" altLang="en-US" sz="2000" dirty="0" smtClean="0">
                <a:latin typeface="+mj-ea"/>
                <a:ea typeface="+mj-ea"/>
              </a:rPr>
              <a:t>评价过程。</a:t>
            </a:r>
            <a:endParaRPr lang="zh-CN" altLang="en-US" sz="2000" dirty="0">
              <a:latin typeface="+mj-ea"/>
              <a:ea typeface="+mj-ea"/>
            </a:endParaRPr>
          </a:p>
        </p:txBody>
      </p:sp>
      <p:sp>
        <p:nvSpPr>
          <p:cNvPr id="8" name="矩形 7"/>
          <p:cNvSpPr/>
          <p:nvPr/>
        </p:nvSpPr>
        <p:spPr>
          <a:xfrm>
            <a:off x="3500438" y="2143125"/>
            <a:ext cx="5143500" cy="85725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zh-CN" altLang="en-US" dirty="0">
                <a:latin typeface="+mj-ea"/>
                <a:ea typeface="+mj-ea"/>
              </a:rPr>
              <a:t>例如：上机理论考试、实战模拟机考等。</a:t>
            </a:r>
          </a:p>
        </p:txBody>
      </p:sp>
      <p:sp>
        <p:nvSpPr>
          <p:cNvPr id="9" name="矩形 8"/>
          <p:cNvSpPr/>
          <p:nvPr/>
        </p:nvSpPr>
        <p:spPr>
          <a:xfrm>
            <a:off x="3500438" y="3143250"/>
            <a:ext cx="5143500" cy="85725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zh-CN" altLang="en-US" dirty="0">
                <a:latin typeface="+mj-ea"/>
                <a:ea typeface="+mj-ea"/>
              </a:rPr>
              <a:t>例如：现场答辩、模特展示评定、烹饪</a:t>
            </a:r>
            <a:r>
              <a:rPr lang="zh-CN" altLang="en-US" dirty="0" smtClean="0">
                <a:latin typeface="+mj-ea"/>
                <a:ea typeface="+mj-ea"/>
              </a:rPr>
              <a:t>技能竞赛的成果</a:t>
            </a:r>
            <a:r>
              <a:rPr lang="en-US" altLang="zh-CN" dirty="0" smtClean="0">
                <a:latin typeface="+mj-ea"/>
                <a:ea typeface="+mj-ea"/>
              </a:rPr>
              <a:t>--</a:t>
            </a:r>
            <a:r>
              <a:rPr lang="zh-CN" altLang="en-US" dirty="0" smtClean="0">
                <a:latin typeface="+mj-ea"/>
                <a:ea typeface="+mj-ea"/>
              </a:rPr>
              <a:t>菜品质</a:t>
            </a:r>
            <a:r>
              <a:rPr lang="zh-CN" altLang="en-US" dirty="0">
                <a:latin typeface="+mj-ea"/>
                <a:ea typeface="+mj-ea"/>
              </a:rPr>
              <a:t>量评定、化妆造型评定等。</a:t>
            </a:r>
          </a:p>
        </p:txBody>
      </p:sp>
      <p:sp>
        <p:nvSpPr>
          <p:cNvPr id="10" name="矩形 9"/>
          <p:cNvSpPr/>
          <p:nvPr/>
        </p:nvSpPr>
        <p:spPr>
          <a:xfrm>
            <a:off x="3500438" y="4143375"/>
            <a:ext cx="5143500" cy="85725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zh-CN" altLang="en-US" dirty="0">
                <a:latin typeface="+mj-ea"/>
                <a:ea typeface="+mj-ea"/>
              </a:rPr>
              <a:t>例如：制药技术技能大赛中的制粒操作、报关技能大赛中通关方案实施准备与报关现场作业等。</a:t>
            </a:r>
          </a:p>
        </p:txBody>
      </p:sp>
      <p:sp>
        <p:nvSpPr>
          <p:cNvPr id="11" name="矩形 10"/>
          <p:cNvSpPr/>
          <p:nvPr/>
        </p:nvSpPr>
        <p:spPr>
          <a:xfrm>
            <a:off x="3500438" y="5143500"/>
            <a:ext cx="5143500" cy="85725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zh-CN" altLang="en-US" dirty="0">
                <a:latin typeface="+mj-ea"/>
                <a:ea typeface="+mj-ea"/>
              </a:rPr>
              <a:t>结果泛指实物作品、图像图片、虚拟成果等多种类型的竞赛作品。例如</a:t>
            </a:r>
            <a:r>
              <a:rPr lang="zh-CN" altLang="en-US" dirty="0" smtClean="0">
                <a:latin typeface="+mj-ea"/>
                <a:ea typeface="+mj-ea"/>
              </a:rPr>
              <a:t>：零件、设计出来的文件</a:t>
            </a:r>
            <a:r>
              <a:rPr lang="zh-CN" altLang="en-US" dirty="0">
                <a:latin typeface="+mj-ea"/>
                <a:ea typeface="+mj-ea"/>
              </a:rPr>
              <a:t>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9"/>
                                        </p:tgtEl>
                                        <p:attrNameLst>
                                          <p:attrName>ppt_x</p:attrName>
                                        </p:attrNameLst>
                                      </p:cBhvr>
                                      <p:tavLst>
                                        <p:tav tm="0">
                                          <p:val>
                                            <p:strVal val="ppt_x"/>
                                          </p:val>
                                        </p:tav>
                                        <p:tav tm="100000">
                                          <p:val>
                                            <p:strVal val="ppt_x"/>
                                          </p:val>
                                        </p:tav>
                                      </p:tavLst>
                                    </p:anim>
                                    <p:anim calcmode="lin" valueType="num">
                                      <p:cBhvr additive="base">
                                        <p:cTn id="25" dur="500"/>
                                        <p:tgtEl>
                                          <p:spTgt spid="9"/>
                                        </p:tgtEl>
                                        <p:attrNameLst>
                                          <p:attrName>ppt_y</p:attrName>
                                        </p:attrNameLst>
                                      </p:cBhvr>
                                      <p:tavLst>
                                        <p:tav tm="0">
                                          <p:val>
                                            <p:strVal val="ppt_y"/>
                                          </p:val>
                                        </p:tav>
                                        <p:tav tm="100000">
                                          <p:val>
                                            <p:strVal val="1+ppt_h/2"/>
                                          </p:val>
                                        </p:tav>
                                      </p:tavLst>
                                    </p:anim>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10"/>
                                        </p:tgtEl>
                                        <p:attrNameLst>
                                          <p:attrName>ppt_x</p:attrName>
                                        </p:attrNameLst>
                                      </p:cBhvr>
                                      <p:tavLst>
                                        <p:tav tm="0">
                                          <p:val>
                                            <p:strVal val="ppt_x"/>
                                          </p:val>
                                        </p:tav>
                                        <p:tav tm="100000">
                                          <p:val>
                                            <p:strVal val="ppt_x"/>
                                          </p:val>
                                        </p:tav>
                                      </p:tavLst>
                                    </p:anim>
                                    <p:anim calcmode="lin" valueType="num">
                                      <p:cBhvr additive="base">
                                        <p:cTn id="37" dur="500"/>
                                        <p:tgtEl>
                                          <p:spTgt spid="10"/>
                                        </p:tgtEl>
                                        <p:attrNameLst>
                                          <p:attrName>ppt_y</p:attrName>
                                        </p:attrNameLst>
                                      </p:cBhvr>
                                      <p:tavLst>
                                        <p:tav tm="0">
                                          <p:val>
                                            <p:strVal val="ppt_y"/>
                                          </p:val>
                                        </p:tav>
                                        <p:tav tm="100000">
                                          <p:val>
                                            <p:strVal val="1+ppt_h/2"/>
                                          </p:val>
                                        </p:tav>
                                      </p:tavLst>
                                    </p:anim>
                                    <p:set>
                                      <p:cBhvr>
                                        <p:cTn id="38" dur="1" fill="hold">
                                          <p:stCondLst>
                                            <p:cond delay="499"/>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1+#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11"/>
                                        </p:tgtEl>
                                        <p:attrNameLst>
                                          <p:attrName>ppt_x</p:attrName>
                                        </p:attrNameLst>
                                      </p:cBhvr>
                                      <p:tavLst>
                                        <p:tav tm="0">
                                          <p:val>
                                            <p:strVal val="ppt_x"/>
                                          </p:val>
                                        </p:tav>
                                        <p:tav tm="100000">
                                          <p:val>
                                            <p:strVal val="ppt_x"/>
                                          </p:val>
                                        </p:tav>
                                      </p:tavLst>
                                    </p:anim>
                                    <p:anim calcmode="lin" valueType="num">
                                      <p:cBhvr additive="base">
                                        <p:cTn id="49" dur="500"/>
                                        <p:tgtEl>
                                          <p:spTgt spid="11"/>
                                        </p:tgtEl>
                                        <p:attrNameLst>
                                          <p:attrName>ppt_y</p:attrName>
                                        </p:attrNameLst>
                                      </p:cBhvr>
                                      <p:tavLst>
                                        <p:tav tm="0">
                                          <p:val>
                                            <p:strVal val="ppt_y"/>
                                          </p:val>
                                        </p:tav>
                                        <p:tav tm="100000">
                                          <p:val>
                                            <p:strVal val="1+ppt_h/2"/>
                                          </p:val>
                                        </p:tav>
                                      </p:tavLst>
                                    </p:anim>
                                    <p:set>
                                      <p:cBhvr>
                                        <p:cTn id="5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质朴">
  <a:themeElements>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凤舞九天">
      <a:majorFont>
        <a:latin typeface="Footlight MT Light"/>
        <a:ea typeface=""/>
        <a:cs typeface=""/>
        <a:font script="Jpan" typeface="ＭＳ Ｐゴシック"/>
        <a:font script="Hang" typeface="맑은 고딕"/>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oudy Old Style"/>
        <a:ea typeface=""/>
        <a:cs typeface=""/>
        <a:font script="Jpan" typeface="ＭＳ Ｐ明朝"/>
        <a:font script="Hang" typeface="HY견명조"/>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5298</TotalTime>
  <Words>5942</Words>
  <Application>Microsoft Office PowerPoint</Application>
  <PresentationFormat>全屏显示(4:3)</PresentationFormat>
  <Paragraphs>637</Paragraphs>
  <Slides>49</Slides>
  <Notes>3</Notes>
  <HiddenSlides>0</HiddenSlides>
  <MMClips>0</MMClips>
  <ScaleCrop>false</ScaleCrop>
  <HeadingPairs>
    <vt:vector size="4" baseType="variant">
      <vt:variant>
        <vt:lpstr>主题</vt:lpstr>
      </vt:variant>
      <vt:variant>
        <vt:i4>1</vt:i4>
      </vt:variant>
      <vt:variant>
        <vt:lpstr>幻灯片标题</vt:lpstr>
      </vt:variant>
      <vt:variant>
        <vt:i4>49</vt:i4>
      </vt:variant>
    </vt:vector>
  </HeadingPairs>
  <TitlesOfParts>
    <vt:vector size="50" baseType="lpstr">
      <vt:lpstr>质朴</vt:lpstr>
      <vt:lpstr>2014年全国职业院校技能大赛制度讲解</vt:lpstr>
      <vt:lpstr>制度讲解主要内容</vt:lpstr>
      <vt:lpstr>幻灯片 3</vt:lpstr>
      <vt:lpstr>成绩管理办法</vt:lpstr>
      <vt:lpstr>一、组织分工</vt:lpstr>
      <vt:lpstr>二、基本流程</vt:lpstr>
      <vt:lpstr>1、抽签加密——个案1：有竞赛作品</vt:lpstr>
      <vt:lpstr>1、抽签加密——个案2：无参赛作品</vt:lpstr>
      <vt:lpstr>2、成绩评定</vt:lpstr>
      <vt:lpstr>2、成绩评定——个案1：运用3种评分方式</vt:lpstr>
      <vt:lpstr>2、成绩评定——个案1：运用3种评分方式</vt:lpstr>
      <vt:lpstr>幻灯片 12</vt:lpstr>
      <vt:lpstr>幻灯片 13</vt:lpstr>
      <vt:lpstr>幻灯片 14</vt:lpstr>
      <vt:lpstr>幻灯片 15</vt:lpstr>
      <vt:lpstr>3、抽检复核</vt:lpstr>
      <vt:lpstr>4、留档备案与成绩使用</vt:lpstr>
      <vt:lpstr>幻灯片 18</vt:lpstr>
      <vt:lpstr>赛项赛题管理办法</vt:lpstr>
      <vt:lpstr>一、人员分工</vt:lpstr>
      <vt:lpstr>二、关键环节</vt:lpstr>
      <vt:lpstr>二、关键环节</vt:lpstr>
      <vt:lpstr>二、关键环节</vt:lpstr>
      <vt:lpstr>二、关键环节</vt:lpstr>
      <vt:lpstr>二、关键环节</vt:lpstr>
      <vt:lpstr>二、关键环节</vt:lpstr>
      <vt:lpstr>三、安全预案</vt:lpstr>
      <vt:lpstr>幻灯片 28</vt:lpstr>
      <vt:lpstr>企业合作管理办法</vt:lpstr>
      <vt:lpstr>一、企业“必须做”</vt:lpstr>
      <vt:lpstr>二、企业“可以做”</vt:lpstr>
      <vt:lpstr>三、企业“不能做”</vt:lpstr>
      <vt:lpstr>案例分析（2月26号收到）</vt:lpstr>
      <vt:lpstr>案例分析</vt:lpstr>
      <vt:lpstr>合作内容YES or NO</vt:lpstr>
      <vt:lpstr>幻灯片 36</vt:lpstr>
      <vt:lpstr>安全管理规定</vt:lpstr>
      <vt:lpstr>一、安全工作职责</vt:lpstr>
      <vt:lpstr>一、安全工作职责</vt:lpstr>
      <vt:lpstr>幻灯片 40</vt:lpstr>
      <vt:lpstr>二、应急处理</vt:lpstr>
      <vt:lpstr>三、处罚措施</vt:lpstr>
      <vt:lpstr>幻灯片 43</vt:lpstr>
      <vt:lpstr>赛项设备与设施管理办法</vt:lpstr>
      <vt:lpstr>一、赛项设备的选定与使用</vt:lpstr>
      <vt:lpstr>一、赛项设备的选定与使用</vt:lpstr>
      <vt:lpstr>二、赛项设施的建设与布局</vt:lpstr>
      <vt:lpstr>二、赛项设施的建设与布局</vt:lpstr>
      <vt:lpstr>幻灯片 49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Microsoft</dc:creator>
  <cp:lastModifiedBy>Microsoft</cp:lastModifiedBy>
  <cp:revision>385</cp:revision>
  <dcterms:created xsi:type="dcterms:W3CDTF">2014-04-29T00:45:15Z</dcterms:created>
  <dcterms:modified xsi:type="dcterms:W3CDTF">2014-05-14T01:01:58Z</dcterms:modified>
</cp:coreProperties>
</file>